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4. For three weeks our programs ran straight through, top to bottom, the same every time. This week they learn to DECIDE. We meet the bool type (True/False), the comparison operators that produce it, the logical operators and/or/not that combine conditions, and if/elif/else to pick which code runs. Ground rules unchanged: this is a studio, type every example with me and RUN it, especially the Booleans. AI is your pair-programmer on coursework, NOT on quizzes or exams. One promise: by Friday you'll write a program that gives different answers for different inputs, and you'll meet the most famous beginner trap in Python.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ticket-price code-along, built live: age = 12; if age &lt; 5: print('Free'); elif age &lt; 18: print('Child: $8'); elif age &lt; 65: print('Adult: $12'); else: print('Senior: $9'). Trace for age 12: is 12 &lt; 5? False. is 12 &lt; 18? True, run that branch and SKIP the rest. Output: Child: $8 (run-verified). Change one line and re-run, having the room predict each (all run-verified): age 3 gives Free; age 40 gives Adult: $12; age 67 gives Senior: $9. Drive it home: only ONE branch ever runs, once a condition is true, Python executes that block and jumps past every elif and the else.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most common beginner mistake in the language. Python uses two near-identical things: single equals is ASSIGNMENT, it STORES a value (x = 5); double equals is COMPARISON, it ASKS a question (x == 5 gives True/False). A condition needs a question. Put a single equals in a condition and Python refuses. Run it: x = 5 then if x = 5: print('match') gives SyntaxError: invalid syntax. Maybe you meant '==' or ':=' instead of '='? (run-verified). Read the last line, Python literally tells you the fix. The fix: if x == 5: gives match (run-verified). Memory hook for the board: equals puts a value IN; double-equals ASKS a question.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logic bug, runs fine, gives the WRONG answer. Show: score = 95; if score &gt;= 60: print('D or better'); elif score &gt;= 90: print('A'); else: print('F'). Predict A, then run: output is 'D or better' (run-verified). Why? Python takes the FIRST true branch: 95 &gt;= 60 is True, so it runs that and NEVER checks &gt;= 90. The elif for A is unreachable for any score &gt;= 60. The bug: conditions ordered least-specific first. Fix: order most-specific (highest threshold) first, if score &gt;= 90 first, then 95 gives A (run-verified). Land it: branch order is a CORRECTNESS bug, not a syntax error. Python never complained; only the second version is right.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Have the room vote BEFORE running. Many say True (the eye sees 3 &gt; 2 and stops). Now run it: print(not (3 &gt; 2)) gives False (run-verified). Work inside-out: the parentheses force 3 &gt; 2 first, which is True; then not True is False. This is THE precedence-and-parentheses lesson of the week in one line. Let the surprise land, it makes the always-run-the-Boolean habit stick. Quick-fire follow-ups (all run-verified): print(not True or True) gives True; print(5 &gt; 3 and 2 &gt; 4) gives False; print(10 == 10 or 5 &lt; 1) gives True.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AI-critique moment. Ask an approved chatbot two things: what does print(True or False and False) print, and which branch runs in score=60 with if score &gt; 60: print('above') else: print('at or below'). Then CHECK by running both. Chatbots routinely mis-rank and/or precedence, they read left-to-right and say False for the first one; the correct answer is True (run-verified). And they slip on boundaries: with greater-than, a score of exactly 60 is NOT above, it prints 'at or below' (run-verified), but an AI may confidently say above. The habit all term: the tool drafts, you run it and judge. Catching the model is the whole point of a course about tracing and debugging.</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module. Lecture Tutorial 4 (AI tutor, 60-90 min, submit the share link), Booleans, truth tables, if/elif/else. Quiz 4 (10 pts, no AI). Discussion 4, When Code Decides About People, an ethics discussion on automated decisions about loans, content moderation, resume filtering, post the AI summary plus chat link, reply to two peers; come with an open mind, there are real arguments on more than one side. Assignment 4, Programs That Decide (write an if/elif/else classifier, evaluate Booleans, trace a branch, fix a bug). Coding Lab 4, Decisions Decisions (write branching code, fill a predict-then-run truth table, fix the equals-vs-double-equals bug; 50 pts). Everything due Sunday. Start with the tutorial, then the lab.</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Right now an if runs its block ONCE. Next week we make code REPEAT, the while loop runs a block over and over AS LONG AS a condition stays true. We will meet counters, accumulators, and the dreaded infinite loop (and how to stop it). Notice the through-line: the while loop's condition is exactly the Boolean expression we learned today, so this week's True/False work is the foundation for all of looping. Leave them curious: next week your programs stop running once and start running until. End by reminding them to RUN their Booleans before Sunday.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ticket machine. Ask: how does it know which price to charge? Take a couple answers, then land it: the machine asks a yes/no question about your age and runs different code depending on the answer. That yes/no, True or False, is the whole idea this week. Every app that greets you only when logged in, every form that rejects a weak password, every game that says you win, all of it is a program DECIDING. Today we learn how that decision is written.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the target. By Friday everyone can: evaluate a Boolean expression and predict its True/False; read a truth table and apply the precedence not -&gt; and -&gt; or; write an if/elif/else and trace WHICH branch runs; and spot the equals-vs-double-equals bug on sight. You already know variables and arithmetic from Weeks 2-3, this builds straight on that. Keep it warm; the logic is new but every piece is something you can RUN and check.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type. So far values have been numbers (int, float) and text (str). The new type is bool, and it has exactly TWO values: True and False, capital letters, no quotes (they are not strings). A Boolean expression is any expression that evaluates to one of those two. It is how a program represents a yes/no answer. Where do Booleans come from? Comparisons. Type print(5 == 5) gives True and print(5 == 6) gives False (run-verified). Note the DOUBLE equals, we will come back to why that matters, hard.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six comparison operators, each asks a question and answers with a Boolean. Run them live (run-verified): print(5 != 6) gives True; print(3 &lt; 5) gives True; print(3 &gt; 5) gives False; print(5 &lt;= 5) gives True; print(7 &gt;= 10) gives False. Stress: &lt;= means less than OR equal, so 5 &lt;= 5 is True. Comparisons work on strings too, and Python is case-sensitive: print('cat' == 'cat') gives True but print('Cat' == 'cat') gives False, same case-sensitivity lesson from Week 1, new context. You can store the result: is_adult = 20 &gt;= 18 then print(is_adult) gives True.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Often one yes/no is not enough, combine them with the three logical operators. and is True only when BOTH sides are True. or is True when AT LEAST ONE side is True. not flips it. Build the truth tables live and run each line (run-verified): print(True and True) gives True; print(True and False) gives False; print(True or False) gives True; print(False or False) gives False; print(not True) gives False; print(not False) gives True. Put the collected truth table on the next slide for them to photograph.</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collection slide, a clean reference they will photograph. Read the four-row table aloud: A and B is True only on the all-True row; A or B is True on every row except all-False; not A flips A. Concrete anchors: and is the demanding one (needs both); or is the generous one (needs one); not is the contrarian (flips). Tell them: when you forget, do not argue with yourself, type it into the editor and run it. The interpreter is the referee. Light background here on purpose so the table reads clearly.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rule that trips everyone. Logical operators have an order, just like times before plus in arithmetic: not first, then and, then or. Signature run: print(True or False and False) gives True (run-verified). Walk it: the and runs first, False and False gives False, then True or False gives True. If you read it left-to-right you would compute True or False -&gt; True, then True and False -&gt; False, the WRONG answer. Precedence makes it True. When in doubt, add parentheses to say exactly what you mean, and RUN it. Two more run-verified: print(True and not False) gives True; print(3 &gt; 2 or 1 &gt; 5) gives True.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a Boolean to CONTROL the program. The if statement runs a block only when its condition is True. The condition ends with a COLON, and the code that runs is INDENTED underneath, indentation tells Python which lines belong to the branch (same four-space rule all term). Live pass/fail: score = 72; if score &gt;= 60: print('Pass') else: print('Fail') gives Pass (run-verified). Then build the ticket-price program with elif for more than two choices. The load-bearing idea on the next slide: Python takes the FIRST true branch and stops.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CSCI 1101 · PROGRAMMING FUNDAMENTALS · WEEK 4</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Decisions,</a:t>
            </a:r>
          </a:p>
          <a:p>
            <a:pPr algn="ctr"/>
            <a:r>
              <a:rPr sz="8000" b="1">
                <a:solidFill>
                  <a:srgbClr val="FFFFFF"/>
                </a:solidFill>
                <a:latin typeface="Arial"/>
              </a:rPr>
              <a:t>Decisions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How does a program decide which code to run?</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 Department of Computer Science · Prof. Okafor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WHICH BRANCH RUNS?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age = 12</a:t>
            </a:r>
          </a:p>
          <a:p>
            <a:pPr algn="ctr"/>
            <a:r>
              <a:rPr sz="4000" b="1">
                <a:solidFill>
                  <a:srgbClr val="FFFFFF"/>
                </a:solidFill>
                <a:latin typeface="Courier New"/>
              </a:rPr>
              <a:t>Child: $8</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FAMOUS BUG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if x = 5:</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why won't it run?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SPOT &amp; FIX · elif ORDER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95 prints</a:t>
            </a:r>
          </a:p>
          <a:p>
            <a:pPr algn="ctr"/>
            <a:r>
              <a:rPr sz="6000" b="1">
                <a:solidFill>
                  <a:srgbClr val="FFFFFF"/>
                </a:solidFill>
                <a:latin typeface="Arial"/>
              </a:rPr>
              <a:t>'D or better'?!</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SIGNATURE PREDICT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400" b="1">
                <a:solidFill>
                  <a:srgbClr val="FFFFFF"/>
                </a:solidFill>
                <a:latin typeface="Courier New"/>
              </a:rPr>
              <a:t>not (3 &gt; 2)</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True? ...actually, run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CHECK THE AI</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run it.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Tutorial · Quiz</a:t>
            </a:r>
          </a:p>
          <a:p>
            <a:pPr algn="ctr"/>
            <a:r>
              <a:rPr sz="6000" b="1">
                <a:solidFill>
                  <a:srgbClr val="FFFFFF"/>
                </a:solidFill>
                <a:latin typeface="Arial"/>
              </a:rPr>
              <a:t>Lab · Assignment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NEXT WEEK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Loops I</a:t>
            </a:r>
          </a:p>
          <a:p>
            <a:pPr algn="ctr"/>
            <a:r>
              <a:rPr sz="8000" b="1">
                <a:solidFill>
                  <a:srgbClr val="FFFFFF"/>
                </a:solidFill>
                <a:latin typeface="Arial"/>
              </a:rPr>
              <a:t>while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making code repeat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 · THE TURNSTILE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$8 under 18,</a:t>
            </a:r>
          </a:p>
          <a:p>
            <a:pPr algn="ctr"/>
            <a:r>
              <a:rPr sz="6000" b="1">
                <a:solidFill>
                  <a:srgbClr val="FFFFFF"/>
                </a:solidFill>
                <a:latin typeface="Arial"/>
              </a:rPr>
              <a:t>else $12</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how does the machine KNOW?</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WEEK'S BIG QUESTION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How does a</a:t>
            </a:r>
          </a:p>
          <a:p>
            <a:pPr algn="ctr"/>
            <a:r>
              <a:rPr sz="6000" b="1">
                <a:solidFill>
                  <a:srgbClr val="FFFFFF"/>
                </a:solidFill>
                <a:latin typeface="Arial"/>
              </a:rPr>
              <a:t>program decide?</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NEW TYPE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Courier New"/>
              </a:rPr>
              <a:t>bool</a:t>
            </a:r>
          </a:p>
          <a:p>
            <a:pPr algn="ctr"/>
            <a:r>
              <a:rPr sz="4600" b="1">
                <a:solidFill>
                  <a:srgbClr val="FFFFFF"/>
                </a:solidFill>
                <a:latin typeface="Courier New"/>
              </a:rPr>
              <a:t>True / False</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SIX QUESTIONS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  !=  &lt;</a:t>
            </a:r>
          </a:p>
          <a:p>
            <a:pPr algn="ctr"/>
            <a:r>
              <a:rPr sz="4000" b="1">
                <a:solidFill>
                  <a:srgbClr val="FFFFFF"/>
                </a:solidFill>
                <a:latin typeface="Courier New"/>
              </a:rPr>
              <a:t>&gt; &lt;= &gt;=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COMBINING CONDITIONS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400" b="1">
                <a:solidFill>
                  <a:srgbClr val="FFFFFF"/>
                </a:solidFill>
                <a:latin typeface="Courier New"/>
              </a:rPr>
              <a:t>and · or · not</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TRUTH TABLE · MEMORIZE THIS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and / or / not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and needs both · or needs one · not flips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PRECEDENCE · THE TRAP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000" b="1">
                <a:solidFill>
                  <a:srgbClr val="FFFFFF"/>
                </a:solidFill>
                <a:latin typeface="Courier New"/>
              </a:rPr>
              <a:t>not  &gt;  and  &gt;  or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just like * before +</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NOW DECIDE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200" b="1">
                <a:solidFill>
                  <a:srgbClr val="FFFFFF"/>
                </a:solidFill>
                <a:latin typeface="Courier New"/>
              </a:rPr>
              <a:t>if / elif / else</a:t>
            </a:r>
          </a:p>
        </p:txBody>
      </p:sp>
      <p:sp>
        <p:nvSpPr>
          <p:cNvPr id="4" name="TextBox 3"/>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