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For four weeks our programs ran each line once, top to bottom. This week they learn to REPEAT. We meet the while loop, which runs a block of code over and over as long as a condition stays true, and that condition is exactly the True/False idea from Week 4. We build two patterns that show up everywhere: a counter that ticks up, and an accumulator that builds a running total. And we meet the loop's most famous failure, the infinite loop, plus how to stop one. Ground rules unchanged: this is a studio, type every loop with me and run it, and count the iterations out loud. AI is your pair-programmer on coursework, NOT on quizzes or exams. One promise: by Friday you'll predict how many times a loop runs BEFORE you press Run.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spot-the-bug. Show it exactly as is and say out loud: we READ this but do NOT run it, because it never stops. count = 1; while count &lt; 5: print(count); with NO counter update. Three parts: START yes, STOP yes, STEP missing. Because count never changes, count &lt; 5 is always True, so it prints 1 forever. To stop one for real: Ctrl+C, or the Stop button. The fix is one line, add count = count + 1 inside the body, then it prints 1, 2, 3, 4 and stops (run-verified). Land it: a loop must make progress toward its stopping condition. Forgetting the step is the number one way to write an infinite loop. To demo 'it is stuck' safely, run a capped guard-and-break version, never the real bug.</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Sometimes you want to stop the moment something happens, not when the condition runs out. break exits the loop immediately. Live (run-verified): total = 0; i = 1; while i &lt;= 100: total += i; if total &gt; 10: print('stopped at i =', i, 'total =', total); break; else i += 1. Output: stopped at i = 5 total = 15. We were ready to go to 100, but the moment the total passed 10, break jumped us out. break also lets you safely use while True, a deliberate loop-forever, as long as something inside breaks. Find the first square over 50: n = 1; while True: if n*n &gt; 50: print(n); break; n += 1 prints 8 (run-verified), since 8 times 8 is 64. while True looks infinite; the break is the STOP.</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Rapid-fire, predict the output AND the iteration count, then run all four (all run-verified). i = 0; while i &lt;= 10: print(i); i = i + 2 prints 0 2 4 6 8 10, that is SIX times, note &lt;= 10 includes 10. n = 3; while n &gt;= 0: print(n); n = n - 1 prints 3 2 1 0, FOUR times, &gt;= 0 includes 0. product = 1; i = 1; while i &lt;= 4: product = product * i; i = i + 1; print(product) gives 24, an accumulator that MULTIPLIES. i = 10; while i &gt; 0: print(i); i = i - 3 prints 10 7 4 1, four times. Tally how many the room got right, celebrate the off-by-one misses as this is exactly why we run loops and count.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AI-critique moment. Ask an approved chatbot: how many times does this loop run, and what is the final value of i, for i = 1; while i &lt;= 5: print(i); i = i + 1. Then CHECK by running it and counting the lines. Chatbots are genuinely weak on loops: they miscount iterations and routinely get the off-by-one wrong, often saying the loop runs 5 times, correct, but then claiming i ends at 5, WRONG, it ends at 6 (run-verified), and they state it with total confidence. Same trap with i = 0; while i &lt;= 10: i += 2, the AI may say 5 iterations, the real answer is 6 (run-verified). The habit all term: the tool drafts, you run it and count. Catching the model is the whole point of a course about tracing and debugging.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module. Lecture Tutorial 5 (AI tutor, 60-90 min, submit the share link): while loops, counters, accumulators, off-by-one, infinite loops, break. Quiz 5 (10 pts, no AI): predict the final value and iteration count, an infinite-loop debug item, an off-by-one item. Discussion 5, How Do You Actually Find the Bug, a debugging-strategy debate, print vs Python Tutor vs rubber-duck, defend a position with a real loop bug. Assignment 5, Loops That Count: write a counter and accumulator, predict a loop, trace iterations, fix a bug. Coding Lab 5, Count Total Stop: write a counter plus accumulator, fill a predict-then-run table, fix a loop bug, visualize in Python Tutor; 50 pts. Everything due Sunday. Start with the tutorial, then the lab.</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workflow reminder before we go. To make looping stop feeling like magic, paste a counter loop into Python Tutor, pythontutor.com, click Visualize Execution, and step forward. You will literally WATCH the counter tick up and the condition flip to False, that is the exact moment the loop stops, and it makes the off-by-one obvious because you see i reach the boundary. Try it with the signature loop i = 0; while i &lt; 7: print(i); i = i + 1, step through and watch i climb to 7. And the safety reminder one more time: if a loop ever seems stuck, Ctrl+C in a terminal or Stop in the editor, it is an infinite loop, not a broken computer.</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The while loop is great when you do NOT know in advance how many times to repeat. But when you DO know, do this for each of the numbers 0 to 9, there is a cleaner tool. Next week: Loops II, the for loop, the range function, and nested loops. You will write the same counting loops you wrote today in half the lines, and range will hand you the counter automatically so there is no counter update to forget. Notice the through-line: everything next week is still repetition, just a tidier way to spell it. Leave them curious, and remind them to run their loops and count the lines before Sunday.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Count out loud from 1 to 5, then ask the room what you actually did five times. Draw it out: you said a number, went up by one, and checked whether you had passed 5. That is a loop. Then do the dangerous version: keep counting 6, 7, 8 and refuse to stop until they tell you to. That is an infinite loop, and 'tell you to stop' is Ctrl+C. Land the hook: a loop is just repeat-while-a-condition-holds, and if you never reach the stopping point, it runs forever. Today we learn to write both the repeating and the stopping.</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target. By Friday everyone can: write a while loop with a counter and an accumulator; trace a loop and predict its final value AND how many times it runs; explain the off-by-one difference between &lt; and &lt;=; and diagnose an infinite loop, stop it, and fix it. You already know variables, arithmetic, and Boolean conditions from Weeks 2 and 4, this builds straight on that, the loop's condition IS a Boolean. Keep it warm; the idea is new but every piece is something you can run and count.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shape. Read it as 'while this is true, keep doing this.' Python checks the condition first, at the TOP. If True, it runs the indented body, then goes back up and checks again. The moment the condition is False, it skips the body and moves on. The condition is NOT re-checked in the middle of the body, only at the top before each pass. The body is indented, same four-space rule all term, indentation tells Python which lines repeat. Next slide: the three things every counting loop needs.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collection slide, a clean reference they will photograph. Every counting loop needs three parts. START: set the counter before the loop, count = 1. STOP: the condition that ends it, while count &lt;= 5. STEP: update the counter inside the body, count = count + 1, so the loop moves toward stopping. The load-bearing warning: forget the STEP and the loop never stops, that is the infinite loop. Light background here on purpose so the three words read clearly. Memory hook for the board: a start, a stop, and a step, forget the step and it never stops.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Build it live, everyone types and runs. count = 1; while count &lt;= 5: print(count); count = count + 1; then print('done, count is', count). Output is 1, 2, 3, 4, 5, then done, count is 6 (run-verified). Walk the three parts on screen. Then land the surprise: after the loop, count is SIX, not five. The loop ran with count at 5, printed it, stepped to 6, checked 6 &lt;= 5, False, and stopped. The counter always ends one PAST the last value that passed the condition. Name the shorthand: count = count + 1 can be written count += 1, same thing.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useful loop pattern in the course. An accumulator builds a result across iterations. total = 0; i = 1; while i &lt;= 5: total = total + i; i = i + 1; print(total). Output: 15 (run-verified), that is 0+1+2+3+4+5. Stress the pattern: initialize the accumulator at 0 BEFORE the loop, then add something each pass. Show the running total live too: print i and total each pass to see the second column build 1, 3, 6, 10, 15. That column IS the accumulator; the first column is the counter driving the loop. Have them run it and watch it grow.</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slide of the week. Show: i = 0; while i &lt; 7: print(i); i = i + 1. Have the room VOTE on how many times it runs before you press Run. Trace it: i takes 0, 1, 2, 3, 4, 5, 6, and when i reaches 7, 7 &lt; 7 is False, stop. Now run it: it prints 0 through 6 (run-verified), count them, SEVEN lines. Land the rule: a while i &lt; n loop starting from 0 runs exactly n times, the single most useful counting fact of the week. Let any wrong votes be the lesson, that is exactly why we run loops and count the lines instead of trusting our gut.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common loop bug, and it comes down to one character. The condition decides the LAST value that gets in. Run both side by side (both run-verified): i = 1; while i &lt; 5: print(i); i += 1 prints 1, 2, 3, 4, stops one short of 5. i = 1; while i &lt;= 5: print(i); i += 1 prints 1, 2, 3, 4, 5, includes 5. Same loop, one character different. If you wanted the numbers 1 through 5 and used &lt; 5, you silently miss the 5, the program runs fine, it just gives the wrong answer. Memory hook: less-than n stops one short of n; less-than-or-equal n includes n. When you want a specific count, decide on purpose, then run it and count.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5</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Count,</a:t>
            </a:r>
          </a:p>
          <a:p>
            <a:pPr algn="ctr"/>
            <a:r>
              <a:rPr sz="6000" b="1">
                <a:solidFill>
                  <a:srgbClr val="FFFFFF"/>
                </a:solidFill>
                <a:latin typeface="Arial"/>
              </a:rPr>
              <a:t>Total, Stop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How do you make a program repeat — and stop?</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THE BUG · INFINITE LOOP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missing</a:t>
            </a:r>
          </a:p>
          <a:p>
            <a:pPr algn="ctr"/>
            <a:r>
              <a:rPr sz="4000" b="1">
                <a:solidFill>
                  <a:srgbClr val="FFFFFF"/>
                </a:solidFill>
                <a:latin typeface="Courier New"/>
              </a:rPr>
              <a:t>count += 1</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read it — do NOT run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break · THE MANUAL STOP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800" b="1">
                <a:solidFill>
                  <a:srgbClr val="FFFFFF"/>
                </a:solidFill>
                <a:latin typeface="Courier New"/>
              </a:rPr>
              <a:t>while True:</a:t>
            </a:r>
          </a:p>
          <a:p>
            <a:pPr algn="ctr"/>
            <a:r>
              <a:rPr sz="3800" b="1">
                <a:solidFill>
                  <a:srgbClr val="FFFFFF"/>
                </a:solidFill>
                <a:latin typeface="Courier New"/>
              </a:rPr>
              <a:t>    ... break</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PREDICT-THEN-RUN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400" b="1">
                <a:solidFill>
                  <a:srgbClr val="FFFFFF"/>
                </a:solidFill>
                <a:latin typeface="Courier New"/>
              </a:rPr>
              <a:t>i = 0</a:t>
            </a:r>
          </a:p>
          <a:p>
            <a:pPr algn="ctr"/>
            <a:r>
              <a:rPr sz="3400" b="1">
                <a:solidFill>
                  <a:srgbClr val="FFFFFF"/>
                </a:solidFill>
                <a:latin typeface="Courier New"/>
              </a:rPr>
              <a:t>while i &lt;= 10: i += 2</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output AND iteration count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CHECK THE AI</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run it.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Lab · Assignment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VISUALIZE 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Python Tutor</a:t>
            </a:r>
          </a:p>
          <a:p>
            <a:pPr algn="ctr"/>
            <a:r>
              <a:rPr sz="4600" b="1">
                <a:solidFill>
                  <a:srgbClr val="FFFFFF"/>
                </a:solidFill>
                <a:latin typeface="Arial"/>
              </a:rPr>
              <a:t>watch the counter</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Loops II</a:t>
            </a:r>
          </a:p>
          <a:p>
            <a:pPr algn="ctr"/>
            <a:r>
              <a:rPr sz="4600" b="1">
                <a:solidFill>
                  <a:srgbClr val="FFFFFF"/>
                </a:solidFill>
                <a:latin typeface="Arial"/>
              </a:rPr>
              <a:t>for · range · nested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when you know how many times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 · COUNT TO FIVE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1, 2, 3, 4, 5</a:t>
            </a:r>
          </a:p>
          <a:p>
            <a:pPr algn="ctr"/>
            <a:r>
              <a:rPr sz="6000" b="1">
                <a:solidFill>
                  <a:srgbClr val="FFFFFF"/>
                </a:solidFill>
                <a:latin typeface="Arial"/>
              </a:rPr>
              <a:t>...done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did I do five times?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WEEK'S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Make it repeat.</a:t>
            </a:r>
          </a:p>
          <a:p>
            <a:pPr algn="ctr"/>
            <a:r>
              <a:rPr sz="6000" b="1">
                <a:solidFill>
                  <a:srgbClr val="FFFFFF"/>
                </a:solidFill>
                <a:latin typeface="Arial"/>
              </a:rPr>
              <a:t>Make it stop.</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ANATOMY OF A while LOOP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while cond:</a:t>
            </a:r>
          </a:p>
          <a:p>
            <a:pPr algn="ctr"/>
            <a:r>
              <a:rPr sz="4000" b="1">
                <a:solidFill>
                  <a:srgbClr val="FFFFFF"/>
                </a:solidFill>
                <a:latin typeface="Courier New"/>
              </a:rPr>
              <a:t>    body</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EVERY LOOP NEEDS THREE THINGS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1E2761"/>
                </a:solidFill>
                <a:latin typeface="Arial"/>
              </a:rPr>
              <a:t>START · STOP · STEP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set it · the condition · update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CODE-ALONG · A COUNTER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600" b="1">
                <a:solidFill>
                  <a:srgbClr val="FFFFFF"/>
                </a:solidFill>
                <a:latin typeface="Courier New"/>
              </a:rPr>
              <a:t>count = 1</a:t>
            </a:r>
          </a:p>
          <a:p>
            <a:pPr algn="ctr"/>
            <a:r>
              <a:rPr sz="3600" b="1">
                <a:solidFill>
                  <a:srgbClr val="FFFFFF"/>
                </a:solidFill>
                <a:latin typeface="Courier New"/>
              </a:rPr>
              <a:t>while count &lt;= 5</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CODE-ALONG · AN ACCUMULATOR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600" b="1">
                <a:solidFill>
                  <a:srgbClr val="FFFFFF"/>
                </a:solidFill>
                <a:latin typeface="Courier New"/>
              </a:rPr>
              <a:t>total = 0</a:t>
            </a:r>
          </a:p>
          <a:p>
            <a:pPr algn="ctr"/>
            <a:r>
              <a:rPr sz="3600" b="1">
                <a:solidFill>
                  <a:srgbClr val="FFFFFF"/>
                </a:solidFill>
                <a:latin typeface="Courier New"/>
              </a:rPr>
              <a:t>sum 1..5 = 15</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SIGNATURE PREDICT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i = 0</a:t>
            </a:r>
          </a:p>
          <a:p>
            <a:pPr algn="ctr"/>
            <a:r>
              <a:rPr sz="4000" b="1">
                <a:solidFill>
                  <a:srgbClr val="FFFFFF"/>
                </a:solidFill>
                <a:latin typeface="Courier New"/>
              </a:rPr>
              <a:t>while i &lt; 7</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how many times does this run?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OFF-BY-ONE · ONE CHARACTER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i &lt; 5   vs   i &lt;= 5</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most common loop mistake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