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6. Last week our programs learned to repeat AS LONG AS a condition held, the while loop. This week we add the loop you will write most, the for loop, paired with range() for do-this-a-known-number-of-times, plus nested loops for grids and tables. Ground rules unchanged: this is a studio, type every example with me and RUN it, and when a range's contents are in doubt, wrap it in list() and print it. AI is your pair-programmer on coursework, NOT on quizzes or exams. One promise: by Friday you'll predict any range() exactly and trace a loop-inside-a-loop line by line, and you'll never again be fooled by the most common off-by-one in all of programming.</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Build the grid live: for r in range(3): then indented for c in range(3): then double-indented print('*', end=''), then back out one level print(). Run it, run-verified, three lines: three stars, three stars, three stars. Read it slowly. The outer loop runs 3 times, once per ROW. Each time, the inner loop runs fully, printing three stars on the SAME line, that's what end='' does, it keeps printing on one line instead of dropping down. Then print(), indented under the OUTER loop not the inner, ends the row with a newline. How many lines? Three, one per outer step. The inner loop doesn't make new lines, the outer loop's print() does. That line count is your fastest check on a nested loop.</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collection slide, a clean nested-loop reference, photograph it. The code: for i in range(1, 4): for j in range(1, 4): print(i*j, end=' '); print(). Run-verified output is exactly this three by three table: 1 2 3, then 2 4 6, then 3 6 9. Outer i is the ROW, one two three; inner j is the COLUMN, one two three; each cell prints i times j. Row i equals 2 gives 2, 4, 6. Nine cells, three rows. The end=' ' puts a space between cells, the print() after the inner loop ends each row. Light background here on purpose so the grid reads clearly. When you forget how a nested loop flows, build a tiny one and RUN 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Where the print sits decides the line count, this is the trap. Show: for i in range(2): for j in range(3): print(i, j). Predict, then run, run-verified: six lines, 0 0, 0 1, 0 2, 1 0, 1 1, 1 2. Why six? The print is inside the INNER loop, so every inner pass makes a line, 2 outer times 3 inner is 6. Contrast with the star grid: there the line-ending print() was under the OUTER loop, so 3 lines. Same two range(3)-ish loops, different line counts, because the print is in a different place. The fast check: is the print under the inner loop, a line per inner pass, or under the outer loop, a line per row?</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debugging beat, the most dangerous kind of bug because it does NOT crash. A student wants 1 through 5 and writes for i in range(1, 5): print(i). Run it, run-verified: 1, 2, 3, 4. The 5 is missing. No error, no red text, the program runs fine and is just WRONG, that's the off-by-one. The bug: range(1, 5) stops before 5, the stop is exclusive. The fix, run to confirm: for i in range(1, 6): print(i) gives 1 2 3 4 5, run-verified. To INCLUDE an endpoint n, the stop must be n plus 1; want 1 to n, write range(1, n + 1). That plus one is doing real, load-bearing work. Land it: when a loop is one short or one long, suspect the stop value first.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AI-critique moment. Ask an approved chatbot two things: write a for loop that prints 1 through 5 and show the exact output; and how many lines does this print, for i in range(3): for j in range(3): print(i, j). Then CHECK by running both. Two classic AI slips this week. One, it may write the 1-through-5 loop as range(1, 5), which actually stops at 4, or claim range(1, 5) includes 5; the correct loop is range(1, 6), run-verified gives 1 2 3 4 5. Two, it may MISCOUNT the nested loop; the correct answer is 9 lines, because the print is in the inner loop, 3 times 3, run-verified. The habit all term: the tool drafts, you run it and judge. Catching the model is the whole point of a course about tracing and debugging.</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module. Lecture Tutorial 6 (AI tutor, 60-90 min, submit the share link), for, range and its exclusive stop, accumulating, and nested loops. Quiz 6 (10 pts, no AI). Discussion 6, for vs while, is one always better, an applied design debate, argue when a for loop is the right tool and when a while loop wins with concrete examples, and decompose a grid into nested loops; post the AI summary plus chat link, reply to two peers. Assignment 6, Loops that Count and Build (counting loop, accumulator, predict ranges, trace a nested loop, fix an off-by-one). Coding Lab 6, Counting, Ranges and Grids (an accumulator and a grid, a predict-then-run range table, an exclusive-stop fix, a Python Tutor nested loop; 50 pts). Everything due Sunday. Start with the tutorial, then the lab.</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Our programs are getting longer, and we keep repeating chunks of logic. Next week we package code into reusable, named pieces, FUNCTIONS. We'll meet def, parameters and arguments, return, and the difference between local and global scope. A function is a loop's natural teammate, you'll write a function that runs a loop and hands back a result. Notice the through-line: everything we've built, variables, conditionals, while, for, nesting, goes INSIDE functions from here on. Leave them curious: next week your code stops being one long script and starts being named tools you call. End by reminding them to LIST their ranges and RUN their loops before Sunday.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challenge. Printing 1 to 5 with last week's while loop takes four lines: set a counter to 1, write the condition counter &lt;= 5, print, increment. Write it out. Then say: this week the same job is one line, for i in range(1, 6). Pause on that 6. If I had written range(1, 5), which LOOKS exactly right, it would stop at 4. That single off-by-one is the most common bug in all of programming, and by Friday you'll never make it again. The for loop also handles the counter for you, no manual increment to forget.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the target. By Friday everyone can: write a for loop over range() and over a string; predict range(stop), range(start, stop), and range(start, stop, step) exactly, and explain why the stop is EXCLUDED; accumulate a running total with for; and trace a nested loop, predict its exact output, and count how many lines it prints. You already know while, counters, accumulators, and indentation from Weeks 1 to 5, this builds straight on that. Keep it warm; the for loop is new but every piece is something you can RUN and check.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type of loop. A for loop says: do this block once for each item in a sequence. Unlike while, it asks NO condition and can't run forever, it stops when the sequence runs out. Iterate a string and it walks the characters. Type it live: for ch in 'cat': print(ch). Output, run-verified, three lines: c, then a, then t. Name the anatomy: for, then your loop variable, then in, then the sequence, then a colon, then an indented body. The loop variable is yours to name and Python reassigns it each pass, you don't touch it. The string is the sequence; the loop walks it left to right.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 count, we need a sequence of numbers, range() makes one. But range() prints as 'range(0, 5)' on its own, so to SEE its contents we wrap it: print(list(range(5))). Run it, run-verified: [0, 1, 2, 3, 4]. Five numbers, but they're 0 through 4, NOT 1 through 5. range(stop) means five values starting at 0, so it ends at 4. The 5 is the STOP, and the stop is EXCLUDED, Python goes up to but not including it. Use this list-it trick all week: never guess what a range holds, list it and read it.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three forms, run each live, all run-verified. Form one, range(stop): list(range(5)) is [0,1,2,3,4], starts at 0. Form two, range(start, stop): list(range(1, 5)) is [1,2,3,4], starts at 1, stops before 5, the 5 is NOT in it; for the 5 you write range(1, 6) which is [1,2,3,4,5]. Form three, range(start, stop, step): list(range(0, 10, 2)) is [0,2,4,6,8], skip-count by twos, 10 excluded; and a negative step counts down, list(range(5, 0, -1)) is [5,4,3,2,1], stops before 0. One rule runs through all three: the stop is always excluded.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signature slide of the week. Have the room VOTE before running: does this loop print the 5? Most hands say yes, the eye reads 1 to 5 and assumes 5 is there. Now run it: for i in range(1, 5): print(i, end=' ') gives 1 2 3 4, run-verified. NO 5. The stop is exclusive, Python goes up to but not including 5, so it stops at 4. Let the surprise land, this is the lesson that prevents a hundred future bugs. Say it together: range stops before the stop. Want the 5? Write range(1, 6), run-verified gives 1 2 3 4 5. Memory hook for the board: the last number is one less than you wrote.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huge use of a counting loop: build up an answer, a running total. The pattern, start a zero accumulator BEFORE the loop, update it INSIDE. Sum 1 to 5, build it live: total = 0; for n in range(1, 6): total = total + n; print(total). Trace it: total starts 0, then 1, 3, 6, 10, 15. Run it, run-verified: 15. Two things to notice. One, range(1, 6), the 6 so the 5 is included in the sum. Two, print(total) is OUTSIDE the loop, not indented, so it runs ONCE after all the adding; indent it by mistake and it prints five times. total = total + n can be shortened to total += n, same thing.</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a loop INSIDE a loop, this is how you build a grid or a table. The key idea: the INNER loop runs all the way through for EVERY single step of the outer loop. If the outer runs 3 times and the inner runs 4 times, the inner body runs 3 times 4, twelve times total. The outer loop takes one step; for that one step the inner loop runs completely, start to finish; then the outer takes its next step. We'll build a star grid and a small multiplication table on the next slides, and the load-bearing skill is counting how many lines come out.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6</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Counting</a:t>
            </a:r>
          </a:p>
          <a:p>
            <a:pPr algn="ctr"/>
            <a:r>
              <a:rPr sz="8000" b="1">
                <a:solidFill>
                  <a:srgbClr val="FFFFFF"/>
                </a:solidFill>
                <a:latin typeface="Arial"/>
              </a:rPr>
              <a:t>with for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When you know how many times — how do you say it?</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 3x3 GRID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600" b="1">
                <a:solidFill>
                  <a:srgbClr val="FFFFFF"/>
                </a:solidFill>
                <a:latin typeface="Courier New"/>
              </a:rPr>
              <a:t>print("*",</a:t>
            </a:r>
          </a:p>
          <a:p>
            <a:pPr algn="ctr"/>
            <a:r>
              <a:rPr sz="3600" b="1">
                <a:solidFill>
                  <a:srgbClr val="FFFFFF"/>
                </a:solidFill>
                <a:latin typeface="Courier New"/>
              </a:rPr>
              <a:t>end="")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three rows, three stars each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COLLECTION · A TIMES TABLE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1E2761"/>
                </a:solidFill>
                <a:latin typeface="Courier New"/>
              </a:rPr>
              <a:t>1 2 3</a:t>
            </a:r>
          </a:p>
          <a:p>
            <a:pPr algn="ctr"/>
            <a:r>
              <a:rPr sz="4000" b="1">
                <a:solidFill>
                  <a:srgbClr val="1E2761"/>
                </a:solidFill>
                <a:latin typeface="Courier New"/>
              </a:rPr>
              <a:t>2 4 6</a:t>
            </a:r>
          </a:p>
          <a:p>
            <a:pPr algn="ctr"/>
            <a:r>
              <a:rPr sz="4000" b="1">
                <a:solidFill>
                  <a:srgbClr val="1E2761"/>
                </a:solidFill>
                <a:latin typeface="Courier New"/>
              </a:rPr>
              <a:t>3 6 9</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outer = row · inner = column · cell = i*j</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HOW MANY LINES?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print INSIDE</a:t>
            </a:r>
          </a:p>
          <a:p>
            <a:pPr algn="ctr"/>
            <a:r>
              <a:rPr sz="6000" b="1">
                <a:solidFill>
                  <a:srgbClr val="FFFFFF"/>
                </a:solidFill>
                <a:latin typeface="Arial"/>
              </a:rPr>
              <a:t>the inner loop</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SPOT &amp; FIX · THE OFF-BY-ONE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wanted 1 to 5,</a:t>
            </a:r>
          </a:p>
          <a:p>
            <a:pPr algn="ctr"/>
            <a:r>
              <a:rPr sz="6000" b="1">
                <a:solidFill>
                  <a:srgbClr val="FFFFFF"/>
                </a:solidFill>
                <a:latin typeface="Arial"/>
              </a:rPr>
              <a:t>got 1 to 4</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CHECK THE AI</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run it.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Tutorial · Quiz</a:t>
            </a:r>
          </a:p>
          <a:p>
            <a:pPr algn="ctr"/>
            <a:r>
              <a:rPr sz="6000" b="1">
                <a:solidFill>
                  <a:srgbClr val="FFFFFF"/>
                </a:solidFill>
                <a:latin typeface="Arial"/>
              </a:rPr>
              <a:t>Lab · Assignment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NEXT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Functions</a:t>
            </a:r>
          </a:p>
          <a:p>
            <a:pPr algn="ctr"/>
            <a:r>
              <a:rPr sz="8000" b="1">
                <a:solidFill>
                  <a:srgbClr val="FFFFFF"/>
                </a:solidFill>
                <a:latin typeface="Arial"/>
              </a:rPr>
              <a:t>def</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package code to reuse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 · ONE LINE VS FOUR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Print 1 to 5</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with while it's four lines; with for, one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WEEK'S BIG QUESTION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How many times,</a:t>
            </a:r>
          </a:p>
          <a:p>
            <a:pPr algn="ctr"/>
            <a:r>
              <a:rPr sz="6000" b="1">
                <a:solidFill>
                  <a:srgbClr val="FFFFFF"/>
                </a:solidFill>
                <a:latin typeface="Arial"/>
              </a:rPr>
              <a:t>and what does</a:t>
            </a:r>
          </a:p>
          <a:p>
            <a:pPr algn="ctr"/>
            <a:r>
              <a:rPr sz="6000" b="1">
                <a:solidFill>
                  <a:srgbClr val="FFFFFF"/>
                </a:solidFill>
                <a:latin typeface="Arial"/>
              </a:rPr>
              <a:t>range give you?</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for LOOP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for ch in</a:t>
            </a:r>
          </a:p>
          <a:p>
            <a:pPr algn="ctr"/>
            <a:r>
              <a:rPr sz="4000" b="1">
                <a:solidFill>
                  <a:srgbClr val="FFFFFF"/>
                </a:solidFill>
                <a:latin typeface="Courier New"/>
              </a:rPr>
              <a:t>"cat":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range() · LIST IT TO SEE 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800" b="1">
                <a:solidFill>
                  <a:srgbClr val="FFFFFF"/>
                </a:solidFill>
                <a:latin typeface="Courier New"/>
              </a:rPr>
              <a:t>list(range(5))</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[0, 1, 2, 3, 4]  — starts at 0</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FORMS OF range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000" b="1">
                <a:solidFill>
                  <a:srgbClr val="FFFFFF"/>
                </a:solidFill>
                <a:latin typeface="Courier New"/>
              </a:rPr>
              <a:t>range(stop)</a:t>
            </a:r>
          </a:p>
          <a:p>
            <a:pPr algn="ctr"/>
            <a:r>
              <a:rPr sz="3000" b="1">
                <a:solidFill>
                  <a:srgbClr val="FFFFFF"/>
                </a:solidFill>
                <a:latin typeface="Courier New"/>
              </a:rPr>
              <a:t>(start, stop)</a:t>
            </a:r>
          </a:p>
          <a:p>
            <a:pPr algn="ctr"/>
            <a:r>
              <a:rPr sz="3000" b="1">
                <a:solidFill>
                  <a:srgbClr val="FFFFFF"/>
                </a:solidFill>
                <a:latin typeface="Courier New"/>
              </a:rPr>
              <a:t>(start, stop, step)</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SIGNATURE PREDICT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for i in</a:t>
            </a:r>
          </a:p>
          <a:p>
            <a:pPr algn="ctr"/>
            <a:r>
              <a:rPr sz="4000" b="1">
                <a:solidFill>
                  <a:srgbClr val="FFFFFF"/>
                </a:solidFill>
                <a:latin typeface="Courier New"/>
              </a:rPr>
              <a:t>range(1, 5)</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does it include 5? ...run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ACCUMULATE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total = 0</a:t>
            </a:r>
          </a:p>
          <a:p>
            <a:pPr algn="ctr"/>
            <a:r>
              <a:rPr sz="4000" b="1">
                <a:solidFill>
                  <a:srgbClr val="FFFFFF"/>
                </a:solidFill>
                <a:latin typeface="Courier New"/>
              </a:rPr>
              <a:t>total += n</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NESTED LOOPS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loop inside</a:t>
            </a:r>
          </a:p>
          <a:p>
            <a:pPr algn="ctr"/>
            <a:r>
              <a:rPr sz="6000" b="1">
                <a:solidFill>
                  <a:srgbClr val="FFFFFF"/>
                </a:solidFill>
                <a:latin typeface="Arial"/>
              </a:rPr>
              <a:t>a loop</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