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of CS1: functions. For six weeks you've written code as one long script, top to bottom. This week you learn the single biggest organizing tool in the course — the function, a named block you define once and call as many times as you want. Quick ground rules: your grade is coursework — the tutorial, quiz, discussion, assignment, and the weekly Coding Lab. You may use an approved chatbot as a pair-programmer on coursework, but NOT on quizzes, the midterm, or the final. And one more thing to circle: functions are the LAST topic on next week's midterm, which is cumulative over Weeks 1 through 7. Nail this week and you've seen everything the midterm can ask. As always: don't guess what code does — run it.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scope. A variable created INSIDE a function lives only inside that function — that's its scope, its local space — and it's gone when the function returns. Watch, run-verified: def set_count colon, count equals 10, print inside colon count — then call set_count, then print count out in the open. Inside, we see inside colon 10. The moment we step outside and ask for count, Python has never heard of it: NameError, name count is not defined. The variable was LOCAL to set_count. Scope is real and Python enforces it. The clean way to get a value out of a function is to RETURN it — not to reach in for a local.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scope rule that actually bites people. Suppose score equals 100 at the top. Then def reset colon, score equals 0, print inside colon score. Call reset, then print outside colon score. Predict it. Run-verified, you get: inside colon 0, then outside colon 100. Read that twice. Assigning score equals 0 INSIDE the function makes a brand-NEW LOCAL score; it does not touch the outer one. So inside we see 0, but outside, the original score is still 100. Assignment inside a function creates a local; it does not reach out and change the global. If you want the new value outside, return it and reassign: score equals reset-parens.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Spot the bug. def add of a b, body is total equals a plus b — and that's it. Then result equals add 2 3, print result. Predict: most say 5. Run it. It prints None. Why? The body computes total equals 5, then the function ENDS. No return, so the call hands back None, and result is None. The bug is a forgotten return — the function did the work but never gave the answer back. The fix: add the line return total. Run again — now it prints 5. This is the single most common function bug you'll write all term, and it never crashes — it just silently hands back None. The only way to catch it: run the call and read what comes back.</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function bugs you'll meet all term, and two of them share one sneaky symptom: a call that hands back None with no error. Bug one: you forgot return — the function computes a value and throws it away. Bug two: you used print inside where you needed the value later — same result, the call returns None. Bug three: you tried to use a variable created inside a function from outside it — that one DOES crash, with a NameError. The first two look completely fine and run silently. Here's the habit that catches all three: call the function and PRINT the call. Read what it actually returns instead of assuming. Run it, don't trust it — that's the whole semester, and it matters most right here.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everyday loop, with a function twist: open the editor, DEFINE your function, then CALL it — defining alone produces no output. Press Run, read what it printed, and check what it RETURNED by printing the call. To SEE scope, paste the code into Python Tutor and step forward: a new frame appears for the function with its local variables, then disappears when it returns. That picture IS scope. Now the AI-critique moment: paste to a chatbot — what does print of greet-parens print and return, when greet just prints Hi there? Then run it. Chatbots routinely claim the function returns the text it printed, or drop the None entirely. Run-verified, it prints Hi there AND None. The tool drafts; you run it and judge.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what to do, all due Sunday October 18. Lecture Tutorial 7 — an AI tutor walks you through def, parameters and arguments, return, the return-versus-print None surprise, and scope; submit the share link. Quiz 7 covers all of it; no AI on the quiz. Discussion 7, Break It Into Functions — decompose a receipt program or quiz-scorer into functions, weighing DRY and single-responsibility; adaptive and traditional both exist. Assignment 7, Write Return Trace Fix — write two functions, predict a None case, trace scope, fix a missing-return bug. And Coding Lab 7, Define Return Scope — build the predict-then-run table, watch a local frame appear and vanish in Python Tutor, and catch the AI calling a printed value a return. Start the lab early.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tease that's also a heads-up: next week is the Midterm Review and Exam — cumulative over Weeks 1 through 7. Computing and computational thinking, variables and types, input-output and strings, Booleans and conditionals, while loops, for-range and nested loops, and the piece you just learned, functions. We'll review by BUILDING: small programs that pull several weeks together. The exam pairs a study guide, an exam-prep tutorial, and a practice exam, so you'll walk in ready. Let's close where we always close: the computer does exactly what you wrote, not what you meant — and the only way to know what a function returns is to run it. Your gut says print of greet-parens shows just Hi there; Python says Hi there AND None. Do the tutorial and the lab, and bring questions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hook. Imagine a program that computes the area of a rectangle in three different places — each time you write w times h again with different numbers. Now one of those three copies has a typo: w PLUS h instead of w times h. Three copies means the bug lives in three places, and a fix has to happen in three places. That's the pain functions cure. Write area-of-w-and-h ONCE, call it three times. One definition. One place to fix. That idea has a name we'll use all week: DRY — don't repeat yourself. If the same logic shows up twice, it probably wants to be a function.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week's big question: how do I package a piece of work once — give it inputs and get an answer back — so I can reuse it instead of rewriting it? The answer is a function. By Friday you'll define a function with def, hand it inputs through parameters, get a value back with return, and use that value in the rest of your program. You'll also meet this week's two famous confusions head-on: return versus print, and scope. Both are places your gut lies to you, and both are settled the same way — by running the code. Let's build a function.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anatomy. The keyword def starts the DEFINITION. area is the name. The names in the parentheses — w and h — are PARAMETERS, named placeholders for the inputs. The indented line is the body — what runs WHEN you call it, not now. Defining a function does not run it; it just teaches Python the recipe. Burn in this memory hook: def teaches the recipe; calling cooks it. One vocabulary warning that trips everyone up, coming on the next slide: parameters versus arguments. They sound interchangeable. They are not.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Parameters versus arguments. In the definition def area of w comma h, w and h are the PARAMETERS — the named slots. In the call area of 3 comma 4, the values 3 and 4 are the ARGUMENTS — what you actually drop into the slots. w gets 3, h gets 4. Memory hook: parameters are in the def; arguments are in the call. And order matters — the first argument fills the first parameter. We'll see that bite later: subtract of 10 comma 3 is 7, but subtract of 3 comma 10 is negative 7. Same function, swapped arguments, different answer.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return — the heart of the week. With def area of w h, return w times h: when we call a equals area of 3 comma 4, the function computes 3 times 4 and RETURNS 12 back to us. We caught it in the variable a, then printed a — run-verified, it prints 12. The function itself printed nothing; it RETURNED. And because a return value is just a value, you can use it anywhere a value goes — including inside a bigger expression. Run-verified: print of area 3 4 plus area 2 5 is 22, because 12 plus 10 is 22. That flow — the answer coming back into your program — is the entire point of return.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name the loop, because it's the shape of everything from here on. DEFINE the function with def. CALL it with arguments. USE the value it returns — store it, print it, or drop it into a bigger expression. Six weeks of writing scripts top to bottom; now you can bottle a piece of work and reuse it. This is the jump from writing instructions to building tools. Every program you write for the rest of the course — and on the midterm — is going to be functions calling functions. Get comfortable with this loop and the rest follows.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signature surprise of Week 7, so predict it first. Suppose def greet colon, body is just print quote Hi there. Now I run print of greet-parens. What prints? Most say: just Hi there. Run it. You get TWO lines: Hi there — AND then None. Here's why, and burn it in. greet PRINTS something, but it has no return, so it hands back the special value None. We then print that None. The lesson: print shows a value to a human; return hands a value back to the program. They are NOT the same. A function with no return returns None — which is exactly why print of f-parens shows None. This is the number-one thing chatbots get wrong this week; they'll swear greet returns the text it printed. It returns None.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Said as plainly as I can. print SHOWS a value to a human reading the screen. return HANDS a value back to the program so later code can use it. They look similar in a tiny example because you SEE a number either way — but they're different jobs. Watch the difference: def total of a b with print of a plus b — calling answer equals total 6 1 prints 7, but answer is None, because the function returned None. Compare def total with RETURN a plus b — now total 6 1 hands back 7, and answer is 7. Run-verified both ways. If your program needs the value later, you must RETURN it, not print it. Memory hook: print is for eyes; return is for code.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7</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Functions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Define once. Call many. Get an answer back.</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SCOPE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Inside stays</a:t>
            </a:r>
          </a:p>
          <a:p>
            <a:pPr algn="ctr"/>
            <a:r>
              <a:rPr sz="6000" b="1">
                <a:solidFill>
                  <a:srgbClr val="FFFFFF"/>
                </a:solidFill>
                <a:latin typeface="Arial"/>
              </a:rPr>
              <a:t>inside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SCOPE, THE SNEAKY PART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score = 0  inside</a:t>
            </a:r>
          </a:p>
          <a:p>
            <a:pPr algn="ctr"/>
            <a:r>
              <a:rPr sz="2800" b="1">
                <a:solidFill>
                  <a:srgbClr val="FFFFFF"/>
                </a:solidFill>
                <a:latin typeface="Courier New"/>
              </a:rPr>
              <a:t>score = 100  out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different score's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THE BUG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def add(a, b):</a:t>
            </a:r>
          </a:p>
          <a:p>
            <a:pPr algn="ctr"/>
            <a:r>
              <a:rPr sz="2800" b="1">
                <a:solidFill>
                  <a:srgbClr val="FFFFFF"/>
                </a:solidFill>
                <a:latin typeface="Courier New"/>
              </a:rPr>
              <a:t>    total = a + b</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result = add(2, 3) → why None?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BUGS, ONE SYMPTOM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forgot return</a:t>
            </a:r>
          </a:p>
          <a:p>
            <a:pPr algn="ctr"/>
            <a:r>
              <a:rPr sz="6000" b="1">
                <a:solidFill>
                  <a:srgbClr val="FFFFFF"/>
                </a:solidFill>
                <a:latin typeface="Arial"/>
              </a:rPr>
              <a:t>printed, not</a:t>
            </a:r>
          </a:p>
          <a:p>
            <a:pPr algn="ctr"/>
            <a:r>
              <a:rPr sz="6000" b="1">
                <a:solidFill>
                  <a:srgbClr val="FFFFFF"/>
                </a:solidFill>
                <a:latin typeface="Arial"/>
              </a:rPr>
              <a:t>returned</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WORKFLOW +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run it</a:t>
            </a:r>
          </a:p>
          <a:p>
            <a:pPr algn="ctr"/>
            <a:r>
              <a:rPr sz="6000" b="1">
                <a:solidFill>
                  <a:srgbClr val="FFFFFF"/>
                </a:solidFill>
                <a:latin typeface="Arial"/>
              </a:rPr>
              <a:t>and judge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Discussion</a:t>
            </a:r>
          </a:p>
          <a:p>
            <a:pPr algn="ctr"/>
            <a:r>
              <a:rPr sz="6000" b="1">
                <a:solidFill>
                  <a:srgbClr val="FFFFFF"/>
                </a:solidFill>
                <a:latin typeface="Arial"/>
              </a:rPr>
              <a:t>Assignment · Lab</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 · MIDTERM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Review &amp;</a:t>
            </a:r>
          </a:p>
          <a:p>
            <a:pPr algn="ctr"/>
            <a:r>
              <a:rPr sz="8000" b="1">
                <a:solidFill>
                  <a:srgbClr val="FFFFFF"/>
                </a:solidFill>
                <a:latin typeface="Arial"/>
              </a:rPr>
              <a:t>Exam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Cumulative · Weeks 1–7 · run it, don't guess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 Prof. Okafor's edition · Fall 2026 · built with thecoursemaker.com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FUNCTIONS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Don't write it</a:t>
            </a:r>
          </a:p>
          <a:p>
            <a:pPr algn="ctr"/>
            <a:r>
              <a:rPr sz="6000" b="1">
                <a:solidFill>
                  <a:srgbClr val="FFFFFF"/>
                </a:solidFill>
                <a:latin typeface="Arial"/>
              </a:rPr>
              <a:t>three times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Package it</a:t>
            </a:r>
          </a:p>
          <a:p>
            <a:pPr algn="ctr"/>
            <a:r>
              <a:rPr sz="8000" b="1">
                <a:solidFill>
                  <a:srgbClr val="FFFFFF"/>
                </a:solidFill>
                <a:latin typeface="Arial"/>
              </a:rPr>
              <a:t>once —</a:t>
            </a:r>
          </a:p>
          <a:p>
            <a:pPr algn="ctr"/>
            <a:r>
              <a:rPr sz="8000" b="1">
                <a:solidFill>
                  <a:srgbClr val="FFFFFF"/>
                </a:solidFill>
                <a:latin typeface="Arial"/>
              </a:rPr>
              <a:t>reuse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Give it inputs, get an answer back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ANATOMY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def area(w, h):</a:t>
            </a:r>
          </a:p>
          <a:p>
            <a:pPr algn="ctr"/>
            <a:r>
              <a:rPr sz="2800" b="1">
                <a:solidFill>
                  <a:srgbClr val="FFFFFF"/>
                </a:solidFill>
                <a:latin typeface="Courier New"/>
              </a:rPr>
              <a:t>    return w * 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def names it · w, h are parameters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PARAMETERS vs ARGUMENTS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slots vs values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RETURN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a = area(3, 4)</a:t>
            </a:r>
          </a:p>
          <a:p>
            <a:pPr algn="ctr"/>
            <a:r>
              <a:rPr sz="2800" b="1">
                <a:solidFill>
                  <a:srgbClr val="FFFFFF"/>
                </a:solidFill>
                <a:latin typeface="Courier New"/>
              </a:rPr>
              <a:t>print(a)  → 12</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return hands the value back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THE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Define → Call</a:t>
            </a:r>
          </a:p>
          <a:p>
            <a:pPr algn="ctr"/>
            <a:r>
              <a:rPr sz="6000" b="1">
                <a:solidFill>
                  <a:srgbClr val="1E2761"/>
                </a:solidFill>
                <a:latin typeface="Arial"/>
              </a:rPr>
              <a:t>→ Use the</a:t>
            </a:r>
          </a:p>
          <a:p>
            <a:pPr algn="ctr"/>
            <a:r>
              <a:rPr sz="6000" b="1">
                <a:solidFill>
                  <a:srgbClr val="1E2761"/>
                </a:solidFill>
                <a:latin typeface="Arial"/>
              </a:rPr>
              <a:t>value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PREDICT — THEN RUN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400" b="1">
                <a:solidFill>
                  <a:srgbClr val="FFFFFF"/>
                </a:solidFill>
                <a:latin typeface="Courier New"/>
              </a:rPr>
              <a:t>print(greet())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greet only PRINTS — so what comes back?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print shows.</a:t>
            </a:r>
          </a:p>
          <a:p>
            <a:pPr algn="ctr"/>
            <a:r>
              <a:rPr sz="6000" b="1">
                <a:solidFill>
                  <a:srgbClr val="FFFFFF"/>
                </a:solidFill>
                <a:latin typeface="Arial"/>
              </a:rPr>
              <a:t>return hands</a:t>
            </a:r>
          </a:p>
          <a:p>
            <a:pPr algn="ctr"/>
            <a:r>
              <a:rPr sz="6000" b="1">
                <a:solidFill>
                  <a:srgbClr val="FFFFFF"/>
                </a:solidFill>
                <a:latin typeface="Arial"/>
              </a:rPr>
              <a:t>back.</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