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Welcome to Week 8, midterm week. This deck is a guided review of Weeks 1-7, Objectives 1-5. The midterm is cumulative, 20 items, 100 points, no AI, one attempt, opens Monday and is due Sunday. The best prep is the habit we've used all term: predict the output, then run it. Take the practice midterm first - it mirrors the real one with different problems.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Midterm logistics. Opens Monday Oct 19, due Sunday Oct 25. 20 questions, 100 points, 5 each. AI is NOT permitted - closed, your own work, one attempt. Coverage: Obj 1 three items, Obj 2 five, Obj 3 four, Obj 4 five, Obj 5 three. Auto-gradable types only. Use the Exam-Prep Tutorial and the Practice Midterm this week.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Discussion 8 is a midterm debrief (both variants offered in this showcase): what clicked, what's still shaky, one concrete habit to build, and a plan for the second half. Due Sunday. Reflection turns a grade into a plan - the students who debrief honestly tend to do better in the back half.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After the midterm we start the second half: lists, then tuples/dicts/sets, strings and text processing, files and exceptions, searching and sorting with Big-O, recursion, and intro object-oriented programming. The final (Week 16) is cumulative over all of it. For now: rest up, review, take the practice exam, and bring your best. You've earned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Objective 1 recap. A program runs top to bottom; the computer does exactly what you wrote. Precedence: print(10 - 2 * 3) is run-verified 4 (times before minus). Errors: SyntaxError is broken grammar (missing paren or quote); NameError is an unknown name (forgot quotes, or capital Print). Read the last line of the traceback first.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Objective 2, expressions. True division slash always gives a float: print(10 / 2) is run-verified 5.0. Floor division floors: 7 // 2 is 3. Modulo is the remainder: 7 % 2 is 1. Type conversion: int('5') + 3 is 8, but '5' + 3 is a TypeError. Watch the float - students miss the .0 constantly.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Objective 2, strings and I/O. input() always returns a STRING - convert with int() for math. Slicing stop is EXCLUSIVE: 'PYTHON'[1:4] is run-verified YTH (indices 1,2,3). Negative index: 'PYTHON'[-1] is N. f-strings insert values. The exclusive stop is the number-one slicing and range trap.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Objective 3, Booleans and conditionals. and/or/not: True and not False is run-verified True. if/elif/else runs only the FIRST true branch: for score = 75, the elif score &gt;= 70 branch prints C. Classic bug: = assigns, == compares; using = in a condition is a SyntaxError. Have the room trace which branch runs for several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Objective 4, loops. while needs a counter update or it loops forever. Accumulator: summing 1..4 is run-verified 10. for + range: list(range(1, 5)) is run-verified [1, 2, 3, 4] (stop excluded); list(range(0, 10, 2)) is [0, 2, 4, 6, 8]. Sum of range(5) is 10. Nested loops: inner runs fully per outer step (2x3 is 6 lines). Off-by-one: use range(1, 6) to include 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Objective 5, functions. def name(params): ... return value. add(3, 4) with return a+b is run-verified 7. return vs print: a function with NO return gives None - printing such a call shows the line then None. Scope: a variable made inside a function is local; using it outside raises NameError. This is the most-missed topic - drill return vs print.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Collection slide - the bug checklist. = vs ==. range stop is exclusive (off-by-one). slash gives a float (5.0). '2' + '3' is '23'. capital Print or missing quotes is a NameError. no return gives None. input() returns a string. infinite while with no counter update. Photograph this slide - every one is a midterm trap.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single best prep: for every code box in the study guide, predict the output, then run it in the editor. The midterm is mostly predict-the-output and debugging - the exact thing we've practiced all term. Take the Practice Midterm (O) under exam conditions; it shares no items with the real exam but mirrors the blueprint.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84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CSCI 1101 · PROGRAMMING FUNDAMENTALS · WEEK 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Midterm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Review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Everything from your first print to your own functions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806440"/>
            <a:ext cx="1036015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100" b="0">
                <a:solidFill>
                  <a:srgbClr val="6A74A8"/>
                </a:solidFill>
                <a:latin typeface="Arial"/>
              </a:rPr>
              <a:t>Silver Oak University · Department of Computer Science · Prof. Okafor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LOGISTICS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20 items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100 points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ALSO THIS WEEK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Debrief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discussion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NEXT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After the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midterm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800600"/>
            <a:ext cx="10360152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2100" b="0">
                <a:solidFill>
                  <a:srgbClr val="CADCFC"/>
                </a:solidFill>
                <a:latin typeface="Arial"/>
              </a:rPr>
              <a:t>collections, files, algorithms, recursion, OOP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12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OBJ 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print, errors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precedence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OBJ 2 · 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  <a:latin typeface="Courier New"/>
              </a:rPr>
              <a:t>/  //  %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OBJ 2 · 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strings &amp;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slicing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OBJ 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if / elif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else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OBJ 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while &amp; for</a:t>
            </a:r>
          </a:p>
          <a:p>
            <a:pPr algn="ctr"/>
            <a:r>
              <a:rPr sz="6000" b="1">
                <a:solidFill>
                  <a:srgbClr val="FFFFFF"/>
                </a:solidFill>
                <a:latin typeface="Arial"/>
              </a:rPr>
              <a:t>range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OBJ 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functions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return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6A74A8"/>
                </a:solidFill>
                <a:latin typeface="Arial"/>
              </a:rPr>
              <a:t>MEMORIZE THESE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000" b="1">
                <a:solidFill>
                  <a:srgbClr val="1E2761"/>
                </a:solidFill>
                <a:latin typeface="Arial"/>
              </a:rPr>
              <a:t>The classic</a:t>
            </a:r>
          </a:p>
          <a:p>
            <a:pPr algn="ctr"/>
            <a:r>
              <a:rPr sz="6000" b="1">
                <a:solidFill>
                  <a:srgbClr val="1E2761"/>
                </a:solidFill>
                <a:latin typeface="Arial"/>
              </a:rPr>
              <a:t>bugs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6A74A8"/>
                </a:solidFill>
                <a:latin typeface="Arial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640080"/>
            <a:ext cx="11091672" cy="5486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500" b="1">
                <a:solidFill>
                  <a:srgbClr val="CADCFC"/>
                </a:solidFill>
                <a:latin typeface="Arial"/>
              </a:rPr>
              <a:t>HOW TO PREP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651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Predict,</a:t>
            </a:r>
          </a:p>
          <a:p>
            <a:pPr algn="ctr"/>
            <a:r>
              <a:rPr sz="8000" b="1">
                <a:solidFill>
                  <a:srgbClr val="FFFFFF"/>
                </a:solidFill>
                <a:latin typeface="Arial"/>
              </a:rPr>
              <a:t>then run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6309360"/>
            <a:ext cx="82296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>
                <a:solidFill>
                  <a:srgbClr val="9AA6D8"/>
                </a:solidFill>
                <a:latin typeface="Arial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