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to Week 9 of CS1: lists. For eight weeks every variable has held exactly one value — a number, a string, a Boolean. This week your programs get their first collection: the list, an ordered, changeable box that holds many values under one name. Ground rules as always: your grade is coursework — the tutorial, quiz, discussion, assignment, and the weekly Coding Lab. You may use an approved chatbot as a pair-programmer on coursework, but NOT on quizzes, the midterm, or the final. And the habit that carries the whole course, doubly important this week: don't guess what code does — run it. There's one list behavior your gut will get wrong, and the only cure is running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Said plainly: b equals a does not build a new list — it points a second name at the existing one. There is exactly one box; a and b are two labels on it. Change it through either label and BOTH labels see the change, because there's nothing else to see. We can prove it: a is b is True — same object — while a is a-slice-copy is False — different objects — even though a equals that copy is True, because the contents match. That's the is-versus-equals distinction: is asks same box, equals asks same contents. Aliases are is-equal; copies are only equals-equal. When you actually want an independent backup, make a real copy — coming up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Here's the fix, and the second half of the memory hook. To get an INDEPENDENT copy — a real backup that won't move when the original moves — slice the whole thing: b equals a-colon, or call list of a. Run-verified: a equals 1, 2; b equals a-colon; b dot append of 3; now a is bracket 1, 2 and b is bracket 1, 2, 3 — they moved apart, because they're two separate boxes. So the whole rule fits on a sticky-note: b equals a is two names for one list; b equals a-colon is a real copy. Whenever code says make a backup, snapshot, or save the original before changing it — reach for the slice-copy, not plain assignment.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Spot the bug. We want to throw out every zero from scores equals 0, 0, 90, 0, 85. The loop looks obviously correct: for each s, if it's zero, remove a zero. Predict it. Most of the room — and most chatbots — say bracket 90, 85, every zero gone. Run it. Run-verified, you get bracket 90, 0, 85. A zero SURVIVED. Why? The for loop walks by position. It removes the zero at index 0, everything shifts left, so the next item slides down to index 0 — but the loop has moved on to index 1 and SKIPS it. Mutating a list while you iterate makes the loop jump over neighbors. It never crashes; it quietly gives the wrong answer. The cure: loop over a copy, scores-colon, or build a new list. Both run-verified to bracket 90, 85.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Two traps define this week, and they share one cure. Trap one: aliasing — b equals a is two names for one box, so changing one changes both; copy with a-colon when you need independence. Trap two: mutating a list while looping over it — removing or adding inside a for loop makes the loop skip elements, silently. Neither trap raises an error. That's what makes them dangerous: the program runs, prints something, and the something is wrong. There's a third, smaller slip — reaching past the end, nums-sub-3 on a three-item list, which DOES crash with IndexError; fix it with nums-sub-2 or nums-sub-minus-1. The cure for all of it is the same one habit: predict, then RUN, and read what Python actually prints instead of trusting your trace.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everyday loop, with a list twist. Build a list, run a method, read what changed. To SEE aliasing with your own eyes, paste into Python Tutor: a equals 1, 2; b equals a; b dot append of 3; print a — and step forward. You watch BOTH names draw arrows to the SAME box. Then change line 2 to b equals a-colon and step again — now two separate boxes. That picture IS the lesson. Now the AI-critique moment: ask a chatbot what that snippet prints, and whether nums dot sort returns the sorted list. Then run both. Chatbots routinely claim b equals a makes a copy and that print a shows 1, 2; run-verified it is 1, 2, 3. And many say sort returns the list; it returns None. The tool drafts; you run it and judge.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Here is what to do, all due Sunday November 1st. Lecture Tutorial 9 — an AI tutor walks you through creating, indexing and slicing, mutating, iterating, and aliasing versus copying; submit the share link. Quiz 9 covers all of it — predict-the-output, method effects, slicing, aliasing, matching; no AI on the quiz. Discussion 9, Explain a List and the Aliasing Trap — explain a list to a non-programmer, then argue whether two-names-one-list is a feature or a trap; both variants exist. Assignment 9, Working With Lists — find the max and average by iterating, predict list output, trace an aliasing case, fix a mutation or IndexError bug. And Coding Lab 9 — run the predict-then-run table, watch b equals a alias in Python Tutor, and catch the AI calling it a copy. Start the lab early.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 tease to close on. Lists are one of four core collections. Next week you meet the other three. Tuples — like a list, but immutable; once you build it, it can't change, which is exactly why it's useful for things that shouldn't. Dictionaries — instead of reaching by a number, you look things up by a KEY, like a real dictionary maps a word to its definition. And sets — no duplicates, and lightning-fast membership testing. You'll learn to pick the right collection for the job. Let's close where we always close: the computer does exactly what you wrote, not what you meant — and the only way to know what a list contains after some operations is to run it. Your gut says b equals a leaves a alone; Python says a becomes 1, 2, 3. Do the tutorial and the lab, and bring questions Tuesday.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Here's the hook. Picture a sticky-note labeled score holding one number — that's everything we've done so far, one name, one value. Now picture a shoebox labeled scores with a row of cards inside: 88, 92, 79. One name, many values, kept in order, and you can add, remove, and rearrange the cards anytime. That box is a list, Python's most-used container. A list of scores, a playlist, a shopping cart, a feed of posts — every real program is full of them. By Friday you'll build one, change it five different ways, and loop over it to find the highest score. Let's open the box.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week's big question: how do I store and change a whole collection of values under one name — and what happens when two names point at the same list? The answer to the first half is the list, and you already know more than you think — a list is indexed and sliced exactly like a string, same exclusive-stop rule. The brand-new ideas are two. One: lists can change in place; they're mutable. Two: when you write b equals a, you do NOT get a copy — you get a second name for the same list. That second idea is the trap of the week, and it's settled the only way anything is settled here: by running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Build a list with square brackets and commas: nums equals 10, 20, 30. Run-verified, print of nums shows the whole list and len of nums is 3. Reading it is exactly like a string. Indexing starts at zero: nums-sub-0 is 10, nums-sub-minus-1 is the last, 30. Slicing uses the same exclusive-stop rule you practiced on strings: nums-sub-1-colon-3 gives indexes 1 and 2 — run-verified, that's 20, 30 — NOT index 3. The stop is excluded. This is the single most common slicing mistake, and it's identical to Week 3 strings, so you've already done the reps. One more: a slice hands back a NEW list; it doesn't change the original.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Here's the first brand-new power. Strings could be read but never changed — they were immutable. Lists are mutable: you can change them in place. Watch, run-verified: nums equals 10, 20, 30, then nums-sub-0 equals 9, then print nums shows bracket 9, 20, 30. That assignment reached into the box and replaced the first card; the list is now permanently changed. This is the dividing line between strings and lists, and it's the source of both the power and the danger this week. Power: you can update a score in place. Danger: if two names share the box, that change shows up under both. Hold that thought.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Now the toolkit, built on a to-do list. append adds to the END: todo dot append of gym. insert puts an item AT an index and shifts the rest right: todo dot insert of 0 comma coffee puts coffee first. pop removes and RETURNS an item — pop-parens takes the last, pop of 0 the first; run-verified, done equals todo dot pop of 0 hands back coffee. remove deletes by VALUE, the first match — not an index. sort orders the list in place: 30, 10, 20 becomes 10, 20, 30. And len counts it. One warning from the Python docs: append, insert, remove, and sort return None — they change the list rather than hand a new one back. So nums equals nums dot sort is a bug; it sorts, then overwrites nums with None.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 list is most useful when you walk every item, and you already know the for loop from Week 6 — point it at a list and it hands you each element in turn. Run-verified: scores equals 80, 90, 100; loop adding each to total; print total is 270, and total over len is 90.0 — a float, because slash always makes a float, Week 2. Finding the max is the walk-and-keep-the-best pattern: start biggest at the first element, then let any larger value replace it. For 80, 95, 72, 88, run-verified the answer is 95. That pattern — max, min, longest, highest — is everywhere. And membership: 95 in scores is True, 60 in scores is False — a yes-or-no you can drop straight into an if.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Step back for one slide. Before this week, a variable was a single box with a single value. A list is a single name for an ORDERED collection of values — and order matters, because you reach items by position. That one idea unlocks a huge amount: any time you have more than one of something — scores, names, prices, posts — a list lets you hold them together, count them, loop over them, and change them. Lists are also the first of four core collections you'll meet; next week brings tuples, dictionaries, and sets, each with its own superpower. But the list is the workhorse, and the patterns you learn here — index, slice, mutate, iterate — carry to all of them.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is the signature surprise of Week 9, so predict it before you run it. a equals the list 1, 2. Then b equals a. Then b dot append of 3. Then print of a — not b, a. What prints? Almost everyone says bracket 1, 2 — we only appended to b, so a should be untouched. Run it. Run-verified, print of a shows bracket 1, 2, 3. Read that twice. The line b equals a did NOT copy the list; it made b a SECOND NAME for the very same list. Appending through b changed the one and only box, so a sees it too. This is aliasing, and it is the number-one thing both beginners AND chatbots get wrong this week. Your gut says 1, 2. Python says 1, 2, 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CSCI 1101 · PROGRAMMING FUNDAMENTALS · WEEK 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Lists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One name. Many values. And one sneaky trap.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806440"/>
            <a:ext cx="1036015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100" b="0">
                <a:solidFill>
                  <a:srgbClr val="6A74A8"/>
                </a:solidFill>
                <a:latin typeface="Arial"/>
              </a:rPr>
              <a:t>Silver Oak University · Department of Computer Science · Prof. Okafor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ALIASING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Two names,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one list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COPYING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  <a:latin typeface="Courier New"/>
              </a:rPr>
              <a:t>b = a[:]</a:t>
            </a:r>
          </a:p>
          <a:p>
            <a:pPr algn="ctr"/>
            <a:r>
              <a:rPr sz="3200" b="1">
                <a:solidFill>
                  <a:srgbClr val="FFFFFF"/>
                </a:solidFill>
                <a:latin typeface="Courier New"/>
              </a:rPr>
              <a:t>b = list(a)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A real, independent copy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SPOT THE BUG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ourier New"/>
              </a:rPr>
              <a:t>for s in scores:</a:t>
            </a:r>
          </a:p>
          <a:p>
            <a:pPr algn="ctr"/>
            <a:r>
              <a:rPr sz="2400" b="1">
                <a:solidFill>
                  <a:srgbClr val="FFFFFF"/>
                </a:solidFill>
                <a:latin typeface="Courier New"/>
              </a:rPr>
              <a:t>    if s == 0:</a:t>
            </a:r>
          </a:p>
          <a:p>
            <a:pPr algn="ctr"/>
            <a:r>
              <a:rPr sz="2400" b="1">
                <a:solidFill>
                  <a:srgbClr val="FFFFFF"/>
                </a:solidFill>
                <a:latin typeface="Courier New"/>
              </a:rPr>
              <a:t>        scores.remove(0)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Remove every 0 from [0, 0, 90, 0, 85] -&gt; 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TWO TRAPS, ONE CURE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alias surprise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mutate while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iterating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YOUR WORKFLOW + AI-CRITIQUE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See aliasing in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Python Tutor —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then catch the AI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THIS WEEK'S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Tutorial · Quiz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Discussion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Assignment · Lab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NEXT WEEK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Tuples, Dicts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&amp; Sets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Three more collections · run it, don't guess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806440"/>
            <a:ext cx="1036015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100" b="0">
                <a:solidFill>
                  <a:srgbClr val="6A74A8"/>
                </a:solidFill>
                <a:latin typeface="Arial"/>
              </a:rPr>
              <a:t>~ Prof. Okafor's edition · Fall 2026 · built with thecoursemaker.com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WHY LISTS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One box,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many cards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THE BIG QUESTION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Hold many.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Change them.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Share them?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And what if two names point at one list?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CREATE · INDEX · SLICE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Courier New"/>
              </a:rPr>
              <a:t>nums = [10, 20, 30]</a:t>
            </a:r>
          </a:p>
          <a:p>
            <a:pPr algn="ctr"/>
            <a:r>
              <a:rPr sz="2800" b="1">
                <a:solidFill>
                  <a:srgbClr val="FFFFFF"/>
                </a:solidFill>
                <a:latin typeface="Courier New"/>
              </a:rPr>
              <a:t>nums[0] -&gt;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Indexes start at 0 · slice stops BEFORE the 2nd number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MUTATION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400" b="1">
                <a:solidFill>
                  <a:srgbClr val="FFFFFF"/>
                </a:solidFill>
                <a:latin typeface="Courier New"/>
              </a:rPr>
              <a:t>nums[0] = 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Lists are mutable — strings were not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THE METHODS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append · insert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pop · remove · sort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ITERATE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Courier New"/>
              </a:rPr>
              <a:t>for s in scores:</a:t>
            </a:r>
          </a:p>
          <a:p>
            <a:pPr algn="ctr"/>
            <a:r>
              <a:rPr sz="2800" b="1">
                <a:solidFill>
                  <a:srgbClr val="FFFFFF"/>
                </a:solidFill>
                <a:latin typeface="Courier New"/>
              </a:rPr>
              <a:t>    total += 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Walk every item · total, average, find the max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6A74A8"/>
                </a:solidFill>
                <a:latin typeface="Arial"/>
              </a:rPr>
              <a:t>A COLLECTION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1E2761"/>
                </a:solidFill>
                <a:latin typeface="Arial"/>
              </a:rPr>
              <a:t>Many values,</a:t>
            </a:r>
          </a:p>
          <a:p>
            <a:pPr algn="ctr"/>
            <a:r>
              <a:rPr sz="6000" b="1">
                <a:solidFill>
                  <a:srgbClr val="1E2761"/>
                </a:solidFill>
                <a:latin typeface="Arial"/>
              </a:rPr>
              <a:t>one name,</a:t>
            </a:r>
          </a:p>
          <a:p>
            <a:pPr algn="ctr"/>
            <a:r>
              <a:rPr sz="6000" b="1">
                <a:solidFill>
                  <a:srgbClr val="1E2761"/>
                </a:solidFill>
                <a:latin typeface="Arial"/>
              </a:rPr>
              <a:t>in order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6A74A8"/>
                </a:solidFill>
                <a:latin typeface="Arial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PREDICT — THEN RUN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600" b="1">
                <a:solidFill>
                  <a:srgbClr val="FFFFFF"/>
                </a:solidFill>
                <a:latin typeface="Courier New"/>
              </a:rPr>
              <a:t>a = [1, 2]</a:t>
            </a:r>
          </a:p>
          <a:p>
            <a:pPr algn="ctr"/>
            <a:r>
              <a:rPr sz="2600" b="1">
                <a:solidFill>
                  <a:srgbClr val="FFFFFF"/>
                </a:solidFill>
                <a:latin typeface="Courier New"/>
              </a:rPr>
              <a:t>b = a</a:t>
            </a:r>
          </a:p>
          <a:p>
            <a:pPr algn="ctr"/>
            <a:r>
              <a:rPr sz="2600" b="1">
                <a:solidFill>
                  <a:srgbClr val="FFFFFF"/>
                </a:solidFill>
                <a:latin typeface="Courier New"/>
              </a:rPr>
              <a:t>b.append(3)</a:t>
            </a:r>
          </a:p>
          <a:p>
            <a:pPr algn="ctr"/>
            <a:r>
              <a:rPr sz="2600" b="1">
                <a:solidFill>
                  <a:srgbClr val="FFFFFF"/>
                </a:solidFill>
                <a:latin typeface="Courier New"/>
              </a:rPr>
              <a:t>print(a)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What does print(a) show?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