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of CS1: strings in depth and text processing. You've used strings since Day 1, but this week we open the toolbox: the core string methods, and your first real text algorithms. Ground rules as always: your grade is coursework — the tutorial, quiz, discussion, assignment, and the weekly Coding Lab. You may use an approved chatbot as a pair-programmer on coursework, but NOT on quizzes, the midterm, or the final. And the habit that carries the whole course, doubly important this week: don't guess what a method does — run it. There is one string behavior your gut will get wrong every time, and the only cure is running it and reading what Python actually returns.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fix, and it's one tiny change. If you want to KEEP what a method returns, you have to catch it. s equals s dot upper means: run upper, take the new string it hands back, and point s at it. Run-verified: s equals quote-Hello-quote, then s equals s dot upper, then print of s — now it's HELLO. The new string is no longer thrown away; s holds it. The rule fits on a sticky note: a string method returns a new string; to keep it, REASSIGN it — s equals s dot method — or use it right away inside a print. Whenever you write a method call on a line by itself and expect the string to change, stop: that line computes an answer and immediately forgets it. Add the s-equals.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Spot the bug. This is supposed to clean a user's answer down to bob with no spaces. We call dot strip — looks right. Predict it. Most of the room says bob, trimmed. Run it. Run-verified, with brackets to make the spaces visible, it prints open-bracket-space-space-bob-space-space-close-bracket — the spaces SURVIVED. Why? dot strip returned a new, trimmed string, and we threw it away. name is immutable, so it never changed. The bug is invisible: no error, no crash, just the wrong answer. It is the same trap as the upper slide in a different hat, and the cure is the same habit: reassign. name equals name dot strip — run-verified, now it prints bob. A method on a line by itself usually does nothing; its whole point is the value it returns.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more places your gut is wrong, both fixed by running it. First: dot find does NOT return True or False. It returns the INDEX of the first match — a number — or MINUS ONE if the substring isn't there. quote-hello-quote dot find of quote-z-quote is minus-one, run-verified, not False. If you want a yes-or-no, use the word in, or dot startswith — THOSE return True or False. Second: dot replace changes EVERY match, not just the first. quote-banana-quote dot replace of a comma o is b-o-n-o-n-o, run-verified — all three a's gone. People expect just the first one to change; Python changes them all. And remember after dot split, your variable is a LIST, not a string — so it has no dot upper. Keep the return types straight, and when unsure, print it and look.</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more text algorithm, and it needs no loop at all: reversing a string. The slice bracket-colon-colon-minus-one walks the string backwards and hands you a new, reversed string. Run-verified: quote-hello-quote bracket-colon-colon-minus-one is o-l-l-e-h; quote-Python-quote that same slice is n-o-h-t-y-P; quote-stop-quote gives p-o-t-s. You met slicing back in Week 3 on strings — start, stop, step — and the step of minus-one just means go backward. Could you reverse with a for loop instead? Sure, and it works. But the slice is the Python idiom: one move, done. And notice — like every string operation, it builds a NEW string and leaves the original alone. Reversing quote-stop-quote does not change quote-stop-quote; it returns a fresh quote-pots-quote.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everyday loop, with a string twist. Call a method, then print BOTH the result and the original, so you can see whether anything changed — it won't, and seeing that cements immutability. To SEE it with your own eyes, paste into Python Tutor: s equals quote-Hello-quote; t equals s dot upper; print s — and step forward. You watch a NEW string t appear while s stays Hello. That picture IS the lesson. Now the AI-critique moment: ask a chatbot what s is after s dot replace with no reassignment, and what quote-a-comma-space-b-comma-space-c-quote dot split returns. Then run both. Chatbots routinely claim replace or upper CHANGED the original — run-verified, it did not — and they routinely mis-split on whitespace, claiming the commas drop when they actually stay attached. The tool drafts; you run it and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what to do, all due Sunday November 15th. Lecture Tutorial 11 — an AI tutor walks you through the core methods, split versus join, immutability, and text algorithms; submit the share link. Quiz 11 covers all of it — predict-the-output, immutability, split-slash-join, count-the-words, matching; no AI on the quiz. Discussion 11, Reading What We Write — an ETHICS discussion weighing the benefits and privacy costs of processing text at scale, like search, spam filters, and content scanning; argue BOTH sides fairly; both variants exist. Assignment 11, Text Toolkit — write a function, predict method output, transform a string, fix an immutability bug. And Coding Lab 11 — run the predict-then-run table, fix the forgot-to-reassign bug, and catch the AI claiming a method mutated the original. Start the lab early.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tease to close on. So far all our text lives INSIDE the program — typed in as a string literal. Next week we read text from a FILE on disk and write it back out, opening files safely with the with statement. And we meet what happens when things go wrong: the file isn't there, the data's the wrong shape. That's EXCEPTIONS, handled with try and except instead of crashing. This week you learned to process text; next week, where real text comes from and how to handle it when it misbehaves. Let's close where we always close: a string method returns a new string — it never changes the original. Your gut says s dot upper changes s; Python says s is still Hello. Do the tutorial and the lab, and bring questions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hook. A name typed into a form. A sentence pulled from a file. A search box full of words. A message scanned for a banned word. Almost everything a program touches arrives as TEXT. And text is messy: picture a form handing your program quote-space-space-space-Hello-comma-WORLD-exclamation-space-space-space. Leading spaces, trailing spaces, shouting capitals. Before you can store it, compare it, or search it, you have to clean it. The tools for that are STRING METHODS, and by Friday you'll normalize that exact messy string down to lowercase hello-comma-world in a single line. Let's open the toolbox.</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big question: how do I take a piece of text apart, clean it up, search it, and rebuild it — without accidentally expecting the original to change? The first half is the string methods: upper, lower, strip, split, join, replace, find, count, startswith. The second half is the trap of the week. A string is IMMUTABLE — it cannot be changed. So a method never edits your string; it builds and returns a brand-new one. If you don't catch that new string, it vanishes, and it looks like nothing happened. That single idea breaks more beginner programs this week than anything else, and it gets settled the only way anything is settled here: by running the code.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toolkit, run-verified. Case: quote-hello-quote dot upper gives HELLO; quote-HELLO-quote dot lower gives hello. Whitespace: quote-space-space-hi-space-space-quote dot strip gives just hi — it trims spaces off BOTH ends. Searching: quote-hello-quote dot find of quote-l-quote gives 2, the INDEX of the first match counting from zero; and dot find of quote-z-quote gives MINUS ONE — find returns a position or minus-one, never True or False. Counting: quote-banana-quote dot count of quote-a-quote gives 3. And startswith: quote-hello-quote dot startswith of quote-he-quote gives True — THAT'S the True-False one. Replace: quote-banana-quote dot replace of a comma o gives b-o-n-o-n-o — every a becomes o. Replace changes ALL matches, not just the first. Type each one and run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methods do the heavy lifting, and they're opposites. Split breaks a string into a list: quote-the-cat-sat-quote dot split, run-verified, gives the list bracket the, cat, sat — square brackets, quotes around each word, a list of strings. Pass a separator to split on something else: quote-red-comma-green-comma-blue-quote dot split of a comma gives the three colors as a list. Join goes the other way: quote-space-quote dot join of the list the, cat, sat gives back the single string the-cat-sat. Read it as: the SEPARATOR joins the list, sitting between every pair of items. Dash dot join of a, b, c gives a-dash-b-dash-c. The memory hook fits on a sticky note: split makes a LIST; join makes a STRING. They are inverses, and keeping that straight is half of text processing.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your first real text algorithm, and it's just two tools working together. To count the words in a sentence: split it into a list of words, then count the list. def count_words of sentence, return len of sentence dot split. Trace it on quote-the-quick-brown-fox-jumps-quote: dot split makes a five-item list — the, quick, brown, fox, jumps — and len counts it. Run-verified, the answer is 5. Split into words, count the words. That's the whole algorithm. Compare it to len of the sentence by itself, which would count CHARACTERS, not words — a classic mix-up. Other one-liners in the same family: dot count of a character counts how many times it appears; and a slice reverses a string, coming up. Run count_words on your own sentence right now.</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back for one slide and see the whole toolkit together. Change case with upper and lower. Trim whitespace with strip. Search with find — which hands back an index or minus-one — and check the start with startswith, which hands back True or False. Count occurrences with count. Take a string apart with split, which gives a list, and put a list back together with join, which gives a string. Swap text with replace, which changes every match. And reverse with the slice bracket-colon-colon-minus-one. Nine methods plus a slice, and between them they handle almost any beginner text job: clean it, search it, count it, split it, rebuild it. The patterns you learn here — and the one rule that every method RETURNS a new string — carry through the rest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idea that quietly breaks more beginner programs than any other this week. A string is IMMUTABLE: once it exists, it cannot be changed. So ask yourself — what does dot upper actually DO? It can't change the string, because strings can't be changed. Instead it BUILDS and RETURNS a brand-new string, all uppercase, and leaves the original exactly as it was. Every method works this way: upper, lower, strip, replace, all of them return a new string and touch nothing. Which leads to the trap: if you call a method and don't CATCH the new string it hands back — store it, or use it right away — that new string just vanishes, and it looks like your code did nothing. Next slide, predict it before you run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signature surprise of Week 11, so predict it before you run it. s equals quote-Hello-quote. Then s dot upper, on its own line. Then print of s. What prints? Almost the entire room says HELLO — we just called upper, didn't we? Run it. Run-verified, it prints Hello. Capital H, lowercase rest — UNCHANGED. Read that twice. We called dot upper, and s is still Hello. The method DID build the string HELLO and return it — but we never stored it, so it vanished. The original s was never touched, because strings CAN'T be touched. This is the number-one thing both beginners AND chatbots get wrong this week. Your gut says HELLO. Python says Hello.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11</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Strings in Depth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Take text apart, search it, rebuild it — and the gotcha that fools everyone.</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FIX</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600" b="1">
                <a:solidFill>
                  <a:srgbClr val="FFFFFF"/>
                </a:solidFill>
                <a:latin typeface="Courier New"/>
              </a:rPr>
              <a:t>s = s.upper()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Reassign to keep the result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THE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name = "  bob  "</a:t>
            </a:r>
          </a:p>
          <a:p>
            <a:pPr algn="ctr"/>
            <a:r>
              <a:rPr sz="2800" b="1">
                <a:solidFill>
                  <a:srgbClr val="FFFFFF"/>
                </a:solidFill>
                <a:latin typeface="Courier New"/>
              </a:rPr>
              <a:t>name.strip()</a:t>
            </a:r>
          </a:p>
          <a:p>
            <a:pPr algn="ctr"/>
            <a:r>
              <a:rPr sz="2800" b="1">
                <a:solidFill>
                  <a:srgbClr val="FFFFFF"/>
                </a:solidFill>
                <a:latin typeface="Courier New"/>
              </a:rPr>
              <a:t>print(name)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Why are the spaces still there?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METHODS RETURN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find -&gt; index or -1</a:t>
            </a:r>
          </a:p>
          <a:p>
            <a:pPr algn="ctr"/>
            <a:r>
              <a:rPr sz="2800" b="1">
                <a:solidFill>
                  <a:srgbClr val="FFFFFF"/>
                </a:solidFill>
                <a:latin typeface="Courier New"/>
              </a:rPr>
              <a:t>replace -&gt; ALL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Not what your gut guesses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REVERSE A STRING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s[::-1]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"hello"[::-1]  -&gt;  olleh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WORKFLOW +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See immutability</a:t>
            </a:r>
          </a:p>
          <a:p>
            <a:pPr algn="ctr"/>
            <a:r>
              <a:rPr sz="4600" b="1">
                <a:solidFill>
                  <a:srgbClr val="FFFFFF"/>
                </a:solidFill>
                <a:latin typeface="Arial"/>
              </a:rPr>
              <a:t>in Python Tutor —</a:t>
            </a:r>
          </a:p>
          <a:p>
            <a:pPr algn="ctr"/>
            <a:r>
              <a:rPr sz="4600" b="1">
                <a:solidFill>
                  <a:srgbClr val="FFFFFF"/>
                </a:solidFill>
                <a:latin typeface="Arial"/>
              </a:rPr>
              <a:t>then catch the AI</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Discussion</a:t>
            </a:r>
          </a:p>
          <a:p>
            <a:pPr algn="ctr"/>
            <a:r>
              <a:rPr sz="6000" b="1">
                <a:solidFill>
                  <a:srgbClr val="FFFFFF"/>
                </a:solidFill>
                <a:latin typeface="Arial"/>
              </a:rPr>
              <a:t>Assignment · Lab</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Files &amp;</a:t>
            </a:r>
          </a:p>
          <a:p>
            <a:pPr algn="ctr"/>
            <a:r>
              <a:rPr sz="8000" b="1">
                <a:solidFill>
                  <a:srgbClr val="FFFFFF"/>
                </a:solidFill>
                <a:latin typeface="Arial"/>
              </a:rPr>
              <a:t>Exceptions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Read text from a file · handle a missing file · run it, don't guess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 Prof. Okafor's edition · Fall 2026 · built with thecoursemaker.com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THIS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Almost everything</a:t>
            </a:r>
          </a:p>
          <a:p>
            <a:pPr algn="ctr"/>
            <a:r>
              <a:rPr sz="4600" b="1">
                <a:solidFill>
                  <a:srgbClr val="FFFFFF"/>
                </a:solidFill>
                <a:latin typeface="Arial"/>
              </a:rPr>
              <a:t>is text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Take it apart.</a:t>
            </a:r>
          </a:p>
          <a:p>
            <a:pPr algn="ctr"/>
            <a:r>
              <a:rPr sz="6000" b="1">
                <a:solidFill>
                  <a:srgbClr val="FFFFFF"/>
                </a:solidFill>
                <a:latin typeface="Arial"/>
              </a:rPr>
              <a:t>Search it.</a:t>
            </a:r>
          </a:p>
          <a:p>
            <a:pPr algn="ctr"/>
            <a:r>
              <a:rPr sz="6000" b="1">
                <a:solidFill>
                  <a:srgbClr val="FFFFFF"/>
                </a:solidFill>
                <a:latin typeface="Arial"/>
              </a:rPr>
              <a:t>Rebuild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Without expecting the original to change?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CORE METHODS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upper · lower · strip</a:t>
            </a:r>
          </a:p>
          <a:p>
            <a:pPr algn="ctr"/>
            <a:r>
              <a:rPr sz="4600" b="1">
                <a:solidFill>
                  <a:srgbClr val="FFFFFF"/>
                </a:solidFill>
                <a:latin typeface="Arial"/>
              </a:rPr>
              <a:t>replace · find · count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SPLIT and JOIN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2800" b="1">
                <a:solidFill>
                  <a:srgbClr val="FFFFFF"/>
                </a:solidFill>
                <a:latin typeface="Courier New"/>
              </a:rPr>
              <a:t>"a b c".split()</a:t>
            </a:r>
          </a:p>
          <a:p>
            <a:pPr algn="ctr"/>
            <a:r>
              <a:rPr sz="2800" b="1">
                <a:solidFill>
                  <a:srgbClr val="FFFFFF"/>
                </a:solidFill>
                <a:latin typeface="Courier New"/>
              </a:rPr>
              <a:t>" ".join([...])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split makes a LIST · join makes a STRING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YOUR FIRST TEXT ALGORITHM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400" b="1">
                <a:solidFill>
                  <a:srgbClr val="FFFFFF"/>
                </a:solidFill>
                <a:latin typeface="Courier New"/>
              </a:rPr>
              <a:t>len(s.split())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Count the words in a sentence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THE STRING TOOLKIT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A method for</a:t>
            </a:r>
          </a:p>
          <a:p>
            <a:pPr algn="ctr"/>
            <a:r>
              <a:rPr sz="6000" b="1">
                <a:solidFill>
                  <a:srgbClr val="1E2761"/>
                </a:solidFill>
                <a:latin typeface="Arial"/>
              </a:rPr>
              <a:t>every text job</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STRINGS ARE IMMUTABLE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 method returns</a:t>
            </a:r>
          </a:p>
          <a:p>
            <a:pPr algn="ctr"/>
            <a:r>
              <a:rPr sz="6000" b="1">
                <a:solidFill>
                  <a:srgbClr val="FFFFFF"/>
                </a:solidFill>
                <a:latin typeface="Arial"/>
              </a:rPr>
              <a:t>a NEW string</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PREDICT — THEN RUN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3000" b="1">
                <a:solidFill>
                  <a:srgbClr val="FFFFFF"/>
                </a:solidFill>
                <a:latin typeface="Courier New"/>
              </a:rPr>
              <a:t>s = "Hello"</a:t>
            </a:r>
          </a:p>
          <a:p>
            <a:pPr algn="ctr"/>
            <a:r>
              <a:rPr sz="3000" b="1">
                <a:solidFill>
                  <a:srgbClr val="FFFFFF"/>
                </a:solidFill>
                <a:latin typeface="Courier New"/>
              </a:rPr>
              <a:t>s.upper()</a:t>
            </a:r>
          </a:p>
          <a:p>
            <a:pPr algn="ctr"/>
            <a:r>
              <a:rPr sz="3000" b="1">
                <a:solidFill>
                  <a:srgbClr val="FFFFFF"/>
                </a:solidFill>
                <a:latin typeface="Courier New"/>
              </a:rPr>
              <a:t>print(s)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What does print(s) show?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