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14 and one of the most beautiful ideas in programming: recursion, a function that calls itself. Ground rules unchanged: studio format, run every example; AI is a pair-programmer on coursework but not on quizzes/exams. The single most important tool this week is Python Tutor — we'll WATCH the call stack grow and unwind. By Friday you'll write a recursive function and know the one line that keeps it from running forever.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workflow: write the base case first, then the recursive case that shrinks toward it; run it on a small input; paste it into Python Tutor and step through to watch the call stack grow and unwind; if you get a RecursionError, your base case is missing or unreachable. Python Tutor is the essential tool of the week — recursion clicks the moment you watch it.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a chatbot: write a recursive factorial and tell me what factorial(5) returns and how many times the function is called. Then RUN it and step through Python Tutor: chatbots sometimes omit or misplace the base case (infinite recursion), miscount the calls (factorial(5) makes 6 calls: n=5,4,3,2,1,0), or get the unwinding order wrong. The tool drafts; you run it and judge.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Lecture Tutorial 14 (AI tutor, share link). Quiz 14 (no AI). Discussion 14 — 'Explain Recursion to a Friend' (post AI summary + chat link, reply to two peers). Assignment 14 — 'Call Yourself.' Coding Lab 14 — 'Watch the Stack' (50 pts). All due Sunday Dec 6. Start with the tutorial, then the lab — and use Python Tutor throughout.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the discussion: recursion is famously hard to explain, which makes it great practice for explaining a tough idea simply. Find a plain-language analogy (nesting dolls, mirrors, folders, climbing stairs) and make sure it includes the base case — the part that stops it. Then debate recursion vs. iteration: when is each the clearer choice? Explaining it well is how you prove you understand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takeaway: a function can call itself, but it MUST have a base case to stop and a recursive call that shrinks the input toward it. Watch the call stack in Python Tutor until it's second nature. Run your recursive functions before Sunday, and if you ever see RecursionError, you forgot the base case.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the last topic: we've used functions and data separately. Next week we BUNDLE data and the functions that act on it together into OBJECTS — our first look at object-oriented programming, with classes, attributes, methods, and __init__. It's how big programs stay organized. See you for the final stretch before the exam.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Hold up two mirrors facing each other: a tunnel of reflections, each a smaller copy of the same thing. That's recursion: something defined in terms of a smaller version of itself. Today a function will call itself, and the trick is making sure it ever stops. Memory hook: every recursion needs a base case to stop and a recursive case to shrink.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recursive function solves a problem by calling itself on a SMALLER version until it hits a base case it can answer directly. factorial: if n==0 return 1 (base case, stops); return n*factorial(n-1) (recursive case, shrinks toward 0). run-verified factorial(5) is 120, factorial(0) is 1. Every recursive call must move TOWARD the base case, or it never stops.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countdown(3): print n, then call countdown(n-1); base case prints Go! and returns. run-verified output is 3, 2, 1, Go! on four lines. Paste it into Python Tutor and step through: countdown(3) calls (2) calls (1) calls (0) — four frames stacked — then the base case fires and each frame unwinds back up. The base case is reached LAST. This visualization is the whole lesson; do it for every example.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 sum_to(n): if n==0 return 0; return n + sum_to(n-1). run-verified sum_to(5) is 15. This one RETURNS values that add up as the stack unwinds: sum_to(0) returns 0, then 1+0, 2+1, 3+3, 4+6, 5+10 = 15. Watch it in Python Tutor — the additions happen on the way back UP, as frames return.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 bad(n): return n + bad(n-1) has no base case. Run bad(5): run-verified RecursionError: maximum recursion depth exceeded. It called itself past 0 into negatives and never stopped; Python protected itself and cut the stack off. The fix is ALWAYS the same: add a base case that returns without recursing. Infinite recursion is the recursion version of an infinite loop.</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Anything you can do with recursion you can usually do with a loop, and vice versa. The recursive factorial and an iterative for-loop factorial both give run-verified 120 for factorial(5). Recursion is clearer when a problem is naturally self-similar (folders inside folders, a tree); iteration avoids the call-stack overhead and can't hit RecursionError. Pick whichever makes the code clearer — neither is universally better.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Collection slide. Recursion fits problems made of smaller copies of themselves: folders inside folders inside folders; walking a family or organization tree; the divide-and-conquer idea behind binary search from Week 13 (search the left half is itself a smaller search). You won't implement these in depth in CS1, but recognizing the shape tells you when recursion is the natural tool.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Top misconceptions. A recursive function ALWAYS needs a base case, even for small inputs, or RecursionError. The recursive call must shrink the input (n-1), not reuse the same n. countdown prints 3, 2, 1, Go! (base case LAST), not Go! first. And recursion is not always better or worse than a loop. Write the base case FIRST, before the recursive call.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14</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Watch the</a:t>
            </a:r>
          </a:p>
          <a:p>
            <a:pPr algn="ctr"/>
            <a:r>
              <a:rPr sz="8000" b="1">
                <a:solidFill>
                  <a:srgbClr val="FFFFFF"/>
                </a:solidFill>
                <a:latin typeface="Arial"/>
              </a:rPr>
              <a:t>Stack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What happens when a function calls itself — and how does it stop?</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TOOLBOX</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Step</a:t>
            </a:r>
          </a:p>
          <a:p>
            <a:pPr algn="ctr"/>
            <a:r>
              <a:rPr sz="8000" b="1">
                <a:solidFill>
                  <a:srgbClr val="FFFFFF"/>
                </a:solidFill>
                <a:latin typeface="Arial"/>
              </a:rPr>
              <a:t>through it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Missing the</a:t>
            </a:r>
          </a:p>
          <a:p>
            <a:pPr algn="ctr"/>
            <a:r>
              <a:rPr sz="6000" b="1">
                <a:solidFill>
                  <a:srgbClr val="FFFFFF"/>
                </a:solidFill>
                <a:latin typeface="Arial"/>
              </a:rPr>
              <a:t>base case?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Tutorial · Quiz</a:t>
            </a:r>
          </a:p>
          <a:p>
            <a:pPr algn="ctr"/>
            <a:r>
              <a:rPr sz="6000" b="1">
                <a:solidFill>
                  <a:srgbClr val="FFFFFF"/>
                </a:solidFill>
                <a:latin typeface="Arial"/>
              </a:rPr>
              <a:t>Lab · Assignment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DISCUSSION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Explain it</a:t>
            </a:r>
          </a:p>
          <a:p>
            <a:pPr algn="ctr"/>
            <a:r>
              <a:rPr sz="6000" b="1">
                <a:solidFill>
                  <a:srgbClr val="FFFFFF"/>
                </a:solidFill>
                <a:latin typeface="Arial"/>
              </a:rPr>
              <a:t>to a friend</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ONE RULE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Always a</a:t>
            </a:r>
          </a:p>
          <a:p>
            <a:pPr algn="ctr"/>
            <a:r>
              <a:rPr sz="8000" b="1">
                <a:solidFill>
                  <a:srgbClr val="FFFFFF"/>
                </a:solidFill>
                <a:latin typeface="Arial"/>
              </a:rPr>
              <a:t>base case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NEXT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Objects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intro to object-oriented programming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Mirrors</a:t>
            </a:r>
          </a:p>
          <a:p>
            <a:pPr algn="ctr"/>
            <a:r>
              <a:rPr sz="8000" b="1">
                <a:solidFill>
                  <a:srgbClr val="FFFFFF"/>
                </a:solidFill>
                <a:latin typeface="Arial"/>
              </a:rPr>
              <a:t>facing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each reflection a smaller copy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TWO PARTS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base +</a:t>
            </a:r>
          </a:p>
          <a:p>
            <a:pPr algn="ctr"/>
            <a:r>
              <a:rPr sz="8000" b="1">
                <a:solidFill>
                  <a:srgbClr val="FFFFFF"/>
                </a:solidFill>
                <a:latin typeface="Arial"/>
              </a:rPr>
              <a:t>recursive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stop, and shrink</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WATCH IT · PYTHON TUTOR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The call</a:t>
            </a:r>
          </a:p>
          <a:p>
            <a:pPr algn="ctr"/>
            <a:r>
              <a:rPr sz="8000" b="1">
                <a:solidFill>
                  <a:srgbClr val="FFFFFF"/>
                </a:solidFill>
                <a:latin typeface="Arial"/>
              </a:rPr>
              <a:t>stack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calls pile up, then unwind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VALUES COME BACK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800" b="1">
                <a:solidFill>
                  <a:srgbClr val="FFFFFF"/>
                </a:solidFill>
                <a:latin typeface="Courier New"/>
              </a:rPr>
              <a:t>sum_to(5)</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-&gt; 15</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SPOT &amp; FIX THE BUG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No base</a:t>
            </a:r>
          </a:p>
          <a:p>
            <a:pPr algn="ctr"/>
            <a:r>
              <a:rPr sz="8000" b="1">
                <a:solidFill>
                  <a:srgbClr val="FFFFFF"/>
                </a:solidFill>
                <a:latin typeface="Arial"/>
              </a:rPr>
              <a:t>case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it recurses forever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TWO STYLES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recursion vs</a:t>
            </a:r>
          </a:p>
          <a:p>
            <a:pPr algn="ctr"/>
            <a:r>
              <a:rPr sz="6000" b="1">
                <a:solidFill>
                  <a:srgbClr val="FFFFFF"/>
                </a:solidFill>
                <a:latin typeface="Arial"/>
              </a:rPr>
              <a:t>iteration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same answer, 120 both ways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WHEN RECURSION SHINES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self-similar</a:t>
            </a:r>
          </a:p>
          <a:p>
            <a:pPr algn="ctr"/>
            <a:r>
              <a:rPr sz="6000" b="1">
                <a:solidFill>
                  <a:srgbClr val="1E2761"/>
                </a:solidFill>
                <a:latin typeface="Arial"/>
              </a:rPr>
              <a:t>problems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WATCH OUT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Base case</a:t>
            </a:r>
          </a:p>
          <a:p>
            <a:pPr algn="ctr"/>
            <a:r>
              <a:rPr sz="8000" b="1">
                <a:solidFill>
                  <a:srgbClr val="FFFFFF"/>
                </a:solidFill>
                <a:latin typeface="Arial"/>
              </a:rPr>
              <a:t>first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