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notesMaster" Target="notesMasters/notesMaster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89C1C7-3DCD-1040-A9CF-14679D8B5DDD}" type="datetimeFigureOut">
              <a:rPr lang="en-US" smtClean="0"/>
              <a:t>10/17/16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5E49A5-4136-284D-997B-48E1D791A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252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Welcome to Week 15, the last new topic before the final. You've used objects all term — strings and lists — without naming them. This week you build your own with classes. Ground rules unchanged: studio format, run every example; AI is a pair-programmer on coursework, not on quizzes/exams. By Friday you'll define your own kind of object and know the number-one OOP bug: forgetting self.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The workflow: define the class with __init__ and self.attribute = ...; create an instance; call its methods and print its attributes; if you get AttributeError: object has no attribute x, you forgot self.x in __init__. Visualize an object's attributes in Python Tutor — watch them appear and change as methods run.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Ask a chatbot: write a BankAccount class with a deposit method, create an account with 100, deposit 50, print the balance. Then RUN it: chatbots sometimes forget self. (attributes don't stick, AttributeError), miscompute the balance, or omit __init__. Is the final balance the run-verified 150? The tool drafts; you run it and judge — the same habit that's carried you all term.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Lecture Tutorial 15 (AI tutor, share link). Quiz 15 (no AI). Discussion 15 — 'When Software Fails, Who's Responsible?' (post AI summary + chat link, reply to two peers). Assignment 15 — 'Build a Class.' Coding Lab 15 — 'Build an Object' (50 pts). All due Sunday Dec 13. This is the last regular week — next week is the final.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Tease the discussion: software flies planes, approves loans, drives cars. When it fails and causes harm, who is responsible — the programmer, the company, the manager, the regulator? Modern software is built by big teams, so can you pin it on one person? Present the positions fairly; 'the computer did it' is never a complete answer because humans wrote and shipped it. You're about to write software others depend on — think about this before something goes wrong.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The takeaway: a class bundles data and behavior into a blueprint; an object is a specific instance with its own state; self ties a method to its object. This is the foundation of how large programs are organized — and the last new concept of the course. Run your classes before Sunday, and if you see AttributeError, check for a missing self.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Tease next week: that was the last new topic. Next week is the FINAL — cumulative over everything from your very first print statement to objects: variables, strings, conditionals, loops, functions, collections, files and exceptions, algorithms, recursion, and OOP. We'll review, and the study guide, exam-prep tutorial, and practice final are all in the Week 16 module. You've come a long way — bring it home.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You already use objects every day in this course. A string has data (its characters) and methods (.upper(), .split()). A list has data and methods (.append(), .sort()). Those are objects Python built for you. This week you build your OWN. Memory hook: a class is the blueprint; an object is the thing you build from it.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A class bundles data (attributes) and behavior (methods). __init__ is the special method that runs when you create an object, setting up its attributes. class Dog: def __init__(self, name): self.name = name; def speak(self): return self.name + ' says Woof!'. d = Dog('Rex'); d.name is run-verified Rex; d.speak() is run-verified Rex says Woof!. Dog is the class; d is one object built from it.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Attributes are an object's data (self.width); methods are functions that belong to it and usually use its attributes. Rectangle(3,4).area() is run-verified 12 — area() returns self.width * self.height. BankAccount(100); a.deposit(50) makes a.balance run-verified 150 — the method CHANGED the object's attribute, and the object REMEMBERS its state between calls. That memory is the power of bundling data with behavior.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Every method's first parameter is self — the object it's called on. You write d.speak(); Python passes self (the object d) automatically. You only WRITE self in the method definition. self is how a method reaches the object's own attributes: self.name, self.balance. This is the idea beginners trip on most, so we drill it: to store data on an object, write self.attribute = value.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Each object has its OWN copy of the attributes. Two Counter objects: increment c1 twice and c2 once, then print(c1.count, c2.count) is run-verified 2 1. They don't affect each other. That independence is exactly why we make objects: each carries its own state. Predict it with the room, then run it.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class Cat: def __init__(self, name): name = name (the BUG); def speak(self): return self.name + ' says Meow'. Run Cat('Milo').speak(): run-verified AttributeError: 'Cat' object has no attribute 'name'. The line name = name just reassigns a local variable — it never stored anything ON the object. Fix: self.name = name. Then run-verified Milo says Meow. Forgetting self. is the number-one beginner OOP bug, and it shows up as AttributeError.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Collection slide. Objects keep big programs organized: instead of loose variables and functions, group related data and behavior into one unit. A Player has health, position, and move(). An Email has sender, subject, and send(). The object is a self-contained thing you can make many of — and it's how real software stays manageable as it grows. Class is the blueprint; object is a specific instance.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Top misconceptions. You DO need self. to store data — self.x = value; without it, AttributeError later. You do NOT pass self when calling a method — d.speak() passes it automatically. Objects of a class do NOT share attribute values — each has its own (2 vs 1). And __init__ is called automatically when you create the object, not by you. Read the AttributeError: 'X' object has no attribute 'y' means a forgotten self.y in __init__.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0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1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3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4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5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2184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640080"/>
            <a:ext cx="1109167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500" b="1">
                <a:solidFill>
                  <a:srgbClr val="CADCFC"/>
                </a:solidFill>
                <a:latin typeface="Arial"/>
              </a:rPr>
              <a:t>CSCI 1101 · PROGRAMMING FUNDAMENTALS · WEEK 15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011680"/>
            <a:ext cx="11091672" cy="2651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8000" b="1">
                <a:solidFill>
                  <a:srgbClr val="FFFFFF"/>
                </a:solidFill>
                <a:latin typeface="Arial"/>
              </a:rPr>
              <a:t>Build an</a:t>
            </a:r>
          </a:p>
          <a:p>
            <a:pPr algn="ctr"/>
            <a:r>
              <a:rPr sz="8000" b="1">
                <a:solidFill>
                  <a:srgbClr val="FFFFFF"/>
                </a:solidFill>
                <a:latin typeface="Arial"/>
              </a:rPr>
              <a:t>Object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800600"/>
            <a:ext cx="10360152" cy="9144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2100" b="0">
                <a:solidFill>
                  <a:srgbClr val="CADCFC"/>
                </a:solidFill>
                <a:latin typeface="Arial"/>
              </a:rPr>
              <a:t>Bundle data and the functions that work on it into one tidy thing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5806440"/>
            <a:ext cx="1036015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100" b="0">
                <a:solidFill>
                  <a:srgbClr val="6A74A8"/>
                </a:solidFill>
                <a:latin typeface="Arial"/>
              </a:rPr>
              <a:t>Silver Oak University · Department of Computer Science · Prof. Okafor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640080"/>
            <a:ext cx="1109167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500" b="1">
                <a:solidFill>
                  <a:srgbClr val="CADCFC"/>
                </a:solidFill>
                <a:latin typeface="Arial"/>
              </a:rPr>
              <a:t>YOUR TOOLBOX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011680"/>
            <a:ext cx="11091672" cy="2651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6000" b="1">
                <a:solidFill>
                  <a:srgbClr val="FFFFFF"/>
                </a:solidFill>
                <a:latin typeface="Arial"/>
              </a:rPr>
              <a:t>Define. Create.</a:t>
            </a:r>
          </a:p>
          <a:p>
            <a:pPr algn="ctr"/>
            <a:r>
              <a:rPr sz="6000" b="1">
                <a:solidFill>
                  <a:srgbClr val="FFFFFF"/>
                </a:solidFill>
                <a:latin typeface="Arial"/>
              </a:rPr>
              <a:t>Call.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155680" y="6309360"/>
            <a:ext cx="822960" cy="365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200" b="0">
                <a:solidFill>
                  <a:srgbClr val="9AA6D8"/>
                </a:solidFill>
                <a:latin typeface="Arial"/>
              </a:rPr>
              <a:t>10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640080"/>
            <a:ext cx="1109167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500" b="1">
                <a:solidFill>
                  <a:srgbClr val="CADCFC"/>
                </a:solidFill>
                <a:latin typeface="Arial"/>
              </a:rPr>
              <a:t>AI-CRITIQUE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011680"/>
            <a:ext cx="11091672" cy="2651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8000" b="1">
                <a:solidFill>
                  <a:srgbClr val="FFFFFF"/>
                </a:solidFill>
                <a:latin typeface="Arial"/>
              </a:rPr>
              <a:t>Forgot the</a:t>
            </a:r>
          </a:p>
          <a:p>
            <a:pPr algn="ctr"/>
            <a:r>
              <a:rPr sz="8000" b="1">
                <a:solidFill>
                  <a:srgbClr val="FFFFFF"/>
                </a:solidFill>
                <a:latin typeface="Arial"/>
              </a:rPr>
              <a:t>self?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155680" y="6309360"/>
            <a:ext cx="822960" cy="365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200" b="0">
                <a:solidFill>
                  <a:srgbClr val="9AA6D8"/>
                </a:solidFill>
                <a:latin typeface="Arial"/>
              </a:rPr>
              <a:t>11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640080"/>
            <a:ext cx="1109167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500" b="1">
                <a:solidFill>
                  <a:srgbClr val="CADCFC"/>
                </a:solidFill>
                <a:latin typeface="Arial"/>
              </a:rPr>
              <a:t>THIS WEEK'S WORK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011680"/>
            <a:ext cx="11091672" cy="2651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6000" b="1">
                <a:solidFill>
                  <a:srgbClr val="FFFFFF"/>
                </a:solidFill>
                <a:latin typeface="Arial"/>
              </a:rPr>
              <a:t>Tutorial · Quiz</a:t>
            </a:r>
          </a:p>
          <a:p>
            <a:pPr algn="ctr"/>
            <a:r>
              <a:rPr sz="6000" b="1">
                <a:solidFill>
                  <a:srgbClr val="FFFFFF"/>
                </a:solidFill>
                <a:latin typeface="Arial"/>
              </a:rPr>
              <a:t>Lab · Assignment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155680" y="6309360"/>
            <a:ext cx="822960" cy="365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200" b="0">
                <a:solidFill>
                  <a:srgbClr val="9AA6D8"/>
                </a:solidFill>
                <a:latin typeface="Arial"/>
              </a:rPr>
              <a:t>12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640080"/>
            <a:ext cx="1109167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500" b="1">
                <a:solidFill>
                  <a:srgbClr val="CADCFC"/>
                </a:solidFill>
                <a:latin typeface="Arial"/>
              </a:rPr>
              <a:t>DISCUSSION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011680"/>
            <a:ext cx="11091672" cy="2651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6000" b="1">
                <a:solidFill>
                  <a:srgbClr val="FFFFFF"/>
                </a:solidFill>
                <a:latin typeface="Arial"/>
              </a:rPr>
              <a:t>Who's</a:t>
            </a:r>
          </a:p>
          <a:p>
            <a:pPr algn="ctr"/>
            <a:r>
              <a:rPr sz="6000" b="1">
                <a:solidFill>
                  <a:srgbClr val="FFFFFF"/>
                </a:solidFill>
                <a:latin typeface="Arial"/>
              </a:rPr>
              <a:t>responsible?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800600"/>
            <a:ext cx="10360152" cy="9144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2100" b="0">
                <a:solidFill>
                  <a:srgbClr val="CADCFC"/>
                </a:solidFill>
                <a:latin typeface="Arial"/>
              </a:rPr>
              <a:t>an ethics debate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155680" y="6309360"/>
            <a:ext cx="822960" cy="365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200" b="0">
                <a:solidFill>
                  <a:srgbClr val="9AA6D8"/>
                </a:solidFill>
                <a:latin typeface="Arial"/>
              </a:rPr>
              <a:t>13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640080"/>
            <a:ext cx="1109167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500" b="1">
                <a:solidFill>
                  <a:srgbClr val="CADCFC"/>
                </a:solidFill>
                <a:latin typeface="Arial"/>
              </a:rPr>
              <a:t>YOU BUILT IT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011680"/>
            <a:ext cx="11091672" cy="2651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8000" b="1">
                <a:solidFill>
                  <a:srgbClr val="FFFFFF"/>
                </a:solidFill>
                <a:latin typeface="Arial"/>
              </a:rPr>
              <a:t>Your own</a:t>
            </a:r>
          </a:p>
          <a:p>
            <a:pPr algn="ctr"/>
            <a:r>
              <a:rPr sz="8000" b="1">
                <a:solidFill>
                  <a:srgbClr val="FFFFFF"/>
                </a:solidFill>
                <a:latin typeface="Arial"/>
              </a:rPr>
              <a:t>objects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155680" y="6309360"/>
            <a:ext cx="822960" cy="365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200" b="0">
                <a:solidFill>
                  <a:srgbClr val="9AA6D8"/>
                </a:solidFill>
                <a:latin typeface="Arial"/>
              </a:rPr>
              <a:t>14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640080"/>
            <a:ext cx="1109167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500" b="1">
                <a:solidFill>
                  <a:srgbClr val="CADCFC"/>
                </a:solidFill>
                <a:latin typeface="Arial"/>
              </a:rPr>
              <a:t>NEXT WEEK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011680"/>
            <a:ext cx="11091672" cy="2651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8000" b="1">
                <a:solidFill>
                  <a:srgbClr val="FFFFFF"/>
                </a:solidFill>
                <a:latin typeface="Arial"/>
              </a:rPr>
              <a:t>The Final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800600"/>
            <a:ext cx="10360152" cy="9144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2100" b="0">
                <a:solidFill>
                  <a:srgbClr val="CADCFC"/>
                </a:solidFill>
                <a:latin typeface="Arial"/>
              </a:rPr>
              <a:t>cumulative — print to objects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155680" y="6309360"/>
            <a:ext cx="822960" cy="365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200" b="0">
                <a:solidFill>
                  <a:srgbClr val="9AA6D8"/>
                </a:solidFill>
                <a:latin typeface="Arial"/>
              </a:rPr>
              <a:t>15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640080"/>
            <a:ext cx="1109167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500" b="1">
                <a:solidFill>
                  <a:srgbClr val="CADCFC"/>
                </a:solidFill>
                <a:latin typeface="Arial"/>
              </a:rPr>
              <a:t>HOOK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011680"/>
            <a:ext cx="11091672" cy="2651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6000" b="1">
                <a:solidFill>
                  <a:srgbClr val="FFFFFF"/>
                </a:solidFill>
                <a:latin typeface="Arial"/>
              </a:rPr>
              <a:t>You already</a:t>
            </a:r>
          </a:p>
          <a:p>
            <a:pPr algn="ctr"/>
            <a:r>
              <a:rPr sz="6000" b="1">
                <a:solidFill>
                  <a:srgbClr val="FFFFFF"/>
                </a:solidFill>
                <a:latin typeface="Arial"/>
              </a:rPr>
              <a:t>use objects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800600"/>
            <a:ext cx="10360152" cy="9144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2100" b="0">
                <a:solidFill>
                  <a:srgbClr val="CADCFC"/>
                </a:solidFill>
                <a:latin typeface="Arial"/>
              </a:rPr>
              <a:t>strings and lists have data + methods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155680" y="6309360"/>
            <a:ext cx="822960" cy="365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200" b="0">
                <a:solidFill>
                  <a:srgbClr val="9AA6D8"/>
                </a:solidFill>
                <a:latin typeface="Arial"/>
              </a:rPr>
              <a:t>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640080"/>
            <a:ext cx="1109167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500" b="1">
                <a:solidFill>
                  <a:srgbClr val="CADCFC"/>
                </a:solidFill>
                <a:latin typeface="Arial"/>
              </a:rPr>
              <a:t>THE BLUEPRINT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011680"/>
            <a:ext cx="11091672" cy="2651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8000" b="1">
                <a:solidFill>
                  <a:srgbClr val="FFFFFF"/>
                </a:solidFill>
                <a:latin typeface="Arial"/>
              </a:rPr>
              <a:t>class +</a:t>
            </a:r>
          </a:p>
          <a:p>
            <a:pPr algn="ctr"/>
            <a:r>
              <a:rPr sz="8000" b="1">
                <a:solidFill>
                  <a:srgbClr val="FFFFFF"/>
                </a:solidFill>
                <a:latin typeface="Arial"/>
              </a:rPr>
              <a:t>__init__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800600"/>
            <a:ext cx="10360152" cy="9144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2100" b="0">
                <a:solidFill>
                  <a:srgbClr val="CADCFC"/>
                </a:solidFill>
                <a:latin typeface="Arial"/>
              </a:rPr>
              <a:t>a Dog with a name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155680" y="6309360"/>
            <a:ext cx="822960" cy="365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200" b="0">
                <a:solidFill>
                  <a:srgbClr val="9AA6D8"/>
                </a:solidFill>
                <a:latin typeface="Arial"/>
              </a:rPr>
              <a:t>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640080"/>
            <a:ext cx="1109167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500" b="1">
                <a:solidFill>
                  <a:srgbClr val="CADCFC"/>
                </a:solidFill>
                <a:latin typeface="Arial"/>
              </a:rPr>
              <a:t>DATA + BEHAVIOR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011680"/>
            <a:ext cx="11091672" cy="2651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8000" b="1">
                <a:solidFill>
                  <a:srgbClr val="FFFFFF"/>
                </a:solidFill>
                <a:latin typeface="Arial"/>
              </a:rPr>
              <a:t>attributes</a:t>
            </a:r>
          </a:p>
          <a:p>
            <a:pPr algn="ctr"/>
            <a:r>
              <a:rPr sz="8000" b="1">
                <a:solidFill>
                  <a:srgbClr val="FFFFFF"/>
                </a:solidFill>
                <a:latin typeface="Arial"/>
              </a:rPr>
              <a:t>&amp; methods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155680" y="6309360"/>
            <a:ext cx="822960" cy="365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200" b="0">
                <a:solidFill>
                  <a:srgbClr val="9AA6D8"/>
                </a:solidFill>
                <a:latin typeface="Arial"/>
              </a:rPr>
              <a:t>4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640080"/>
            <a:ext cx="1109167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500" b="1">
                <a:solidFill>
                  <a:srgbClr val="CADCFC"/>
                </a:solidFill>
                <a:latin typeface="Arial"/>
              </a:rPr>
              <a:t>WHAT IS SELF?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011680"/>
            <a:ext cx="11091672" cy="2651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7200" b="1">
                <a:solidFill>
                  <a:srgbClr val="FFFFFF"/>
                </a:solidFill>
                <a:latin typeface="Courier New"/>
              </a:rPr>
              <a:t>self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800600"/>
            <a:ext cx="10360152" cy="9144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2100" b="0">
                <a:solidFill>
                  <a:srgbClr val="CADCFC"/>
                </a:solidFill>
                <a:latin typeface="Arial"/>
              </a:rPr>
              <a:t>the object the method acts 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155680" y="6309360"/>
            <a:ext cx="822960" cy="365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200" b="0">
                <a:solidFill>
                  <a:srgbClr val="9AA6D8"/>
                </a:solidFill>
                <a:latin typeface="Arial"/>
              </a:rPr>
              <a:t>5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640080"/>
            <a:ext cx="1109167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500" b="1">
                <a:solidFill>
                  <a:srgbClr val="CADCFC"/>
                </a:solidFill>
                <a:latin typeface="Arial"/>
              </a:rPr>
              <a:t>EACH ONE ITS OWN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011680"/>
            <a:ext cx="11091672" cy="2651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8000" b="1">
                <a:solidFill>
                  <a:srgbClr val="FFFFFF"/>
                </a:solidFill>
                <a:latin typeface="Courier New"/>
              </a:rPr>
              <a:t>2  1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800600"/>
            <a:ext cx="10360152" cy="9144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2100" b="0">
                <a:solidFill>
                  <a:srgbClr val="CADCFC"/>
                </a:solidFill>
                <a:latin typeface="Arial"/>
              </a:rPr>
              <a:t>two objects, separate state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155680" y="6309360"/>
            <a:ext cx="822960" cy="365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200" b="0">
                <a:solidFill>
                  <a:srgbClr val="9AA6D8"/>
                </a:solidFill>
                <a:latin typeface="Arial"/>
              </a:rPr>
              <a:t>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640080"/>
            <a:ext cx="1109167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500" b="1">
                <a:solidFill>
                  <a:srgbClr val="CADCFC"/>
                </a:solidFill>
                <a:latin typeface="Arial"/>
              </a:rPr>
              <a:t>SPOT &amp; FIX THE BUG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011680"/>
            <a:ext cx="11091672" cy="2651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8000" b="1">
                <a:solidFill>
                  <a:srgbClr val="FFFFFF"/>
                </a:solidFill>
                <a:latin typeface="Arial"/>
              </a:rPr>
              <a:t>Missing</a:t>
            </a:r>
          </a:p>
          <a:p>
            <a:pPr algn="ctr"/>
            <a:r>
              <a:rPr sz="8000" b="1">
                <a:solidFill>
                  <a:srgbClr val="FFFFFF"/>
                </a:solidFill>
                <a:latin typeface="Arial"/>
              </a:rPr>
              <a:t>self.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800600"/>
            <a:ext cx="10360152" cy="9144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2100" b="0">
                <a:solidFill>
                  <a:srgbClr val="CADCFC"/>
                </a:solidFill>
                <a:latin typeface="Arial"/>
              </a:rPr>
              <a:t>AttributeError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155680" y="6309360"/>
            <a:ext cx="822960" cy="365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200" b="0">
                <a:solidFill>
                  <a:srgbClr val="9AA6D8"/>
                </a:solidFill>
                <a:latin typeface="Arial"/>
              </a:rPr>
              <a:t>7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640080"/>
            <a:ext cx="1109167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500" b="1">
                <a:solidFill>
                  <a:srgbClr val="6A74A8"/>
                </a:solidFill>
                <a:latin typeface="Arial"/>
              </a:rPr>
              <a:t>WHY OBJECTS?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011680"/>
            <a:ext cx="11091672" cy="2651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4600" b="1">
                <a:solidFill>
                  <a:srgbClr val="1E2761"/>
                </a:solidFill>
                <a:latin typeface="Arial"/>
              </a:rPr>
              <a:t>keep big programs</a:t>
            </a:r>
          </a:p>
          <a:p>
            <a:pPr algn="ctr"/>
            <a:r>
              <a:rPr sz="4600" b="1">
                <a:solidFill>
                  <a:srgbClr val="1E2761"/>
                </a:solidFill>
                <a:latin typeface="Arial"/>
              </a:rPr>
              <a:t>organized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155680" y="6309360"/>
            <a:ext cx="822960" cy="365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200" b="0">
                <a:solidFill>
                  <a:srgbClr val="6A74A8"/>
                </a:solidFill>
                <a:latin typeface="Arial"/>
              </a:rPr>
              <a:t>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640080"/>
            <a:ext cx="1109167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500" b="1">
                <a:solidFill>
                  <a:srgbClr val="CADCFC"/>
                </a:solidFill>
                <a:latin typeface="Arial"/>
              </a:rPr>
              <a:t>WATCH OUT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011680"/>
            <a:ext cx="11091672" cy="2651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6000" b="1">
                <a:solidFill>
                  <a:srgbClr val="FFFFFF"/>
                </a:solidFill>
                <a:latin typeface="Arial"/>
              </a:rPr>
              <a:t>self. on every</a:t>
            </a:r>
          </a:p>
          <a:p>
            <a:pPr algn="ctr"/>
            <a:r>
              <a:rPr sz="6000" b="1">
                <a:solidFill>
                  <a:srgbClr val="FFFFFF"/>
                </a:solidFill>
                <a:latin typeface="Arial"/>
              </a:rPr>
              <a:t>attribute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155680" y="6309360"/>
            <a:ext cx="822960" cy="365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200" b="0">
                <a:solidFill>
                  <a:srgbClr val="9AA6D8"/>
                </a:solidFill>
                <a:latin typeface="Arial"/>
              </a:rPr>
              <a:t>9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