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16, finals week. This deck reviews all 8 objectives across the whole course. The final is cumulative, 25 items, 100 points, no AI, one attempt, opens Monday Dec 14 and is due Friday Dec 18. The best prep is the habit that's carried you all term: predict the output, then run it. Take the practice final first - it mirrors the real one with different problems.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Final logistics. Opens Monday Dec 14, due Friday Dec 18. 25 questions, 100 points, 4 each. AI is NOT permitted - closed, your own work, one attempt. Coverage spans all 8 objectives, about 3 items each. Auto-gradable types only: multiple choice, multiple answer, matching, true/false. Use the Exam-Prep Tutorial and the Practice Final this week.</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moment of perspective: fifteen weeks ago many of you had never written a line of code. Now you write programs with variables, loops, functions, collections, files, recursion, and your own classes - and you can read code, predict what it does, and debug it. That's real skill, and it's yours. Be proud of it.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takeaway and the send-off: the habit that's carried you for 15 weeks will carry you on the final - don't guess what code does, run it and read what Python actually prints. Take the practice final, review the bug checklist, rest up, and bring your best. It's been a genuine pleasure watching you become programmers. Good luck - you've earned this.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Objectives 1 and 2. Precedence: 3 + 4 * 2 is run-verified 11. Errors: SyntaxError (grammar), NameError (unknown name), FileNotFoundError (missing file). Slash always gives a float: 8 / 4 is 2.0. Modulo 13 % 4 is 1. int('7')+3 is 10; '3'+'4' is 34. input() returns a string; slicing stop is exclusive: 'COMPUTER'[0:4] is COMP.</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Objectives 3 and 4. not (5 &lt; 3) is run-verified True. if/elif/else runs the first true branch (for n = 0, prints zero). = assigns, == compares. Loops: while needs a counter update; range stop is exclusive, list(range(2,8,2)) is [2, 4, 6]; a for accumulator over range(1,5) sums to 10; nested loops multiply (3x2 is 6 prints). Watch off-by-one and infinite loops.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5. def triple(n): return n * 3; triple(4) is run-verified 12. return vs print: a function with no return gives None. Scope: a variable made inside a function is local and raises NameError outside. This was the most-missed first-half topic - make sure return vs print is solid.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6. Lists are mutable; .append() adds to the end. ALIASING: b = a points at the SAME list, so a=[1,2]; b=a; b.append(3); print(a) is run-verified [1, 2, 3]. Dicts: d[key] looks up a value; a missing key is a KeyError. Sets dedup: len({1,2,2,3,3,3}) is 3. Tuples are immutable - assigning to an element is a TypeError.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7. String methods return NEW strings (strings are immutable): 'hello'.upper() is HELLO, but s.upper() alone doesn't change s. .split(',') returns a list. Files use with open(...). try/except catches errors by TYPE: int('x') is a ValueError (caught prints caught); a missing dict key is KeyError; a missing file is FileNotFoundError.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8. Big-O: linear search O(n), binary search O(log n) - and binary needs a SORTED list - selection sort O(n squared). Recursion: a base case plus a recursive case; fact(4) is run-verified 24; no base case gives RecursionError. OOP: class, __init__, self.attribute, methods; Dog('Rex').speak() is Rex barks; forgetting self. gives AttributeError.</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Collection slide - the whole-course bug checklist. = vs ==. exclusive range stop. slash gives a float. '2'+'3' is '23'. no return gives None. list aliasing b = a. missing self. gives AttributeError. binary search needs sorted. every recursion needs a base case. input() returns a string. Photograph this - every one is a final-exam trap.</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best prep: for every code box in the study guide, predict the output, then run it. The final is mostly predict-the-output and debugging across all 8 objectives - the exact skill you've built all term. Take the Practice Final (O) under exam conditions; it shares no items with the real exam but mirrors the blueprint.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CSCI 1101 · PROGRAMMING FUNDAMENTALS · WEEK 16</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Final</a:t>
            </a:r>
          </a:p>
          <a:p>
            <a:pPr algn="ctr"/>
            <a:r>
              <a:rPr sz="8000" b="1">
                <a:solidFill>
                  <a:srgbClr val="FFFFFF"/>
                </a:solidFill>
                <a:latin typeface="Arial"/>
              </a:rPr>
              <a:t>Review</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From your first print to your own classes — all of it</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 Department of Computer Science · Prof. Okafor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LOGISTICS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25 items</a:t>
            </a:r>
          </a:p>
          <a:p>
            <a:pPr algn="ctr"/>
            <a:r>
              <a:rPr sz="8000" b="1">
                <a:solidFill>
                  <a:srgbClr val="FFFFFF"/>
                </a:solidFill>
                <a:latin typeface="Arial"/>
              </a:rPr>
              <a:t>100 points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YOU DID THIS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15 weeks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from zero to programmer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BRING IT HOME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Run the code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one last time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1–2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basics &amp;</a:t>
            </a:r>
          </a:p>
          <a:p>
            <a:pPr algn="ctr"/>
            <a:r>
              <a:rPr sz="6000" b="1">
                <a:solidFill>
                  <a:srgbClr val="FFFFFF"/>
                </a:solidFill>
                <a:latin typeface="Arial"/>
              </a:rPr>
              <a:t>expressions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3–4</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logic &amp;</a:t>
            </a:r>
          </a:p>
          <a:p>
            <a:pPr algn="ctr"/>
            <a:r>
              <a:rPr sz="8000" b="1">
                <a:solidFill>
                  <a:srgbClr val="FFFFFF"/>
                </a:solidFill>
                <a:latin typeface="Arial"/>
              </a:rPr>
              <a:t>loops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5</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400" b="1">
                <a:solidFill>
                  <a:srgbClr val="FFFFFF"/>
                </a:solidFill>
                <a:latin typeface="Arial"/>
              </a:rPr>
              <a:t>functions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6</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5800" b="1">
                <a:solidFill>
                  <a:srgbClr val="FFFFFF"/>
                </a:solidFill>
                <a:latin typeface="Arial"/>
              </a:rPr>
              <a:t>collections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7</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strings, files</a:t>
            </a:r>
          </a:p>
          <a:p>
            <a:pPr algn="ctr"/>
            <a:r>
              <a:rPr sz="6000" b="1">
                <a:solidFill>
                  <a:srgbClr val="FFFFFF"/>
                </a:solidFill>
                <a:latin typeface="Arial"/>
              </a:rPr>
              <a:t>exceptions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 8</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algorithms,</a:t>
            </a:r>
          </a:p>
          <a:p>
            <a:pPr algn="ctr"/>
            <a:r>
              <a:rPr sz="6000" b="1">
                <a:solidFill>
                  <a:srgbClr val="FFFFFF"/>
                </a:solidFill>
                <a:latin typeface="Arial"/>
              </a:rPr>
              <a:t>recursion, OOP</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MEMORIZE THESE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The classic</a:t>
            </a:r>
          </a:p>
          <a:p>
            <a:pPr algn="ctr"/>
            <a:r>
              <a:rPr sz="6000" b="1">
                <a:solidFill>
                  <a:srgbClr val="1E2761"/>
                </a:solidFill>
                <a:latin typeface="Arial"/>
              </a:rPr>
              <a:t>bugs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HOW TO PREP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Predict,</a:t>
            </a:r>
          </a:p>
          <a:p>
            <a:pPr algn="ctr"/>
            <a:r>
              <a:rPr sz="8000" b="1">
                <a:solidFill>
                  <a:srgbClr val="FFFFFF"/>
                </a:solidFill>
                <a:latin typeface="Arial"/>
              </a:rPr>
              <a:t>then run</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