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the first week of the course. For how the course runs, point students to the current syllabus; this deck stays with this week's ideas. The orienting question for the week is one students will carry into every module: when you meet a rule, a form, or a record, who made it, whom did it affect, and what does your own position let you see? This week students define ethnic studies, place its origins in the student strikes of 1968 and 1969, name the four core fields, practice the field's four questions and the reading walk, name their positionality, and meet the community oral-history archive they will read all term. Transition to the hook by asking who has filled in a form that asked them to check all that apply.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form most students have filled in: a job application, a clinic intake sheet, or a scholarship page that asks you to check all that apply. DO: ask the room to call out one form they have filled in with a check-all-that-apply question, then ask two follow-ups. Who decided what the boxes would say? And what happened to your answer after you clicked? Take three or four replies. Then add a second everyday experience: a family story about moving that every relative tells a little differently. Nobody is lying; each person stood in a different place. Name the move: ethnic studies studies both things, the record someone else designed and the account everyone tells differently. That sets up the definition on the next slides.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shared dataset by name: the community oral-history archive, an illustrative collection written for this course and held by an unnamed public library. Say the word illustrative out loud and explain it: the archive describes no real person, library, or place, and no excerpt is a real person's words. It holds 7 excerpts, E1 to E7, and each narrator is identified by role and decade, never by name. It has 5 intake rules, the rules it applies before it accepts or shares an interview. DO: ask students to guess why an archive might refuse to print a narrator's name, collect two guesses, and promise to test them later in the deck. Every week but one returns to this archive.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definition the course uses, word for word. Ethnic studies is the interdisciplinary study of how race and ethnicity have been made, lived, and contested in the United States. It draws on history, law, sociology, literature, and the accounts of communities themselves. Interdisciplinary means drawing on several fields at once. Made means people created the categories and the laws built on them. Contested means the people affected argued, organized, wrote, and remembered. DO: use a cafeteria example. Ask what a historian, a lawyer, a sociologist, a novelist, and the students themselves would each ask about who sits where. Five voices on one room is the field in miniature.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slide contrasts two pairs. On the left, what the course is: interdisciplinary and comparative, and the study of how race and ethnicity are made. On the right, what it is not: the study of one group, or a course about blame. Name the classic misconception out loud: students often think ethnic studies studies one group, or exists to blame someone. The cure has two parts. The field is comparative by design, with four core fields and the connections among them. And it studies how categories and inequalities were made and how people answered, a question of history and law, not the guilt of anyone alive. Add that it is also not a history survey and not a sociology course. Carry-line for the board: the field compares groups; it does not convict people.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Place the field's origins in time. In November 1968 a student strike began at San Francisco State, led by the Black Student Union and a coalition called the Third World Liberation Front. A coalition is an alliance of several groups in one effort. The strikers demanded four departments within a College of Ethnic Studies, and in 1969 the College was established there; the university describes it as the country's first. Also in 1969, a Third World Liberation Front strike at Berkeley, co-led by the Asian American Political Alliance, pressed for ethnic studies there. DO: draw a line on the board from 1968 to 1969 and mark the three events. Say the caveat: university pages give the strike's length differently, so we say from November 1968 into the spring of 1969 and never memorize a length.</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four departments the strikers demanded line up with the course's four core fields, one to one, so this slide is the canonical worked example's matching step. Left column: American Indian Studies matches Native American and Indigenous studies, and Black Studies matches African American studies. Right column: La Raza Studies matches Chicana/o and Latina/o studies, and Asian American Studies matches Asian American and Pacific Islander studies. Four departments, four fields. DO: read each demanded department aloud and have the room name its matching field before you reveal it; the vetted pairs are the four on the slide. Then say why comparison sits at the center: a law or movement teaches more when two groups' experiences sit side by side. Arab American and Middle Eastern and North African experiences come in Week 13.</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These are the four questions the field asks of any category, law, or record. Who made it? Whom did it serve? Whom did it affect? How did the people affected answer? The field answers them with three methods: reading the public record, listening to community accounts, and comparing across groups. Every reading then walks the same order, the reading walk: what it says, who made it, whom it affected, what it leaves out, and what a comparison adds, ending in one plain sentence. DO: show a break-room rule such as breaks at set times, and have pairs ask the four questions of it for two minutes. Collect one answer per question. A reading without evidence is an opinion; evidence without a reading is unfinished.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the archive's rule 4 with the four questions, step by step. The rule says copies used in the course identify narrators by role and decade only. Who made it: the archive. Whom it served: the narrators, whose identities it protects, and readers, who still learn each narrator's role and decade. Whom it affected: narrators, students, and researchers. How the people affected answered: rule 3 lets each narrator choose topics and restrict or withdraw any part. What it leaves out: a name, an address, any identifying detail. DO: pause before each step and collect predictions, then reveal the vetted reading. Finish on the plain sentence: rule 4 trades a reader's wish to know exactly who is speaking for the narrator's safety.</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Positionality is the way your own background, such as where you grew up, your languages, and your family's history, shapes what you notice, ask, and miss when you read evidence. Every reader has one, and naming it is part of reading fairly. Run the outline's pair of readers on rule 4. Reader one's family keeps its papers private, so she notices first that the rule protects narrators. Reader two traces family trees as a hobby, so he notices first the missing names. Each reading is partial, and each position explains what was noticed. DO: ask students to write one sentence on what their own background might help them notice in a family story. Name the misconception: positionality is not a bias that disqualifies a reader.</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count the archive, the canonical worked example's numbers. The 7 excerpts were recorded in three decades. E2 and E7 were interviewed in the 1990s, so 2. E1, E4, and E6 in the 2000s, so 3. E3 and E5 in the 2010s, so 2. Add them: 2 + 3 + 2 = 7 excerpts. Then the 5 intake rules. Rules 1 to 3 protect consent and choice, so 3. Rules 4 and 5 protect privacy, so 2. Add them: 3 + 2 = 5 rules. DO: give pairs the catalog and the five rules on a handout, have them do both counts, then reveal 7 and 5. Ask which rule surprised them, and why a consent form comes before recording.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the archive's first-look question, and every week returns to it. What would you want to know about a narrator before trusting an excerpt, and what must the archive never tell you? The vetted answer has two halves. You want the narrator's role, the decade they speak about, the decade they were interviewed, and the law or event the excerpt is tied to. The archive must never tell you a name, an address, or anything a narrator asked to keep private. DO: split the room in half, give each half one question, and collect lists for three minutes before revealing the vetted lists. Mention the consent script too: an optional interview uses no names, no recording, and a non-sensitive topic.</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In three sentences, tell me how ethnic studies began, name the coalition that led the strike, and say what the strike won. Compare the reply with the vetted record. Chatbots often add an exact day count for the strike or state a confident length; university pages differ, so the course says from November 1968 into the spring of 1969 and keys no length. Some also say ethnic studies studies one group. The vetted facts: the Black Student Union and the Third World Liberation Front, beginning in November 1968, won the College of Ethnic Studies in 1969. The judgment rule for this audit: the tool drafts; you check every date.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order. Ethnic studies is interdisciplinary and comparative, not a course about blame. It began with the strike that started in November 1968 and won the College of Ethnic Studies in 1969. Its four core fields match the four departments the strikers demanded. It asks four questions of every record. Every reader has a positionality. And the archive holds 7 illustrative excerpts under 5 intake rules. DO: have each student write the four questions on an index card and keep it all term; collect one card and read it back to check the wording. Tease next week: Core Concepts: Race, Ethnicity, and Racialization defines the course's core terms, and you will test each one with these same four questions.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What ethnic studies is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 · A FIELD AND ITS HABITS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Who wrote the boxes?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START WITH SOMETHING YOU HAVE LIVED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community archive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DATA WE USE ALL TERM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field, not one subject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How race and ethnicity are made, lived, contested</a:t>
            </a:r>
          </a:p>
          <a:p>
            <a:pPr algn="l" marL="342900" indent="-342900">
              <a:spcBef>
                <a:spcPts val="0"/>
              </a:spcBef>
              <a:spcAft>
                <a:spcPts val="800"/>
              </a:spcAft>
              <a:buChar char="•"/>
            </a:pPr>
            <a:r>
              <a:rPr sz="1800">
                <a:solidFill>
                  <a:srgbClr val="FFFFFF"/>
                </a:solidFill>
                <a:latin typeface="Calibri"/>
              </a:rPr>
              <a:t>History, law, sociology, literature, community voices</a:t>
            </a:r>
          </a:p>
          <a:p>
            <a:pPr algn="l" marL="342900" indent="-342900">
              <a:spcBef>
                <a:spcPts val="0"/>
              </a:spcBef>
              <a:spcAft>
                <a:spcPts val="800"/>
              </a:spcAft>
              <a:buChar char="•"/>
            </a:pPr>
            <a:r>
              <a:rPr sz="1800">
                <a:solidFill>
                  <a:srgbClr val="FFFFFF"/>
                </a:solidFill>
                <a:latin typeface="Calibri"/>
              </a:rPr>
              <a:t>Interdisciplinary: several fields at once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IDEA 1 OF 6 · THE DEFINITION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ethnic studies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What it is versus isn't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Interdisciplinary and comparative</a:t>
            </a:r>
          </a:p>
          <a:p>
            <a:pPr algn="l" marL="342900" indent="-342900">
              <a:spcBef>
                <a:spcPts val="0"/>
              </a:spcBef>
              <a:spcAft>
                <a:spcPts val="800"/>
              </a:spcAft>
              <a:buChar char="•"/>
            </a:pPr>
            <a:r>
              <a:rPr sz="1800">
                <a:solidFill>
                  <a:srgbClr val="FFFFFF"/>
                </a:solidFill>
                <a:latin typeface="Calibri"/>
              </a:rPr>
              <a:t>How race and ethnicity are made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Not the study of one group</a:t>
            </a:r>
          </a:p>
          <a:p>
            <a:pPr algn="l" marL="342900" indent="-342900">
              <a:spcBef>
                <a:spcPts val="0"/>
              </a:spcBef>
              <a:spcAft>
                <a:spcPts val="800"/>
              </a:spcAft>
              <a:buChar char="•"/>
            </a:pPr>
            <a:r>
              <a:rPr sz="1800">
                <a:solidFill>
                  <a:srgbClr val="FFFFFF"/>
                </a:solidFill>
                <a:latin typeface="Calibri"/>
              </a:rPr>
              <a:t>Not a course about blame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ethnic studies is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Strikes that built a field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November 1968: strike begins, BSU and Third World Liberation Front</a:t>
            </a:r>
          </a:p>
          <a:p>
            <a:pPr algn="l" marL="342900" indent="-342900">
              <a:spcBef>
                <a:spcPts val="0"/>
              </a:spcBef>
              <a:spcAft>
                <a:spcPts val="800"/>
              </a:spcAft>
              <a:buChar char="•"/>
            </a:pPr>
            <a:r>
              <a:rPr sz="1800">
                <a:solidFill>
                  <a:srgbClr val="FFFFFF"/>
                </a:solidFill>
                <a:latin typeface="Calibri"/>
              </a:rPr>
              <a:t>1969: College of Ethnic Studies established</a:t>
            </a:r>
          </a:p>
          <a:p>
            <a:pPr algn="l" marL="342900" indent="-342900">
              <a:spcBef>
                <a:spcPts val="0"/>
              </a:spcBef>
              <a:spcAft>
                <a:spcPts val="800"/>
              </a:spcAft>
              <a:buChar char="•"/>
            </a:pPr>
            <a:r>
              <a:rPr sz="1800">
                <a:solidFill>
                  <a:srgbClr val="FFFFFF"/>
                </a:solidFill>
                <a:latin typeface="Calibri"/>
              </a:rPr>
              <a:t>1969: Berkeley strike, co-led by Asian American Political Alliance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IDEA 2 OF 6 · WHERE IT BEGAN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ethnic studies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demands, four fields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American Indian Studies → Native American and Indigenous studies</a:t>
            </a:r>
          </a:p>
          <a:p>
            <a:pPr algn="l" marL="342900" indent="-342900">
              <a:spcBef>
                <a:spcPts val="0"/>
              </a:spcBef>
              <a:spcAft>
                <a:spcPts val="800"/>
              </a:spcAft>
              <a:buChar char="•"/>
            </a:pPr>
            <a:r>
              <a:rPr sz="1800">
                <a:solidFill>
                  <a:srgbClr val="FFFFFF"/>
                </a:solidFill>
                <a:latin typeface="Calibri"/>
              </a:rPr>
              <a:t>Black Studies → African American studies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La Raza Studies → Chicana/o and Latina/o studies</a:t>
            </a:r>
          </a:p>
          <a:p>
            <a:pPr algn="l" marL="342900" indent="-342900">
              <a:spcBef>
                <a:spcPts val="0"/>
              </a:spcBef>
              <a:spcAft>
                <a:spcPts val="800"/>
              </a:spcAft>
              <a:buChar char="•"/>
            </a:pPr>
            <a:r>
              <a:rPr sz="1800">
                <a:solidFill>
                  <a:srgbClr val="FFFFFF"/>
                </a:solidFill>
                <a:latin typeface="Calibri"/>
              </a:rPr>
              <a:t>Asian American Studies → Asian American and Pacific Islander studies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IDEA 3 OF 6 · FOUR CORE FIELDS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ethnic studies is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questions, any record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Who made it? Whom did it serve?</a:t>
            </a:r>
          </a:p>
          <a:p>
            <a:pPr algn="l" marL="342900" indent="-342900">
              <a:spcBef>
                <a:spcPts val="0"/>
              </a:spcBef>
              <a:spcAft>
                <a:spcPts val="800"/>
              </a:spcAft>
              <a:buChar char="•"/>
            </a:pPr>
            <a:r>
              <a:rPr sz="1800">
                <a:solidFill>
                  <a:srgbClr val="FFFFFF"/>
                </a:solidFill>
                <a:latin typeface="Calibri"/>
              </a:rPr>
              <a:t>Whom did it affect?</a:t>
            </a:r>
          </a:p>
          <a:p>
            <a:pPr algn="l" marL="342900" indent="-342900">
              <a:spcBef>
                <a:spcPts val="0"/>
              </a:spcBef>
              <a:spcAft>
                <a:spcPts val="800"/>
              </a:spcAft>
              <a:buChar char="•"/>
            </a:pPr>
            <a:r>
              <a:rPr sz="1800">
                <a:solidFill>
                  <a:srgbClr val="FFFFFF"/>
                </a:solidFill>
                <a:latin typeface="Calibri"/>
              </a:rPr>
              <a:t>How did the people affected answer?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IDEA 4 OF 6 · THE FIELD'S QUESTIONS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ethnic studies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Walk one rule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Who made it: the archive</a:t>
            </a:r>
          </a:p>
          <a:p>
            <a:pPr algn="l" marL="342900" indent="-342900">
              <a:spcBef>
                <a:spcPts val="0"/>
              </a:spcBef>
              <a:spcAft>
                <a:spcPts val="800"/>
              </a:spcAft>
              <a:buChar char="•"/>
            </a:pPr>
            <a:r>
              <a:rPr sz="1800">
                <a:solidFill>
                  <a:srgbClr val="FFFFFF"/>
                </a:solidFill>
                <a:latin typeface="Calibri"/>
              </a:rPr>
              <a:t>Served: narrators and readers</a:t>
            </a:r>
          </a:p>
          <a:p>
            <a:pPr algn="l" marL="342900" indent="-342900">
              <a:spcBef>
                <a:spcPts val="0"/>
              </a:spcBef>
              <a:spcAft>
                <a:spcPts val="800"/>
              </a:spcAft>
              <a:buChar char="•"/>
            </a:pPr>
            <a:r>
              <a:rPr sz="1800">
                <a:solidFill>
                  <a:srgbClr val="FFFFFF"/>
                </a:solidFill>
                <a:latin typeface="Calibri"/>
              </a:rPr>
              <a:t>Leaves out: names and addresses</a:t>
            </a:r>
          </a:p>
          <a:p>
            <a:pPr algn="l" marL="342900" indent="-342900">
              <a:spcBef>
                <a:spcPts val="0"/>
              </a:spcBef>
              <a:spcAft>
                <a:spcPts val="800"/>
              </a:spcAft>
              <a:buChar char="•"/>
            </a:pPr>
            <a:r>
              <a:rPr sz="1800">
                <a:solidFill>
                  <a:srgbClr val="FFFFFF"/>
                </a:solidFill>
                <a:latin typeface="Calibri"/>
              </a:rPr>
              <a:t>Trades knowing who for safety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RULE 4</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ethnic studies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readers, one rule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Your background shapes what you notice</a:t>
            </a:r>
          </a:p>
          <a:p>
            <a:pPr algn="l" marL="342900" indent="-342900">
              <a:spcBef>
                <a:spcPts val="0"/>
              </a:spcBef>
              <a:spcAft>
                <a:spcPts val="800"/>
              </a:spcAft>
              <a:buChar char="•"/>
            </a:pPr>
            <a:r>
              <a:rPr sz="1800">
                <a:solidFill>
                  <a:srgbClr val="FFFFFF"/>
                </a:solidFill>
                <a:latin typeface="Calibri"/>
              </a:rPr>
              <a:t>Every reader has one; name it</a:t>
            </a:r>
          </a:p>
          <a:p>
            <a:pPr algn="l" marL="342900" indent="-342900">
              <a:spcBef>
                <a:spcPts val="0"/>
              </a:spcBef>
              <a:spcAft>
                <a:spcPts val="800"/>
              </a:spcAft>
              <a:buChar char="•"/>
            </a:pPr>
            <a:r>
              <a:rPr sz="1800">
                <a:solidFill>
                  <a:srgbClr val="FFFFFF"/>
                </a:solidFill>
                <a:latin typeface="Calibri"/>
              </a:rPr>
              <a:t>Not a bias that disqualifies you</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IDEA 5 OF 6 · POSITIONALITY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ethnic studies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Count the catalog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1990s: 2 · 2000s: 3 · 2010s: 2</a:t>
            </a:r>
          </a:p>
          <a:p>
            <a:pPr algn="l" marL="342900" indent="-342900">
              <a:spcBef>
                <a:spcPts val="0"/>
              </a:spcBef>
              <a:spcAft>
                <a:spcPts val="800"/>
              </a:spcAft>
              <a:buChar char="•"/>
            </a:pPr>
            <a:r>
              <a:rPr sz="1800">
                <a:solidFill>
                  <a:srgbClr val="FFFFFF"/>
                </a:solidFill>
                <a:latin typeface="Calibri"/>
              </a:rPr>
              <a:t>2 + 3 + 2 = 7 excerpts</a:t>
            </a:r>
          </a:p>
          <a:p>
            <a:pPr algn="l" marL="342900" indent="-342900">
              <a:spcBef>
                <a:spcPts val="0"/>
              </a:spcBef>
              <a:spcAft>
                <a:spcPts val="800"/>
              </a:spcAft>
              <a:buChar char="•"/>
            </a:pPr>
            <a:r>
              <a:rPr sz="1800">
                <a:solidFill>
                  <a:srgbClr val="FFFFFF"/>
                </a:solidFill>
                <a:latin typeface="Calibri"/>
              </a:rPr>
              <a:t>Consent 3 + privacy 2 = 5 rules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IDEA 6 OF 6 · THE ARCHIVE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ethnic studies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Before you trust an excerpt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Want: role, decade, interview decade, linked event</a:t>
            </a:r>
          </a:p>
          <a:p>
            <a:pPr algn="l" marL="342900" indent="-342900">
              <a:spcBef>
                <a:spcPts val="0"/>
              </a:spcBef>
              <a:spcAft>
                <a:spcPts val="800"/>
              </a:spcAft>
              <a:buChar char="•"/>
            </a:pPr>
            <a:r>
              <a:rPr sz="1800">
                <a:solidFill>
                  <a:srgbClr val="FFFFFF"/>
                </a:solidFill>
                <a:latin typeface="Calibri"/>
              </a:rPr>
              <a:t>Never: name, address, anything kept private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FIRST LOOK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ethnic studies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origins prompt</a:t>
            </a:r>
          </a:p>
          <a:p>
            <a:pPr algn="l" marL="342900" indent="-342900">
              <a:spcBef>
                <a:spcPts val="0"/>
              </a:spcBef>
              <a:spcAft>
                <a:spcPts val="800"/>
              </a:spcAft>
              <a:buChar char="•"/>
            </a:pPr>
            <a:r>
              <a:rPr sz="1800">
                <a:solidFill>
                  <a:srgbClr val="FFFFFF"/>
                </a:solidFill>
                <a:latin typeface="Calibri"/>
              </a:rPr>
              <a:t>Check: no invented strike length</a:t>
            </a:r>
          </a:p>
          <a:p>
            <a:pPr algn="l" marL="342900" indent="-342900">
              <a:spcBef>
                <a:spcPts val="0"/>
              </a:spcBef>
              <a:spcAft>
                <a:spcPts val="800"/>
              </a:spcAft>
              <a:buChar char="•"/>
            </a:pPr>
            <a:r>
              <a:rPr sz="1800">
                <a:solidFill>
                  <a:srgbClr val="FFFFFF"/>
                </a:solidFill>
                <a:latin typeface="Calibri"/>
              </a:rPr>
              <a:t>Check: coalition, not one group</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ethnic studies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Carry four questions forward</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Four questions for every record</a:t>
            </a:r>
          </a:p>
          <a:p>
            <a:pPr algn="l" marL="342900" indent="-342900">
              <a:spcBef>
                <a:spcPts val="0"/>
              </a:spcBef>
              <a:spcAft>
                <a:spcPts val="800"/>
              </a:spcAft>
              <a:buChar char="•"/>
            </a:pPr>
            <a:r>
              <a:rPr sz="1800">
                <a:solidFill>
                  <a:srgbClr val="FFFFFF"/>
                </a:solidFill>
                <a:latin typeface="Calibri"/>
              </a:rPr>
              <a:t>Read rule by rule, walk to one sentence</a:t>
            </a:r>
          </a:p>
          <a:p>
            <a:pPr algn="l" marL="342900" indent="-342900">
              <a:spcBef>
                <a:spcPts val="0"/>
              </a:spcBef>
              <a:spcAft>
                <a:spcPts val="800"/>
              </a:spcAft>
              <a:buChar char="•"/>
            </a:pPr>
            <a:r>
              <a:rPr sz="1800">
                <a:solidFill>
                  <a:srgbClr val="FFFFFF"/>
                </a:solidFill>
                <a:latin typeface="Calibri"/>
              </a:rPr>
              <a:t>Next week: race, ethnicity, racialization</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ethnic studies is</dc:title>
  <dc:subject>What ethnic studies is — Week 01</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