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2. In Week 1 we met ethnic studies as a field and practiced its first question about any record: who made it, whom it served, and whom it affected. This week we turn that question on the categories themselves. Students will separate race, ethnicity, and nationality; watch a racial meaning get attached to something; sort scenarios as prejudice, individual discrimination, institutional discrimination, or structural inequality; meet intersectionality; and read the federal categories as the issuing body's list. For course policies, deadlines, and how work is weighted, point students to the current syllabus, which is the authoritative source. Then move to the hook: a form that asks everyone to check all that apply, and the question of who wrote its boxes.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something every student has filled in: a form that says check all that apply, on a job application, a clinic intake sheet, or a college application. DO: give pairs one minute to recall one such form and answer two questions: did the boxes fit you, and who do you think wrote them? Take three or four answers and write the question 'who wrote the boxes?' on the board. Then name the federal version. In 2024 the federal categories became 7 minimum categories in one combined question, and people may select all that apply. Tell students the Census Bureau itself says its race categories reflect a social definition of race, not a biological one. We will come back to that sentence at the end of the lecture.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week's shared dataset: Dataset E, the concept-sorting set. It is illustrative, written for teaching, and describes no real person, store, lender, or place. It holds 15 keyed scenarios: 4 keyed prejudice (P1 to P4), 4 keyed individual discrimination (I1 to I4), 4 keyed institutional discrimination (N1 to N4), and 3 keyed structural inequality (S1 to S3). Three more borderline cases are discussed and never keyed. Two other sources sit beside it this week: the 2024 federal categories, 7 minimum categories in one combined question, and the archive's illustrative E2 excerpt from a woman whose family moved north in the Great Migration in the 1940s. Tell students the same labels appear in the tutorial, the quiz, and the Community History Workshop.</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Teach the three words as answers to three different questions. Race is a social classification of people by perceived physical difference, made and changed by societies over time, with real effects; it is not a set of natural biological groups. Ethnicity is a shared identity based on ancestry, language, religion, customs, or a sense of common origin. Nationality is legal membership in a state, which is citizenship, and a nation is a self-governing people with its own territory, government, and history, the sense the course uses for Native nations. DO: describe a grandson at a family reunion who became a citizen last year, and ask the room which of the three changed when he did. Only his nationality changed; his heritage stayed the same. Name the trap: race read as biology.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Contrast the pair. Racialization is the process by which racial meaning is attached to a group, a practice, or a relationship that was not classified that way before; it is one act, one moment. Racial formation, from Omi and Winant (1986), Racial Formation in the United States, is the historical process by which racial categories are created, lived, changed, and contested through social, economic, and political forces, including law and policy; it is a category's history. DO: read a job posting that asks for native English speakers and ask whether it names a skill or an origin, and which concept fits if an accent becomes a sign of group membership. It shows racialization. Then note that the federal directive was revised in 1997 and 2024: that long history is racial formation.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a school calendar that marks some holidays as days off and treats others as ordinary days. Nobody had to dislike anyone for that to happen; someone chose a standard of normal. Ethnocentrism is judging another group's ways by the standards of your own, in short judging others by your standard. Eurocentrism is treating European and European American experience as the standard against which every other is measured, so European experience becomes the default. DO: describe a cooking show that calls one family recipe exotic and a casserole classic, and ask which concept fits. Judging by one's own group's food is ethnocentrism; making European food the default for everyone is Eurocentrism. Name the trap: Eurocentrism read as hostility. It is about defaults, not feelings.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Prejudice is an attitude: a fixed, usually negative prejudgment about a group and its members. Discrimination is an action: unequal treatment of people because of their group. DO: read scenario P1 aloud. A shopper privately assumes that a new neighbor from another country will not keep up the yard, but says and does nothing. Ask for a show of hands: prejudice, discrimination, or both. Then walk the test: is there an attitude? Yes. Is there an action? No, the shopper thinks it but says and does nothing. So P1 is keyed prejudice. Connect back to Week 1's positionality: the shopper's own background shapes what they assume. Name the trap students fall into, using prejudice and discrimination as synonyms, and show how the attitude-versus-action test keeps them apart.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Define the three levels. Individual discrimination is one person's act. Institutional discrimination is unequal treatment produced by an organization's rules or routine practices, whether or not anyone intends it. Structural inequality is unequal outcomes built up across many institutions over time. DO: read the three scenarios and have pairs key each before you reveal. I1: a landlord tells a caller the apartment is taken after hearing the caller's accent, then shows it to the next caller, so one landlord's act is individual discrimination. N1: a lender's written rule rates every loan in a grade D neighborhood as too risky, no matter who applies, which is institutional discrimination. S1: decades later, outcomes across housing, wealth, and schools are worse in once-redlined areas, which is structural inequality.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outline's tally. The set holds 4 prejudice plus 4 individual discrimination plus 4 institutional discrimination plus 3 structural inequality, and 4 + 4 + 4 + 3 = 15 keyed scenarios. Of those, 4 + 4 = 8 are acts of discrimination, individual or institutional, and 15 − 8 = 7 are not: 4 are prejudice, an attitude with no act, and 3 are structural inequality. Three borderline cases are discussed and never keyed, so 15 + 3 = 18 scenarios are read in all. DO: read one borderline case, a teacher who calls on students of one group less often without noticing, and let the room argue whether it is one person's act or a pattern the school's practices allow. Do not settle it. Then cure the trap: N1 shows institutional discrimination needs no prejudiced person.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Call back Week 1's oral-history archive, an illustrative, unnamed public library's collection whose narrators are named only by role and decade. E2 comes from a woman whose family moved north in the Great Migration in the 1940s, interviewed in the 1990s; it is illustrative, not a real person's words. She says that in the new city there were neighborhoods where the bank would not lend to us. DO: walk the reading order aloud: what it says, who made it, whom it affected, and what it leaves out, which is the bank's written rule and its dates. Then ask which level fits. A lender refusing loans by neighborhood, as a rule, is institutional discrimination, the same pattern as N1. Tell students the history of the lending maps comes in Week 7.</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Tell the hiring story: a company hires Black workers for its factory floor and women for its front office, and a Black woman is turned away. A race-only check and a sex-only check both come back clean. Crenshaw (1989), Demarginalizing the Intersection of Race and Sex, University of Chicago Legal Forum, argued that antidiscrimination law that looks at race alone or at sex alone fails people, such as Black women, whose experience is shaped by both at once. Intersectionality: overlapping categories make an experience that neither category alone describes, so the overlap makes its own experience. Adding race plus sex, stacked as two problems, misses the overlap. DO: ask pairs to explain why two clean checks added together still give a clean result. Name the trap: intersectionality read as adding identities.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Return to the hook. The 2024 federal categories are 7 minimum categories in one combined question, and people select all that apply: American Indian or Alaska Native; Asian; Black or African American; Hispanic or Latino; Middle Eastern or North African; Native Hawaiian or Pacific Islander; White. Write them exactly as the issuing body does and call them the federal categories, never the races. DO: walk the reading order once more: who made the list, whom it affects, and what it leaves out, which is most ethnicities, nations, and languages. Then read the Census Bureau's own words: its race categories reflect a social definition of race recognized in this country and not an attempt to define race biologically, anthropologically, or genetically. Name the trap: a census category read as a biological fact.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activity-local audit. DO: have students open Claude or ChatGPT for this exercise and paste this prompt: 'Sort these two scenarios as prejudice, individual discrimination, institutional discrimination, or structural inequality, and explain the difference between race and ethnicity in one sentence each. Scenario 1: a lender follows a written rule that rates every loan in a grade D neighborhood as too risky, no matter who applies. Scenario 2: a shopper privately assumes a new neighbor will not keep up the yard but does nothing.' Watch for two errors: race and ethnicity used interchangeably, or N1 called individual discrimination because someone must be prejudiced. The vetted keys are institutional discrimination and prejudice. For this audit, the tool drafts and the student checks every line by hand.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order. Race, ethnicity, and nationality answer three different questions. Racialization is one act of attaching racial meaning; racial formation, Omi and Winant's term, is a category's whole history. Ethnocentrism and Eurocentrism are about whose standard counts as normal. Prejudice is an attitude; discrimination is an action, either one person's act or an organization's rule; structural inequality builds up across institutions over time. The sorting set holds 15 keyed scenarios and 3 borderline ones. E2 let us hear institutional discrimination from the inside, and intersectionality is overlap, not addition. DO: give each student one minute to write which of the four levels they found hardest to tell apart and why. Next week, in Week 3, the course compares theories of belonging, starting with assimilation.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draws the lines?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2 · Race, ethnicity, and racialization</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2 · CORE CONCEPTS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wrote these boxes?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FORM EVERYONE HAS MET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sorting set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SHARED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questions, three words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Race: social classification by perceived appearance</a:t>
            </a:r>
          </a:p>
          <a:p>
            <a:pPr algn="l" marL="342900" indent="-342900">
              <a:spcBef>
                <a:spcPts val="0"/>
              </a:spcBef>
              <a:spcAft>
                <a:spcPts val="800"/>
              </a:spcAft>
              <a:buChar char="•"/>
            </a:pPr>
            <a:r>
              <a:rPr sz="1800">
                <a:solidFill>
                  <a:srgbClr val="FFFFFF"/>
                </a:solidFill>
                <a:latin typeface="Calibri"/>
              </a:rPr>
              <a:t>Ethnicity: shared ancestry, language, religion, customs</a:t>
            </a:r>
          </a:p>
          <a:p>
            <a:pPr algn="l" marL="342900" indent="-342900">
              <a:spcBef>
                <a:spcPts val="0"/>
              </a:spcBef>
              <a:spcAft>
                <a:spcPts val="800"/>
              </a:spcAft>
              <a:buChar char="•"/>
            </a:pPr>
            <a:r>
              <a:rPr sz="1800">
                <a:solidFill>
                  <a:srgbClr val="FFFFFF"/>
                </a:solidFill>
                <a:latin typeface="Calibri"/>
              </a:rPr>
              <a:t>Nationality: legal membership in a state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THREE QUESTIONS IN ONE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draws the lines?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Racialization vs. formation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Racialization: meaning attached</a:t>
            </a:r>
          </a:p>
          <a:p>
            <a:pPr algn="l" marL="342900" indent="-342900">
              <a:spcBef>
                <a:spcPts val="0"/>
              </a:spcBef>
              <a:spcAft>
                <a:spcPts val="800"/>
              </a:spcAft>
              <a:buChar char="•"/>
            </a:pPr>
            <a:r>
              <a:rPr sz="1800">
                <a:solidFill>
                  <a:srgbClr val="FFFFFF"/>
                </a:solidFill>
                <a:latin typeface="Calibri"/>
              </a:rPr>
              <a:t>One act, one moment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Racial formation: a category's history</a:t>
            </a:r>
          </a:p>
          <a:p>
            <a:pPr algn="l" marL="342900" indent="-342900">
              <a:spcBef>
                <a:spcPts val="0"/>
              </a:spcBef>
              <a:spcAft>
                <a:spcPts val="800"/>
              </a:spcAft>
              <a:buChar char="•"/>
            </a:pPr>
            <a:r>
              <a:rPr sz="1800">
                <a:solidFill>
                  <a:srgbClr val="FFFFFF"/>
                </a:solidFill>
                <a:latin typeface="Calibri"/>
              </a:rPr>
              <a:t>Omi and Winant (1986)</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ONE MOVE VERSUS A HISTORY</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draws the lines?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Whose standard counts?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Ethnocentrism: judging others by your standard</a:t>
            </a:r>
          </a:p>
          <a:p>
            <a:pPr algn="l" marL="342900" indent="-342900">
              <a:spcBef>
                <a:spcPts val="0"/>
              </a:spcBef>
              <a:spcAft>
                <a:spcPts val="800"/>
              </a:spcAft>
              <a:buChar char="•"/>
            </a:pPr>
            <a:r>
              <a:rPr sz="1800">
                <a:solidFill>
                  <a:srgbClr val="FFFFFF"/>
                </a:solidFill>
                <a:latin typeface="Calibri"/>
              </a:rPr>
              <a:t>Eurocentrism: European experience as the default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WHOSE STANDARD IS NORMAL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draws the lines?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Attitude vs. action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Prejudice: an attitude</a:t>
            </a:r>
          </a:p>
          <a:p>
            <a:pPr algn="l" marL="342900" indent="-342900">
              <a:spcBef>
                <a:spcPts val="0"/>
              </a:spcBef>
              <a:spcAft>
                <a:spcPts val="800"/>
              </a:spcAft>
              <a:buChar char="•"/>
            </a:pPr>
            <a:r>
              <a:rPr sz="1800">
                <a:solidFill>
                  <a:srgbClr val="FFFFFF"/>
                </a:solidFill>
                <a:latin typeface="Calibri"/>
              </a:rPr>
              <a:t>P1: thinks, says and does nothing</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Discrimination: an action</a:t>
            </a:r>
          </a:p>
          <a:p>
            <a:pPr algn="l" marL="342900" indent="-342900">
              <a:spcBef>
                <a:spcPts val="0"/>
              </a:spcBef>
              <a:spcAft>
                <a:spcPts val="800"/>
              </a:spcAft>
              <a:buChar char="•"/>
            </a:pPr>
            <a:r>
              <a:rPr sz="1800">
                <a:solidFill>
                  <a:srgbClr val="FFFFFF"/>
                </a:solidFill>
                <a:latin typeface="Calibri"/>
              </a:rPr>
              <a:t>Unequal treatment because of group</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WORKED EXAMPLE P1</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draws the lines?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levels of action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I1: one landlord's act</a:t>
            </a:r>
          </a:p>
          <a:p>
            <a:pPr algn="l" marL="342900" indent="-342900">
              <a:spcBef>
                <a:spcPts val="0"/>
              </a:spcBef>
              <a:spcAft>
                <a:spcPts val="800"/>
              </a:spcAft>
              <a:buChar char="•"/>
            </a:pPr>
            <a:r>
              <a:rPr sz="1800">
                <a:solidFill>
                  <a:srgbClr val="FFFFFF"/>
                </a:solidFill>
                <a:latin typeface="Calibri"/>
              </a:rPr>
              <a:t>N1: a lender's written rule</a:t>
            </a:r>
          </a:p>
          <a:p>
            <a:pPr algn="l" marL="342900" indent="-342900">
              <a:spcBef>
                <a:spcPts val="0"/>
              </a:spcBef>
              <a:spcAft>
                <a:spcPts val="800"/>
              </a:spcAft>
              <a:buChar char="•"/>
            </a:pPr>
            <a:r>
              <a:rPr sz="1800">
                <a:solidFill>
                  <a:srgbClr val="FFFFFF"/>
                </a:solidFill>
                <a:latin typeface="Calibri"/>
              </a:rPr>
              <a:t>S1: outcomes across housing, wealth, schools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WORKED EXAMPLE I1, N1, S1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draws the lines?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Fifteen keys, three borderline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4 + 4 + 4 + 3 = 15 keyed scenarios</a:t>
            </a:r>
          </a:p>
          <a:p>
            <a:pPr algn="l" marL="342900" indent="-342900">
              <a:spcBef>
                <a:spcPts val="0"/>
              </a:spcBef>
              <a:spcAft>
                <a:spcPts val="800"/>
              </a:spcAft>
              <a:buChar char="•"/>
            </a:pPr>
            <a:r>
              <a:rPr sz="1800">
                <a:solidFill>
                  <a:srgbClr val="FFFFFF"/>
                </a:solidFill>
                <a:latin typeface="Calibri"/>
              </a:rPr>
              <a:t>4 + 4 = 8 of 15 are discrimination</a:t>
            </a:r>
          </a:p>
          <a:p>
            <a:pPr algn="l" marL="342900" indent="-342900">
              <a:spcBef>
                <a:spcPts val="0"/>
              </a:spcBef>
              <a:spcAft>
                <a:spcPts val="800"/>
              </a:spcAft>
              <a:buChar char="•"/>
            </a:pPr>
            <a:r>
              <a:rPr sz="1800">
                <a:solidFill>
                  <a:srgbClr val="FFFFFF"/>
                </a:solidFill>
                <a:latin typeface="Calibri"/>
              </a:rPr>
              <a:t>15 + 3 = 18 scenarios read in all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TALLY THE SET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draws the lines?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Where the bank refused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E2: Great Migration, 1940s (illustrative)</a:t>
            </a:r>
          </a:p>
          <a:p>
            <a:pPr algn="l" marL="342900" indent="-342900">
              <a:spcBef>
                <a:spcPts val="0"/>
              </a:spcBef>
              <a:spcAft>
                <a:spcPts val="800"/>
              </a:spcAft>
              <a:buChar char="•"/>
            </a:pPr>
            <a:r>
              <a:rPr sz="1800">
                <a:solidFill>
                  <a:srgbClr val="FFFFFF"/>
                </a:solidFill>
                <a:latin typeface="Calibri"/>
              </a:rPr>
              <a:t>"neighborhoods where the bank would not lend to us"</a:t>
            </a:r>
          </a:p>
          <a:p>
            <a:pPr algn="l" marL="342900" indent="-342900">
              <a:spcBef>
                <a:spcPts val="0"/>
              </a:spcBef>
              <a:spcAft>
                <a:spcPts val="800"/>
              </a:spcAft>
              <a:buChar char="•"/>
            </a:pPr>
            <a:r>
              <a:rPr sz="1800">
                <a:solidFill>
                  <a:srgbClr val="FFFFFF"/>
                </a:solidFill>
                <a:latin typeface="Calibri"/>
              </a:rPr>
              <a:t>Concept: institutional discrimination; history in Week 7</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HEAR IT IN A VOICE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draws the lines?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Overlap, not addition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Adding: race plus sex, stacked</a:t>
            </a:r>
          </a:p>
          <a:p>
            <a:pPr algn="l" marL="342900" indent="-342900">
              <a:spcBef>
                <a:spcPts val="0"/>
              </a:spcBef>
              <a:spcAft>
                <a:spcPts val="800"/>
              </a:spcAft>
              <a:buChar char="•"/>
            </a:pPr>
            <a:r>
              <a:rPr sz="1800">
                <a:solidFill>
                  <a:srgbClr val="FFFFFF"/>
                </a:solidFill>
                <a:latin typeface="Calibri"/>
              </a:rPr>
              <a:t>Misses the overlap</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Intersectionality: overlap makes its own experience</a:t>
            </a:r>
          </a:p>
          <a:p>
            <a:pPr algn="l" marL="342900" indent="-342900">
              <a:spcBef>
                <a:spcPts val="0"/>
              </a:spcBef>
              <a:spcAft>
                <a:spcPts val="800"/>
              </a:spcAft>
              <a:buChar char="•"/>
            </a:pPr>
            <a:r>
              <a:rPr sz="1800">
                <a:solidFill>
                  <a:srgbClr val="FFFFFF"/>
                </a:solidFill>
                <a:latin typeface="Calibri"/>
              </a:rPr>
              <a:t>Crenshaw (1989)</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CRENSHAW (1989)</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draws the lines?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Read the form again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2024: 7 minimum categories, one combined question</a:t>
            </a:r>
          </a:p>
          <a:p>
            <a:pPr algn="l" marL="342900" indent="-342900">
              <a:spcBef>
                <a:spcPts val="0"/>
              </a:spcBef>
              <a:spcAft>
                <a:spcPts val="800"/>
              </a:spcAft>
              <a:buChar char="•"/>
            </a:pPr>
            <a:r>
              <a:rPr sz="1800">
                <a:solidFill>
                  <a:srgbClr val="FFFFFF"/>
                </a:solidFill>
                <a:latin typeface="Calibri"/>
              </a:rPr>
              <a:t>Select all that apply</a:t>
            </a:r>
          </a:p>
          <a:p>
            <a:pPr algn="l" marL="342900" indent="-342900">
              <a:spcBef>
                <a:spcPts val="0"/>
              </a:spcBef>
              <a:spcAft>
                <a:spcPts val="800"/>
              </a:spcAft>
              <a:buChar char="•"/>
            </a:pPr>
            <a:r>
              <a:rPr sz="1800">
                <a:solidFill>
                  <a:srgbClr val="FFFFFF"/>
                </a:solidFill>
                <a:latin typeface="Calibri"/>
              </a:rPr>
              <a:t>"a social definition of race" (Census Bureau)</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 BACK TO THE FORM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draws the lines?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swapped words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prompt into Claude or ChatGPT</a:t>
            </a:r>
          </a:p>
          <a:p>
            <a:pPr algn="l" marL="342900" indent="-342900">
              <a:spcBef>
                <a:spcPts val="0"/>
              </a:spcBef>
              <a:spcAft>
                <a:spcPts val="800"/>
              </a:spcAft>
              <a:buChar char="•"/>
            </a:pPr>
            <a:r>
              <a:rPr sz="1800">
                <a:solidFill>
                  <a:srgbClr val="FFFFFF"/>
                </a:solidFill>
                <a:latin typeface="Calibri"/>
              </a:rPr>
              <a:t>Watch for race and ethnicity used interchangeably</a:t>
            </a:r>
          </a:p>
          <a:p>
            <a:pPr algn="l" marL="342900" indent="-342900">
              <a:spcBef>
                <a:spcPts val="0"/>
              </a:spcBef>
              <a:spcAft>
                <a:spcPts val="800"/>
              </a:spcAft>
              <a:buChar char="•"/>
            </a:pPr>
            <a:r>
              <a:rPr sz="1800">
                <a:solidFill>
                  <a:srgbClr val="FFFFFF"/>
                </a:solidFill>
                <a:latin typeface="Calibri"/>
              </a:rPr>
              <a:t>Correct it by hand against the chapter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draws the lines?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Categories are made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Race, ethnicity, nationality: three questions</a:t>
            </a:r>
          </a:p>
          <a:p>
            <a:pPr algn="l" marL="342900" indent="-342900">
              <a:spcBef>
                <a:spcPts val="0"/>
              </a:spcBef>
              <a:spcAft>
                <a:spcPts val="800"/>
              </a:spcAft>
              <a:buChar char="•"/>
            </a:pPr>
            <a:r>
              <a:rPr sz="1800">
                <a:solidFill>
                  <a:srgbClr val="FFFFFF"/>
                </a:solidFill>
                <a:latin typeface="Calibri"/>
              </a:rPr>
              <a:t>Attitude, act, rule, or structure</a:t>
            </a:r>
          </a:p>
          <a:p>
            <a:pPr algn="l" marL="342900" indent="-342900">
              <a:spcBef>
                <a:spcPts val="0"/>
              </a:spcBef>
              <a:spcAft>
                <a:spcPts val="800"/>
              </a:spcAft>
              <a:buChar char="•"/>
            </a:pPr>
            <a:r>
              <a:rPr sz="1800">
                <a:solidFill>
                  <a:srgbClr val="FFFFFF"/>
                </a:solidFill>
                <a:latin typeface="Calibri"/>
              </a:rPr>
              <a:t>Next: theories of belonging</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draws the lines?</dc:title>
  <dc:subject>Who draws the lines? — Week 02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