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3. Before we begin, point students to the current syllabus as the authoritative source for course expectations, and keep this opening focused on this week's learning. The orienting question for the week is one every family, school, and workplace answers in practice: what does it mean for a group to belong in the United States, and who has to change? This week students meet six frameworks scholars built to answer that question, each with an author, a year, and its critics. They will place the frameworks in time, test which one fits two illustrative accounts from the archive, and end every reading in one plain sentence. Transition: start with a family they may already know.</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with a family on a street students might know. The parents speak their home language at dinner and keep a holiday most neighbors have never heard of. The children answer in English, and their friends come from everywhere. Ask the room whether this family is fitting in, keeping something worth keeping, or both. DO: give students one minute to write one sentence answering 'what would belonging look like for this family?' Collect three answers aloud. Sort them on the board into two piles: answers that ask the family to change, and answers that ask the school, the town, or the country to make room. Tell students those two piles are the first two frameworks of the week, and that a third set of answers starts from a different fact: some peoples never immigrated at all.</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the week's shared dataset by name: Dataset H, the dated attributions. These are real works, and the course cites each one with the surname, the year, and the work. The values are 1903, 1908, 1915, 1964, 1969, and 1993. Du Bois is 1903. Zangwill is 1908. Kallen is 1915. Gordon is 1964. Blauner is 1969. Portes and Zhou are 1993. Alongside them, the deck reads two illustrative excerpts from the running community oral-history archive that Week 1 introduced: E3, the nurse who arrived in the early 1970s after the 1965 law, and E4, the family relocated to a city in the late 1950s. Remind students that every archive narrator is named by role and decade only. DO: write the six years across the top of the board and leave space under each for the framework.</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Define assimilation in the course's exact words: the process of a group taking on the dominant society's culture and entering its institutions. The melting pot is its most famous picture, an image of many immigrant peoples fusing into one new American people, popularized by Israel Zangwill's play The Melting-Pot, first staged in 1908. Now read the image the way Week 1 taught students to read any record. What does it say? Peoples who arrive fuse into one. Who made it? A playwright. Whom does it describe? Immigrants who chose to come. What does it leave out? Peoples who never arrived as immigrants, and groups the law kept out of the pot. Name the misconception: the melting pot read as a description of what happened to every group. The cure is to treat it as a claim to test.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Gordon (1964), Assimilation in American Life, split assimilation in two. Cultural assimilation, on the left, is taking on the dominant group's language and customs: shop signs, slang, and menus show it. Structural assimilation, on the right, is entering the dominant group's institutions, networks, and families: who sits on the school board, who gets hired, and who marries whom show it. A group can do one without the other. DO: tell the warehouse case. A new hire learns the team's slang within weeks, yet after two years she has never been invited to the supervisors' planning meeting, which fills its seats by referral from current supervisors. Ask which kind happened. Cultural did; structural did not. Call back Week 2: a referral rule that keeps seats inside one circle is institutional discrimination, and it explains the gap better than her effort does.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Kallen (1915), 'Democracy Versus the Melting-Pot', The Nation, argued for cultural pluralism: keeping distinct cultures within a shared democracy instead of fusing them into one. His title answers Zangwill head on. On the left, assimilation asks the group to change, toward one fused culture. On the right, cultural pluralism asks the democracy to make room, keeping distinct cultures inside a shared democracy. DO: describe a high school whose students speak several home languages. Ask pairs to design one rule in each framework. An assimilation rule moves every student into English and existing customs fast; a pluralist rule keeps one shared set of graduation rules and adds clubs in several languages. Name the misconception: pluralism read as groups living apart. The cure: the shared democracy is half the definition. Add the caveat that keeping a culture and being admitted as an equal are two questions.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Every framework in this course comes with its critics, and classic assimilation theory has three well-known criticisms. First, it treats one Anglo-American core as the standard every other group is measured against. Second, it assumes one immigrant path for all: arrive by choice, then blend in. Third, it does not fit peoples incorporated by conquest, slavery, or colonization, who never chose to arrive. Turn each criticism into a question students can carry: whose culture is the standard, did this people arrive by choice, and were the doors open? Name the misconception: assimilation read as the only path, so a group that keeps its culture has failed. The cure is that assimilation is one framework among several, and its own critics show where it breaks. Transition: the next framework keeps immigrants in view but drops the single road.</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Portes and Zhou (1993), 'The New Second Generation: Segmented Assimilation and Its Variants', The Annals of the American Academy of Political and Social Science, built segmented assimilation. It holds that the children of immigrants follow different paths: upward into the middle class, downward into lasting poverty, or upward while keeping the community's ties and values. Stress two features: it is about the children, the second generation, and it denies one road. Picture three cousins whose parents arrived in the same decade: an accountant in the suburbs, a worker on low pay who cannot get ahead, and a teacher who runs the weekend language class. Warn students off the stereotype trap: the framework describes paths, never which group takes which path. Segmented assimilation came 29 years after Gordon's book, since 1993 − 1964 = 29.</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E3 is illustrative: a nurse who arrived in the early 1970s after the 1965 immigration law, interviewed in the 2010s. Walk the field's order. What it says: she came alone in 1972, after the Immigration and Nationality Act of 1965, so 1972 − 1965 = 7 years after the law. She sponsored her sister 5 years later, 1972 + 5 = 1977, and says the whole family took twenty years to arrive. Who made it and whom it affected: a narrator named by role and decade, speaking about her family and the hospitals that needed nurses. What it leaves out: segmented assimilation is about children, and E3 speaks only for the first generation. DO: ask pairs which path the excerpt points toward. It points to the third path, upward while keeping ties, because she entered a profession and the family stayed connected. Then ask what evidence would settle the children's path.</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is the field's central distinction. Immigrant peoples, on the left, came by choice under the country's immigration rules. Colonized or incorporated peoples, on the right, became part of the United States by conquest, annexation, or force: Native nations, Mexicans in the lands ceded in 1848, Native Hawaiians, Puerto Ricans, and enslaved Africans. Blauner (1969), 'Internal Colonialism and Ghetto Revolt', Social Problems, built internal colonialism on this difference: it applies the idea of colonialism inside a country, setting groups that entered by force apart from groups that entered as immigrants. Blauner applied it to Black communities in U.S. cities, and critics question how far the colonial comparison fits; state both sides. Name the misconception: every group read as immigrants. The cure is one question: how did this people become part of the country?</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E4 is illustrative: a man whose family moved to a city under the federal relocation program in the late 1950s, interviewed in the 2000s, tied to the Indian Relocation Act of 1956. What it says: he was 9 when the family took the bus, and the promised job lasted 4 months. He learned his nation's language from his grandmother, his children are citizens of their nation, and he says his people are still here. What it leaves out: no figures for the program as a whole; a later week reads its records. DO: ask the room whether the melting pot fits. It does not, because his nation did not arrive as immigrants. Internal colonialism fits better, because it sets peoples brought in by force apart from immigrants, though critics ask how far the comparison fits. Speak of his nation in the present tense throughout.</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Du Bois (1903), The Souls of Black Folk, names 'the problem of the color-line' and describes double-consciousness as 'this sense of always looking at one’s self through the eyes of others'. The color-line is Du Bois's phrase for the dividing line a society draws between people by race. Double consciousness is the experience of always seeing oneself through the eyes of a society that looks down on one's group, produced by the color-line. This framework works from the inside, while assimilation and its rivals look at groups from the outside as paths and outcomes. It also came first, in 1903, before Zangwill's play. Name the misconception: double consciousness read as a psychological disorder, like a split personality. The cure: Du Bois described an experience a social line produces, not an illness inside a person.</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Run the dataset worked example live. Kallen's answer: 1915 − 1908 = 7, so Kallen's essay appeared 7 years after the play was first staged. Gordon's split: 1964 − 1908 = 56. Following the children: 1993 − 1964 = 29. The whole span: 1993 − 1903 = 90 years from the earliest framework to the latest. Then sort the cases: 5 colonized or incorporated peoples named this week against 1 immigrant account, E3, and 5 + 1 = 6 cases sorted. DO: pause before each subtraction, collect predictions, then reveal the pre-computed result. Close with the plain sentences: E3 fits segmented assimilation better than the melting pot, because the family moved up and stayed connected; E4 is the story of a colonized or incorporated people, so the melting pot misreads it. Call back Week 1: a reading without its evidence is an opinion.</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 this activity students audit a chatbot such as Claude or ChatGPT. The prompt to paste: 'Here is an illustrative oral-history excerpt from a man whose family moved to a city under the federal relocation program in the late 1950s. Which theory of belonging explains his family's experience best: the melting pot, segmented assimilation, or internal colonialism? Explain in three sentences.' A common error on this material: the tool calls E4's family immigrants who assimilated, or speaks of his nation only in the past tense. The correction is that his nation is a colonized or incorporated people that exists today, so the immigrant path does not fit and internal colonialism fits better. DO: have pairs mark every claim about a real law or date and check it against the archive excerpt and the timeline. Close on the judgment rule for this activity: the tool drafts; the student checks.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the week's key numbers and moves. The melting pot comes from Zangwill's play, first staged in 1908. Gordon split assimilation in 1964. Kallen argued for cultural pluralism in 1915. Portes and Zhou followed the children down three paths in 1993. Blauner built internal colonialism in 1969, and Du Bois named double consciousness in 1903. Every reading ends in one plain sentence naming the framework and the evidence. Tease next week: Week 4, Indigenous Nations, Sovereignty, and Settler Colonialism, opens the first core field and tests this week's immigrant model at once. DO: exit ticket. Each student writes one plain sentence on E3 or E4 naming a framework and one piece of evidence; collect them and read two aloud next session, one strong and one that needs its evidence.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Theories of belonging</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3</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3 · THE FRAMEWORKS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Who has to change?</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HOOK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Six frameworks, six years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SHARED DATASET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An image, not a record</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Assimilation: taking on the dominant culture</a:t>
            </a:r>
          </a:p>
          <a:p>
            <a:pPr algn="l" marL="342900" indent="-342900">
              <a:spcBef>
                <a:spcPts val="0"/>
              </a:spcBef>
              <a:spcAft>
                <a:spcPts val="800"/>
              </a:spcAft>
              <a:buChar char="•"/>
            </a:pPr>
            <a:r>
              <a:rPr sz="1800">
                <a:solidFill>
                  <a:srgbClr val="FFFFFF"/>
                </a:solidFill>
                <a:latin typeface="Calibri"/>
              </a:rPr>
              <a:t>…and entering its institutions</a:t>
            </a:r>
          </a:p>
          <a:p>
            <a:pPr algn="l" marL="342900" indent="-342900">
              <a:spcBef>
                <a:spcPts val="0"/>
              </a:spcBef>
              <a:spcAft>
                <a:spcPts val="800"/>
              </a:spcAft>
              <a:buChar char="•"/>
            </a:pPr>
            <a:r>
              <a:rPr sz="1800">
                <a:solidFill>
                  <a:srgbClr val="FFFFFF"/>
                </a:solidFill>
                <a:latin typeface="Calibri"/>
              </a:rPr>
              <a:t>Melting pot: Zangwill's play, first staged 1908</a:t>
            </a:r>
          </a:p>
          <a:p>
            <a:pPr algn="l" marL="342900" indent="-342900">
              <a:spcBef>
                <a:spcPts val="0"/>
              </a:spcBef>
              <a:spcAft>
                <a:spcPts val="800"/>
              </a:spcAft>
              <a:buChar char="•"/>
            </a:pPr>
            <a:r>
              <a:rPr sz="1800">
                <a:solidFill>
                  <a:srgbClr val="FFFFFF"/>
                </a:solidFill>
                <a:latin typeface="Calibri"/>
              </a:rPr>
              <a:t>Test the image like any record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 THE FIRST ANSWER</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Theories of belonging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Customs vs. doors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Cultural: language and customs</a:t>
            </a:r>
          </a:p>
          <a:p>
            <a:pPr algn="l" marL="342900" indent="-342900">
              <a:spcBef>
                <a:spcPts val="0"/>
              </a:spcBef>
              <a:spcAft>
                <a:spcPts val="800"/>
              </a:spcAft>
              <a:buChar char="•"/>
            </a:pPr>
            <a:r>
              <a:rPr sz="1800">
                <a:solidFill>
                  <a:srgbClr val="FFFFFF"/>
                </a:solidFill>
                <a:latin typeface="Calibri"/>
              </a:rPr>
              <a:t>Signs, slang, menus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Structural: institutions, networks, families</a:t>
            </a:r>
          </a:p>
          <a:p>
            <a:pPr algn="l" marL="342900" indent="-342900">
              <a:spcBef>
                <a:spcPts val="0"/>
              </a:spcBef>
              <a:spcAft>
                <a:spcPts val="800"/>
              </a:spcAft>
              <a:buChar char="•"/>
            </a:pPr>
            <a:r>
              <a:rPr sz="1800">
                <a:solidFill>
                  <a:srgbClr val="FFFFFF"/>
                </a:solidFill>
                <a:latin typeface="Calibri"/>
              </a:rPr>
              <a:t>Boards, hiring, marriages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 GORDON 1964</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Theories of belonging</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Blend in or make room?</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Assimilation: the group changes</a:t>
            </a:r>
          </a:p>
          <a:p>
            <a:pPr algn="l" marL="342900" indent="-342900">
              <a:spcBef>
                <a:spcPts val="0"/>
              </a:spcBef>
              <a:spcAft>
                <a:spcPts val="800"/>
              </a:spcAft>
              <a:buChar char="•"/>
            </a:pPr>
            <a:r>
              <a:rPr sz="1800">
                <a:solidFill>
                  <a:srgbClr val="FFFFFF"/>
                </a:solidFill>
                <a:latin typeface="Calibri"/>
              </a:rPr>
              <a:t>One culture, fused</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Cultural pluralism: the democracy makes room</a:t>
            </a:r>
          </a:p>
          <a:p>
            <a:pPr algn="l" marL="342900" indent="-342900">
              <a:spcBef>
                <a:spcPts val="0"/>
              </a:spcBef>
              <a:spcAft>
                <a:spcPts val="800"/>
              </a:spcAft>
              <a:buChar char="•"/>
            </a:pPr>
            <a:r>
              <a:rPr sz="1800">
                <a:solidFill>
                  <a:srgbClr val="FFFFFF"/>
                </a:solidFill>
                <a:latin typeface="Calibri"/>
              </a:rPr>
              <a:t>Distinct cultures, shared democracy</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 KALLEN 1915</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Theories of belonging</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criticisms, three questions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One Anglo-American core as the standard</a:t>
            </a:r>
          </a:p>
          <a:p>
            <a:pPr algn="l" marL="342900" indent="-342900">
              <a:spcBef>
                <a:spcPts val="0"/>
              </a:spcBef>
              <a:spcAft>
                <a:spcPts val="800"/>
              </a:spcAft>
              <a:buChar char="•"/>
            </a:pPr>
            <a:r>
              <a:rPr sz="1800">
                <a:solidFill>
                  <a:srgbClr val="FFFFFF"/>
                </a:solidFill>
                <a:latin typeface="Calibri"/>
              </a:rPr>
              <a:t>One immigrant path assumed for all</a:t>
            </a:r>
          </a:p>
          <a:p>
            <a:pPr algn="l" marL="342900" indent="-342900">
              <a:spcBef>
                <a:spcPts val="0"/>
              </a:spcBef>
              <a:spcAft>
                <a:spcPts val="800"/>
              </a:spcAft>
              <a:buChar char="•"/>
            </a:pPr>
            <a:r>
              <a:rPr sz="1800">
                <a:solidFill>
                  <a:srgbClr val="FFFFFF"/>
                </a:solidFill>
                <a:latin typeface="Calibri"/>
              </a:rPr>
              <a:t>No fit for peoples incorporated by force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 THE CRITICS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Theories of belonging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Same arrival, three roads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Segmented assimilation: the children's paths</a:t>
            </a:r>
          </a:p>
          <a:p>
            <a:pPr algn="l" marL="342900" indent="-342900">
              <a:spcBef>
                <a:spcPts val="0"/>
              </a:spcBef>
              <a:spcAft>
                <a:spcPts val="800"/>
              </a:spcAft>
              <a:buChar char="•"/>
            </a:pPr>
            <a:r>
              <a:rPr sz="1800">
                <a:solidFill>
                  <a:srgbClr val="FFFFFF"/>
                </a:solidFill>
                <a:latin typeface="Calibri"/>
              </a:rPr>
              <a:t>Upward into the middle class</a:t>
            </a:r>
          </a:p>
          <a:p>
            <a:pPr algn="l" marL="342900" indent="-342900">
              <a:spcBef>
                <a:spcPts val="0"/>
              </a:spcBef>
              <a:spcAft>
                <a:spcPts val="800"/>
              </a:spcAft>
              <a:buChar char="•"/>
            </a:pPr>
            <a:r>
              <a:rPr sz="1800">
                <a:solidFill>
                  <a:srgbClr val="FFFFFF"/>
                </a:solidFill>
                <a:latin typeface="Calibri"/>
              </a:rPr>
              <a:t>Downward into lasting poverty</a:t>
            </a:r>
          </a:p>
          <a:p>
            <a:pPr algn="l" marL="342900" indent="-342900">
              <a:spcBef>
                <a:spcPts val="0"/>
              </a:spcBef>
              <a:spcAft>
                <a:spcPts val="800"/>
              </a:spcAft>
              <a:buChar char="•"/>
            </a:pPr>
            <a:r>
              <a:rPr sz="1800">
                <a:solidFill>
                  <a:srgbClr val="FFFFFF"/>
                </a:solidFill>
                <a:latin typeface="Calibri"/>
              </a:rPr>
              <a:t>Upward while keeping community ties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 PORTES AND ZHOU 1993</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Theories of belonging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E3: one family, one test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Came alone 1972; 1972 − 1965 = 7</a:t>
            </a:r>
          </a:p>
          <a:p>
            <a:pPr algn="l" marL="342900" indent="-342900">
              <a:spcBef>
                <a:spcPts val="0"/>
              </a:spcBef>
              <a:spcAft>
                <a:spcPts val="800"/>
              </a:spcAft>
              <a:buChar char="•"/>
            </a:pPr>
            <a:r>
              <a:rPr sz="1800">
                <a:solidFill>
                  <a:srgbClr val="FFFFFF"/>
                </a:solidFill>
                <a:latin typeface="Calibri"/>
              </a:rPr>
              <a:t>Sponsored her sister: 1972 + 5 = 1977</a:t>
            </a:r>
          </a:p>
          <a:p>
            <a:pPr algn="l" marL="342900" indent="-342900">
              <a:spcBef>
                <a:spcPts val="0"/>
              </a:spcBef>
              <a:spcAft>
                <a:spcPts val="800"/>
              </a:spcAft>
              <a:buChar char="•"/>
            </a:pPr>
            <a:r>
              <a:rPr sz="1800">
                <a:solidFill>
                  <a:srgbClr val="FFFFFF"/>
                </a:solidFill>
                <a:latin typeface="Calibri"/>
              </a:rPr>
              <a:t>Points to the third path</a:t>
            </a:r>
          </a:p>
          <a:p>
            <a:pPr algn="l" marL="342900" indent="-342900">
              <a:spcBef>
                <a:spcPts val="0"/>
              </a:spcBef>
              <a:spcAft>
                <a:spcPts val="800"/>
              </a:spcAft>
              <a:buChar char="•"/>
            </a:pPr>
            <a:r>
              <a:rPr sz="1800">
                <a:solidFill>
                  <a:srgbClr val="FFFFFF"/>
                </a:solidFill>
                <a:latin typeface="Calibri"/>
              </a:rPr>
              <a:t>Silent on the children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ARCHIVE EXCERPT E3</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Theories of belonging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Immigrant vs. incorporated peoples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Immigrant: by choice</a:t>
            </a:r>
          </a:p>
          <a:p>
            <a:pPr algn="l" marL="342900" indent="-342900">
              <a:spcBef>
                <a:spcPts val="0"/>
              </a:spcBef>
              <a:spcAft>
                <a:spcPts val="800"/>
              </a:spcAft>
              <a:buChar char="•"/>
            </a:pPr>
            <a:r>
              <a:rPr sz="1800">
                <a:solidFill>
                  <a:srgbClr val="FFFFFF"/>
                </a:solidFill>
                <a:latin typeface="Calibri"/>
              </a:rPr>
              <a:t>Under immigration rules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Colonized or incorporated: conquest, annexation, force</a:t>
            </a:r>
          </a:p>
          <a:p>
            <a:pPr algn="l" marL="342900" indent="-342900">
              <a:spcBef>
                <a:spcPts val="0"/>
              </a:spcBef>
              <a:spcAft>
                <a:spcPts val="800"/>
              </a:spcAft>
              <a:buChar char="•"/>
            </a:pPr>
            <a:r>
              <a:rPr sz="1800">
                <a:solidFill>
                  <a:srgbClr val="FFFFFF"/>
                </a:solidFill>
                <a:latin typeface="Calibri"/>
              </a:rPr>
              <a:t>Blauner 1969: internal colonialism</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 THE CENTRAL DISTINCTION</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Theories of belonging</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E4: still here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Relocated late 1950s; age 9</a:t>
            </a:r>
          </a:p>
          <a:p>
            <a:pPr algn="l" marL="342900" indent="-342900">
              <a:spcBef>
                <a:spcPts val="0"/>
              </a:spcBef>
              <a:spcAft>
                <a:spcPts val="800"/>
              </a:spcAft>
              <a:buChar char="•"/>
            </a:pPr>
            <a:r>
              <a:rPr sz="1800">
                <a:solidFill>
                  <a:srgbClr val="FFFFFF"/>
                </a:solidFill>
                <a:latin typeface="Calibri"/>
              </a:rPr>
              <a:t>Promised job lasted 4 months</a:t>
            </a:r>
          </a:p>
          <a:p>
            <a:pPr algn="l" marL="342900" indent="-342900">
              <a:spcBef>
                <a:spcPts val="0"/>
              </a:spcBef>
              <a:spcAft>
                <a:spcPts val="800"/>
              </a:spcAft>
              <a:buChar char="•"/>
            </a:pPr>
            <a:r>
              <a:rPr sz="1800">
                <a:solidFill>
                  <a:srgbClr val="FFFFFF"/>
                </a:solidFill>
                <a:latin typeface="Calibri"/>
              </a:rPr>
              <a:t>Not an immigrant family</a:t>
            </a:r>
          </a:p>
          <a:p>
            <a:pPr algn="l" marL="342900" indent="-342900">
              <a:spcBef>
                <a:spcPts val="0"/>
              </a:spcBef>
              <a:spcAft>
                <a:spcPts val="800"/>
              </a:spcAft>
              <a:buChar char="•"/>
            </a:pPr>
            <a:r>
              <a:rPr sz="1800">
                <a:solidFill>
                  <a:srgbClr val="FFFFFF"/>
                </a:solidFill>
                <a:latin typeface="Calibri"/>
              </a:rPr>
              <a:t>Internal colonialism fits better</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ARCHIVE EXCERPT E4</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Theories of belonging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Seen through others' eyes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The color-line: a society's line by race</a:t>
            </a:r>
          </a:p>
          <a:p>
            <a:pPr algn="l" marL="342900" indent="-342900">
              <a:spcBef>
                <a:spcPts val="0"/>
              </a:spcBef>
              <a:spcAft>
                <a:spcPts val="800"/>
              </a:spcAft>
              <a:buChar char="•"/>
            </a:pPr>
            <a:r>
              <a:rPr sz="1800">
                <a:solidFill>
                  <a:srgbClr val="FFFFFF"/>
                </a:solidFill>
                <a:latin typeface="Calibri"/>
              </a:rPr>
              <a:t>Double consciousness: belonging from the inside</a:t>
            </a:r>
          </a:p>
          <a:p>
            <a:pPr algn="l" marL="342900" indent="-342900">
              <a:spcBef>
                <a:spcPts val="0"/>
              </a:spcBef>
              <a:spcAft>
                <a:spcPts val="800"/>
              </a:spcAft>
              <a:buChar char="•"/>
            </a:pPr>
            <a:r>
              <a:rPr sz="1800">
                <a:solidFill>
                  <a:srgbClr val="FFFFFF"/>
                </a:solidFill>
                <a:latin typeface="Calibri"/>
              </a:rPr>
              <a:t>An experience, not a disorder</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7 · DU BOIS 1903</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Theories of belonging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Place them, then sort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1915 − 1908 = 7; 1964 − 1908 = 56</a:t>
            </a:r>
          </a:p>
          <a:p>
            <a:pPr algn="l" marL="342900" indent="-342900">
              <a:spcBef>
                <a:spcPts val="0"/>
              </a:spcBef>
              <a:spcAft>
                <a:spcPts val="800"/>
              </a:spcAft>
              <a:buChar char="•"/>
            </a:pPr>
            <a:r>
              <a:rPr sz="1800">
                <a:solidFill>
                  <a:srgbClr val="FFFFFF"/>
                </a:solidFill>
                <a:latin typeface="Calibri"/>
              </a:rPr>
              <a:t>1993 − 1964 = 29; 1993 − 1903 = 90</a:t>
            </a:r>
          </a:p>
          <a:p>
            <a:pPr algn="l" marL="342900" indent="-342900">
              <a:spcBef>
                <a:spcPts val="0"/>
              </a:spcBef>
              <a:spcAft>
                <a:spcPts val="800"/>
              </a:spcAft>
              <a:buChar char="•"/>
            </a:pPr>
            <a:r>
              <a:rPr sz="1800">
                <a:solidFill>
                  <a:srgbClr val="FFFFFF"/>
                </a:solidFill>
                <a:latin typeface="Calibri"/>
              </a:rPr>
              <a:t>5 incorporated + 1 immigrant = 6 cases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DATASET H IN TIME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Theories of belonging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Check the chatbot's reading</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E4 and ask for a framework</a:t>
            </a:r>
          </a:p>
          <a:p>
            <a:pPr algn="l" marL="342900" indent="-342900">
              <a:spcBef>
                <a:spcPts val="0"/>
              </a:spcBef>
              <a:spcAft>
                <a:spcPts val="800"/>
              </a:spcAft>
              <a:buChar char="•"/>
            </a:pPr>
            <a:r>
              <a:rPr sz="1800">
                <a:solidFill>
                  <a:srgbClr val="FFFFFF"/>
                </a:solidFill>
                <a:latin typeface="Calibri"/>
              </a:rPr>
              <a:t>Watch for 'immigrant family' or past tense</a:t>
            </a:r>
          </a:p>
          <a:p>
            <a:pPr algn="l" marL="342900" indent="-342900">
              <a:spcBef>
                <a:spcPts val="0"/>
              </a:spcBef>
              <a:spcAft>
                <a:spcPts val="800"/>
              </a:spcAft>
              <a:buChar char="•"/>
            </a:pPr>
            <a:r>
              <a:rPr sz="1800">
                <a:solidFill>
                  <a:srgbClr val="FFFFFF"/>
                </a:solidFill>
                <a:latin typeface="Calibri"/>
              </a:rPr>
              <a:t>Correct it by hand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AUDIT THE AI · THIS ACTIVITY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Theories of belonging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Six tools, one plain sentence</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Melting pot 1908; Gordon 1964; Kallen 1915</a:t>
            </a:r>
          </a:p>
          <a:p>
            <a:pPr algn="l" marL="342900" indent="-342900">
              <a:spcBef>
                <a:spcPts val="0"/>
              </a:spcBef>
              <a:spcAft>
                <a:spcPts val="800"/>
              </a:spcAft>
              <a:buChar char="•"/>
            </a:pPr>
            <a:r>
              <a:rPr sz="1800">
                <a:solidFill>
                  <a:srgbClr val="FFFFFF"/>
                </a:solidFill>
                <a:latin typeface="Calibri"/>
              </a:rPr>
              <a:t>Portes and Zhou 1993; Blauner 1969; Du Bois 1903</a:t>
            </a:r>
          </a:p>
          <a:p>
            <a:pPr algn="l" marL="342900" indent="-342900">
              <a:spcBef>
                <a:spcPts val="0"/>
              </a:spcBef>
              <a:spcAft>
                <a:spcPts val="800"/>
              </a:spcAft>
              <a:buChar char="•"/>
            </a:pPr>
            <a:r>
              <a:rPr sz="1800">
                <a:solidFill>
                  <a:srgbClr val="FFFFFF"/>
                </a:solidFill>
                <a:latin typeface="Calibri"/>
              </a:rPr>
              <a:t>Next: Week 4, Indigenous nations</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Theories of belonging</dc:title>
  <dc:subject>Theories of belonging — Week 03</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