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4. This week turns from the field's frameworks to the first of the four core fields, Native American and Indigenous studies. The orienting question is simple to say and takes the whole week to answer: how did nations become wards, and how did they answer? You will inspect one treaty closely, place three federal policies on a timeline, and try one framework that names the pattern. For anything about course policy, the current syllabus is the place to look; this deck stays with the material. Keep one sentence in mind as we go: a tribe is a government, not a race. That sentence will do work on almost every slide, starting with the hook on the next one.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Start with something students have lived. A club, say a robotics team or a neighborhood soccer league, has bylaws that say who is a member and who may vote at its meeting. Someone who walks in looking like the members still does not get a vote; a member who looks nothing like the others still does. Membership comes from the club's own rules, and nobody calls that a racial rule. DO: ask the room for two groups they belong to that decide their own membership, such as a union, a team, or a congregation. Write both on the board. Then ask whether either rule is about race. Expected answer: no, both are about a political tie to the group. That is the doorway into tribal sovereignty on the next slides.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the week's shared dataset, the one the chapter, the tutorial, the quiz, and the Community History Workshop all use. It is a timeline from the course's law-and-case dataset: the Indian Removal Act of 1830, the Fort Laramie Treaty of 1868, and the Dawes Act of 1887. Beside it sit the Black Hills events, an 1874 expedition and the 1877 confiscation, and the boarding-school thread, which runs from 1819 to 1969. The settled gaps are 38 years from the removal law to the treaty, 19 years from the treaty to the Dawes Act, and 57 years from removal to allotment. DO: sketch a horizontal line on the board, mark 1830, 1868, and 1887 with equal spacing per year, and leave room for 1819 and 1969 at either end. You will fill it in as the deck goes.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Tribal sovereignty is the inherent right of Native nations to govern themselves. Federally recognized tribes have a government-to-government relationship with the United States: each deals with the other as a government. Because a tribe is a government, tribal citizenship is a political status, not a racial category, the same as citizenship in any nation. That is the left column. The right column is the wrong turn: reading sovereignty as a racial preference. Week 2's distinction still governs this case: race is a social classification by perceived physical difference, and nationality is legal membership in a state, so a nation's citizenship belongs with nationality. DO: read the two columns aloud and ask which one the club hook matches. Expected answer: the left column, a political tie set by the body's own rules.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Names matter in this field, and the term rule from earlier weeks applies here with extra force. When material is about one nation, that nation's own name comes first. Native American and Indigenous are broad terms that name the many Native peoples together. American Indian is broad too, and it is also a legal and federal term, which is why it appears in laws and in agency names such as the Bureau of Indian Affairs. One more rule: speak of Native nations in the present tense, because they exist and govern now. The classic wrong turn is to treat Native nations as part of the past. DO: show a sentence written in the past tense about Native peoples and ask the room to rewrite it in the present tense, naming a nation where possible.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Picture two towns that share a river. The upstream town promises not to dam it; the downstream town promises to share a fish ladder it built. Each keeps its own council and signs as itself, and nobody would call that a gift. A treaty is a written agreement between nations in which each side gives something and is promised something. Treaties between the United States and Native nations are agreements between governments, not gifts. The wrong turn is reading a treaty as something the United States granted to a tribe. DO: ask the room what each town gave and what each was promised in the river agreement. Collect two answers per town, then say: every treaty we read this week gets the same two questions, starting with the Fort Laramie Treaty on the next slide.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Read the Fort Laramie Treaty of 1868 in the field's order. What it says: it set aside the Great Sioux Reservation, including the Black Hills, which are sacred to the Sioux people. Its first article reads: "From this day forward all war between the parties to this agreement shall forever cease." Who made it: two governments, the United States and the Sioux Nation, each acting for its own people. Whom it affected: the Sioux people, and settlers and miners, because the land was set aside for the Sioux people's exclusive use. Those are the names the treaty and the National Archives use; the treaty also names the separate bands who signed. DO: run the first three steps live. Pause before each, collect a prediction, then reveal the outline's reading.</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Now the last two steps. What happened next: after gold was found following an 1874 expedition, the government confiscated the land in 1877. That is 1877 − 1868 = 9 years after the treaty, and 1877 − 1874 = 3 years after the expedition. What it leaves out: the treaty text records the promise, not what came after it. Ownership of the Black Hills remains the subject of a legal dispute between the United States and the Sioux Nation, and this course describes that dispute without a verdict. The reading in one plain sentence: the treaty was an agreement between two nations that set aside the Black Hills for the Sioux people, the United States confiscated that land 9 years later, and the claim remains in legal dispute. DO: have pairs compute both gaps, then compare with the slide.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Indian Removal Act of 1830 authorized removal treaties with tribes living east of the Mississippi River. The best-known removal is the Cherokee removal, carried out under the Treaty of New Echota, ratified in 1836, and known as the Trail of Tears. The National Archives gives an estimate of about 4,000 of 16,000 Cherokees dying on the way; the course says that figure in words, with its source, and never keys it. The classic wrong turn is reading removal as a voluntary move, because the law speaks of treaties and treaties sound voluntary. The cure: the Cherokee removal was forced, and many people died. DO: show the sentence 'the Cherokee relocated west' and ask what the word hides. Expected answer: the force; the accurate term is forced removal.</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Picture a shared neighborhood park carved into private lots, one per household, with the rest sold to outsiders. That is the shape of allotment: dividing land a Native nation held in common into parcels assigned to individuals. The Dawes Act of 1887 divided reservation land into individual allotments, a quarter section to each head of family, opened the land not allotted for sale, and made allottees citizens. Ask Week 3's question of it: what did the law expect the people it affected to become? Individual landholders and citizens, which is an assimilation expectation, and Week 3's critics of assimilation theory apply. DO: ask the room what the law gave and what it took. Expected answers: it gave parcels; it took the shared holding and opened the rest for sale.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Put the week's laws on one timeline. The Indian Removal Act came in 1830. The Fort Laramie Treaty came in 1868, so 1868 − 1830 = 38 years after the removal law. The Dawes Act came in 1887, so 1887 − 1868 = 19 years after the treaty. The whole span from removal to allotment is 1887 − 1830 = 57 years. In words: within 57 years, federal policy moved nations west, signed a treaty that set land aside, and then divided reservation land into individual parcels. DO: return to the timeline sketched on the board, mark the three gaps, and ask whether the treaty sits closer to removal or to allotment. Expected answer: to allotment, 19 years against 38. A free spreadsheet does the same subtraction.</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federal Indian boarding schools were the federal school system for Native children that ran from 1819 to 1969. The Department of the Interior's 2022 investigative report found 408 federal schools across 37 states or then territories from 1819 to 1969, with marked or unmarked burial sites at about 53 schools. The course says those findings in words, with their source, and keys no count. The span is 1969 − 1819 = 150 years, longer than the whole 57-year span from removal to allotment. The wrong turn is treating the schools as a short, distant episode; they ran into the lifetimes of people living now. The schools also open the course's separate-schools thread, which later weeks follow through other groups. DO: add 1819 and 1969 to the board timeline and let the length speak.</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After 1492, plants, animals, and diseases moved between the Americas and the rest of the world, and many newcomers came to stay. Settler colonialism, from Wolfe (2006) in the Journal of Genocide Research, says settlers come to stay and take the land, so colonialism is an ongoing structure rather than a single past event. Set it beside Week 3's internal colonialism, from Blauner (1969), which sets groups that entered by force apart from groups that entered as immigrants. The two are 2006 − 1969 = 37 years apart. Both reject the idea that every group followed the immigrant path from Week 3; Wolfe adds that for Native nations, the people who arrived were the settlers. DO: point to the board timeline and ask which dates read as one structure about land.</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Here is this week's audit. Paste this prompt into Claude, Gemini, ChatGPT, Grok, or Microsoft Copilot: Summarize the Fort Laramie Treaty of 1868 and what happened to the Black Hills afterward, in five sentences. Then check its reply against the week's reading. A specific error these tools make on this material is past-tense language, as if the Sioux Nation and its claim belong only to history; another is calling the treaty a grant or gift from the United States. The vetted reading says the treaty was an agreement between two nations, the land was confiscated in 1877, 9 years later, and ownership remains in legal dispute. DO: have pairs mark every date and every verb tense in the reply, then correct one sentence by hand. Judgment rule for this activity: the tool drafts; you check.</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Pull the week together. Tribal sovereignty is the inherent right of Native nations to govern themselves, and tribal citizenship is a political status, not a racial category. A treaty is an agreement between nations; the Fort Laramie Treaty of 1868 set aside the Black Hills, confiscated in 1877, 9 years later. The Indian Removal Act of 1830 led to forced removals, including the Trail of Tears. The Dawes Act of 1887 came 57 years after the removal law. The boarding schools ran for 150 years. Settler colonialism, from Wolfe (2006), reads it all as a structure. DO: ask each student to write the week's one plain sentence about the treaty on a card. Next week, Indigenous Survivance and Self-Determination asks how nations have governed, resisted, and endured.</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Nations that govern themselves</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4: Indigenous Nations, Sovereignty, and Settler Colonialism</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4 · NATIONS, TREATIES, AND LAND</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Members vote, visitors don't</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HOOK · WHO GETS A VOTE?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1830, 1868, 1887, 1969</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WEEK'S DATASET · ONE TIMELINE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Sovereignty versus racial category</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Sovereignty: nations govern themselves</a:t>
            </a:r>
          </a:p>
          <a:p>
            <a:pPr algn="l" marL="342900" indent="-342900">
              <a:spcBef>
                <a:spcPts val="0"/>
              </a:spcBef>
              <a:spcAft>
                <a:spcPts val="800"/>
              </a:spcAft>
              <a:buChar char="•"/>
            </a:pPr>
            <a:r>
              <a:rPr sz="1800">
                <a:solidFill>
                  <a:srgbClr val="FFFFFF"/>
                </a:solidFill>
                <a:latin typeface="Calibri"/>
              </a:rPr>
              <a:t>Citizenship: a political status</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Wrong turn: a racial preference</a:t>
            </a:r>
          </a:p>
          <a:p>
            <a:pPr algn="l" marL="342900" indent="-342900">
              <a:spcBef>
                <a:spcPts val="0"/>
              </a:spcBef>
              <a:spcAft>
                <a:spcPts val="800"/>
              </a:spcAft>
              <a:buChar char="•"/>
            </a:pPr>
            <a:r>
              <a:rPr sz="1800">
                <a:solidFill>
                  <a:srgbClr val="FFFFFF"/>
                </a:solidFill>
                <a:latin typeface="Calibri"/>
              </a:rPr>
              <a:t>Cure: a tribe is a government</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6 · A GOVERNMENT, NOT A RACE</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Nations that govern themselves</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Name the nation first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 nation's own name first</a:t>
            </a:r>
          </a:p>
          <a:p>
            <a:pPr algn="l" marL="342900" indent="-342900">
              <a:spcBef>
                <a:spcPts val="0"/>
              </a:spcBef>
              <a:spcAft>
                <a:spcPts val="800"/>
              </a:spcAft>
              <a:buChar char="•"/>
            </a:pPr>
            <a:r>
              <a:rPr sz="1800">
                <a:solidFill>
                  <a:srgbClr val="FFFFFF"/>
                </a:solidFill>
                <a:latin typeface="Calibri"/>
              </a:rPr>
              <a:t>American Indian: also a legal term</a:t>
            </a:r>
          </a:p>
          <a:p>
            <a:pPr algn="l" marL="342900" indent="-342900">
              <a:spcBef>
                <a:spcPts val="0"/>
              </a:spcBef>
              <a:spcAft>
                <a:spcPts val="800"/>
              </a:spcAft>
              <a:buChar char="•"/>
            </a:pPr>
            <a:r>
              <a:rPr sz="1800">
                <a:solidFill>
                  <a:srgbClr val="FFFFFF"/>
                </a:solidFill>
                <a:latin typeface="Calibri"/>
              </a:rPr>
              <a:t>Present tense: nations govern now</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6 · NAMES AND TENSE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Nations that govern themselves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 treaty is no gift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Two towns, one shared river</a:t>
            </a:r>
          </a:p>
          <a:p>
            <a:pPr algn="l" marL="342900" indent="-342900">
              <a:spcBef>
                <a:spcPts val="0"/>
              </a:spcBef>
              <a:spcAft>
                <a:spcPts val="800"/>
              </a:spcAft>
              <a:buChar char="•"/>
            </a:pPr>
            <a:r>
              <a:rPr sz="1800">
                <a:solidFill>
                  <a:srgbClr val="FFFFFF"/>
                </a:solidFill>
                <a:latin typeface="Calibri"/>
              </a:rPr>
              <a:t>Each side gives and is promised</a:t>
            </a:r>
          </a:p>
          <a:p>
            <a:pPr algn="l" marL="342900" indent="-342900">
              <a:spcBef>
                <a:spcPts val="0"/>
              </a:spcBef>
              <a:spcAft>
                <a:spcPts val="800"/>
              </a:spcAft>
              <a:buChar char="•"/>
            </a:pPr>
            <a:r>
              <a:rPr sz="1800">
                <a:solidFill>
                  <a:srgbClr val="FFFFFF"/>
                </a:solidFill>
                <a:latin typeface="Calibri"/>
              </a:rPr>
              <a:t>Treaties: agreements, not gifts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6 · AGREEMENTS BETWEEN NATIONS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Nations that govern themselves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Fort Laramie, read in order</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What it says: Black Hills set aside</a:t>
            </a:r>
          </a:p>
          <a:p>
            <a:pPr algn="l" marL="342900" indent="-342900">
              <a:spcBef>
                <a:spcPts val="0"/>
              </a:spcBef>
              <a:spcAft>
                <a:spcPts val="800"/>
              </a:spcAft>
              <a:buChar char="•"/>
            </a:pPr>
            <a:r>
              <a:rPr sz="1800">
                <a:solidFill>
                  <a:srgbClr val="FFFFFF"/>
                </a:solidFill>
                <a:latin typeface="Calibri"/>
              </a:rPr>
              <a:t>Who made it: two governments</a:t>
            </a:r>
          </a:p>
          <a:p>
            <a:pPr algn="l" marL="342900" indent="-342900">
              <a:spcBef>
                <a:spcPts val="0"/>
              </a:spcBef>
              <a:spcAft>
                <a:spcPts val="800"/>
              </a:spcAft>
              <a:buChar char="•"/>
            </a:pPr>
            <a:r>
              <a:rPr sz="1800">
                <a:solidFill>
                  <a:srgbClr val="FFFFFF"/>
                </a:solidFill>
                <a:latin typeface="Calibri"/>
              </a:rPr>
              <a:t>Whom it affected: the Sioux people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READING THE TREATY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Nations that govern themselves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9 years to confiscation</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1874 expedition; 1877 confiscation</a:t>
            </a:r>
          </a:p>
          <a:p>
            <a:pPr algn="l" marL="342900" indent="-342900">
              <a:spcBef>
                <a:spcPts val="0"/>
              </a:spcBef>
              <a:spcAft>
                <a:spcPts val="800"/>
              </a:spcAft>
              <a:buChar char="•"/>
            </a:pPr>
            <a:r>
              <a:rPr sz="1800">
                <a:solidFill>
                  <a:srgbClr val="FFFFFF"/>
                </a:solidFill>
                <a:latin typeface="Calibri"/>
              </a:rPr>
              <a:t>1877 − 1868 = 9 years</a:t>
            </a:r>
          </a:p>
          <a:p>
            <a:pPr algn="l" marL="342900" indent="-342900">
              <a:spcBef>
                <a:spcPts val="0"/>
              </a:spcBef>
              <a:spcAft>
                <a:spcPts val="800"/>
              </a:spcAft>
              <a:buChar char="•"/>
            </a:pPr>
            <a:r>
              <a:rPr sz="1800">
                <a:solidFill>
                  <a:srgbClr val="FFFFFF"/>
                </a:solidFill>
                <a:latin typeface="Calibri"/>
              </a:rPr>
              <a:t>1877 − 1874 = 3 years</a:t>
            </a:r>
          </a:p>
          <a:p>
            <a:pPr algn="l" marL="342900" indent="-342900">
              <a:spcBef>
                <a:spcPts val="0"/>
              </a:spcBef>
              <a:spcAft>
                <a:spcPts val="800"/>
              </a:spcAft>
              <a:buChar char="•"/>
            </a:pPr>
            <a:r>
              <a:rPr sz="1800">
                <a:solidFill>
                  <a:srgbClr val="FFFFFF"/>
                </a:solidFill>
                <a:latin typeface="Calibri"/>
              </a:rPr>
              <a:t>Ownership still in legal dispute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WHAT HAPPENED NEXT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Nations that govern themselves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Removal was not a move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Indian Removal Act of 1830</a:t>
            </a:r>
          </a:p>
          <a:p>
            <a:pPr algn="l" marL="342900" indent="-342900">
              <a:spcBef>
                <a:spcPts val="0"/>
              </a:spcBef>
              <a:spcAft>
                <a:spcPts val="800"/>
              </a:spcAft>
              <a:buChar char="•"/>
            </a:pPr>
            <a:r>
              <a:rPr sz="1800">
                <a:solidFill>
                  <a:srgbClr val="FFFFFF"/>
                </a:solidFill>
                <a:latin typeface="Calibri"/>
              </a:rPr>
              <a:t>Treaty of New Echota, ratified 1836</a:t>
            </a:r>
          </a:p>
          <a:p>
            <a:pPr algn="l" marL="342900" indent="-342900">
              <a:spcBef>
                <a:spcPts val="0"/>
              </a:spcBef>
              <a:spcAft>
                <a:spcPts val="800"/>
              </a:spcAft>
              <a:buChar char="•"/>
            </a:pPr>
            <a:r>
              <a:rPr sz="1800">
                <a:solidFill>
                  <a:srgbClr val="FFFFFF"/>
                </a:solidFill>
                <a:latin typeface="Calibri"/>
              </a:rPr>
              <a:t>Trail of Tears: a forced removal</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OF 6 · STATED PLAINLY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Nations that govern themselves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Allotment took as it gave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Dawes Act of 1887</a:t>
            </a:r>
          </a:p>
          <a:p>
            <a:pPr algn="l" marL="342900" indent="-342900">
              <a:spcBef>
                <a:spcPts val="0"/>
              </a:spcBef>
              <a:spcAft>
                <a:spcPts val="800"/>
              </a:spcAft>
              <a:buChar char="•"/>
            </a:pPr>
            <a:r>
              <a:rPr sz="1800">
                <a:solidFill>
                  <a:srgbClr val="FFFFFF"/>
                </a:solidFill>
                <a:latin typeface="Calibri"/>
              </a:rPr>
              <a:t>Quarter section per head of family</a:t>
            </a:r>
          </a:p>
          <a:p>
            <a:pPr algn="l" marL="342900" indent="-342900">
              <a:spcBef>
                <a:spcPts val="0"/>
              </a:spcBef>
              <a:spcAft>
                <a:spcPts val="800"/>
              </a:spcAft>
              <a:buChar char="•"/>
            </a:pPr>
            <a:r>
              <a:rPr sz="1800">
                <a:solidFill>
                  <a:srgbClr val="FFFFFF"/>
                </a:solidFill>
                <a:latin typeface="Calibri"/>
              </a:rPr>
              <a:t>Land not allotted opened for sale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6 · DIVIDING THE LAND</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Nations that govern themselves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38, 19, and 57 years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1868 − 1830 = 38 years</a:t>
            </a:r>
          </a:p>
          <a:p>
            <a:pPr algn="l" marL="342900" indent="-342900">
              <a:spcBef>
                <a:spcPts val="0"/>
              </a:spcBef>
              <a:spcAft>
                <a:spcPts val="800"/>
              </a:spcAft>
              <a:buChar char="•"/>
            </a:pPr>
            <a:r>
              <a:rPr sz="1800">
                <a:solidFill>
                  <a:srgbClr val="FFFFFF"/>
                </a:solidFill>
                <a:latin typeface="Calibri"/>
              </a:rPr>
              <a:t>1887 − 1868 = 19 years</a:t>
            </a:r>
          </a:p>
          <a:p>
            <a:pPr algn="l" marL="342900" indent="-342900">
              <a:spcBef>
                <a:spcPts val="0"/>
              </a:spcBef>
              <a:spcAft>
                <a:spcPts val="800"/>
              </a:spcAft>
              <a:buChar char="•"/>
            </a:pPr>
            <a:r>
              <a:rPr sz="1800">
                <a:solidFill>
                  <a:srgbClr val="FFFFFF"/>
                </a:solidFill>
                <a:latin typeface="Calibri"/>
              </a:rPr>
              <a:t>1887 − 1830 = 57 years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TIMELINE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Nations that govern themselves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Schools for 150 years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1819 to 1969: federal system</a:t>
            </a:r>
          </a:p>
          <a:p>
            <a:pPr algn="l" marL="342900" indent="-342900">
              <a:spcBef>
                <a:spcPts val="0"/>
              </a:spcBef>
              <a:spcAft>
                <a:spcPts val="800"/>
              </a:spcAft>
              <a:buChar char="•"/>
            </a:pPr>
            <a:r>
              <a:rPr sz="1800">
                <a:solidFill>
                  <a:srgbClr val="FFFFFF"/>
                </a:solidFill>
                <a:latin typeface="Calibri"/>
              </a:rPr>
              <a:t>2022 report: findings said in words</a:t>
            </a:r>
          </a:p>
          <a:p>
            <a:pPr algn="l" marL="342900" indent="-342900">
              <a:spcBef>
                <a:spcPts val="0"/>
              </a:spcBef>
              <a:spcAft>
                <a:spcPts val="800"/>
              </a:spcAft>
              <a:buChar char="•"/>
            </a:pPr>
            <a:r>
              <a:rPr sz="1800">
                <a:solidFill>
                  <a:srgbClr val="FFFFFF"/>
                </a:solidFill>
                <a:latin typeface="Calibri"/>
              </a:rPr>
              <a:t>1969 − 1819 = 150 years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6 · STATED PLAINLY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Nations that govern themselves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Internal versus settler colonialism</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Internal: Blauner (1969)</a:t>
            </a:r>
          </a:p>
          <a:p>
            <a:pPr algn="l" marL="342900" indent="-342900">
              <a:spcBef>
                <a:spcPts val="0"/>
              </a:spcBef>
              <a:spcAft>
                <a:spcPts val="800"/>
              </a:spcAft>
              <a:buChar char="•"/>
            </a:pPr>
            <a:r>
              <a:rPr sz="1800">
                <a:solidFill>
                  <a:srgbClr val="FFFFFF"/>
                </a:solidFill>
                <a:latin typeface="Calibri"/>
              </a:rPr>
              <a:t>Force set apart from immigration</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Settler: Wolfe (2006)</a:t>
            </a:r>
          </a:p>
          <a:p>
            <a:pPr algn="l" marL="342900" indent="-342900">
              <a:spcBef>
                <a:spcPts val="0"/>
              </a:spcBef>
              <a:spcAft>
                <a:spcPts val="800"/>
              </a:spcAft>
              <a:buChar char="•"/>
            </a:pPr>
            <a:r>
              <a:rPr sz="1800">
                <a:solidFill>
                  <a:srgbClr val="FFFFFF"/>
                </a:solidFill>
                <a:latin typeface="Calibri"/>
              </a:rPr>
              <a:t>A structure, not an event</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6 · TWO COLONIAL FRAMEWORKS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Nations that govern themselves</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treaty prompt</a:t>
            </a:r>
          </a:p>
          <a:p>
            <a:pPr algn="l" marL="342900" indent="-342900">
              <a:spcBef>
                <a:spcPts val="0"/>
              </a:spcBef>
              <a:spcAft>
                <a:spcPts val="800"/>
              </a:spcAft>
              <a:buChar char="•"/>
            </a:pPr>
            <a:r>
              <a:rPr sz="1800">
                <a:solidFill>
                  <a:srgbClr val="FFFFFF"/>
                </a:solidFill>
                <a:latin typeface="Calibri"/>
              </a:rPr>
              <a:t>Check: past tense only?</a:t>
            </a:r>
          </a:p>
          <a:p>
            <a:pPr algn="l" marL="342900" indent="-342900">
              <a:spcBef>
                <a:spcPts val="0"/>
              </a:spcBef>
              <a:spcAft>
                <a:spcPts val="800"/>
              </a:spcAft>
              <a:buChar char="•"/>
            </a:pPr>
            <a:r>
              <a:rPr sz="1800">
                <a:solidFill>
                  <a:srgbClr val="FFFFFF"/>
                </a:solidFill>
                <a:latin typeface="Calibri"/>
              </a:rPr>
              <a:t>Check: treaty called a gift?</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WEEK'S AUDIT · CHECK THE MACHINE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Nations that govern themselves</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04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A tribe is a government</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Sovereignty: a political status</a:t>
            </a:r>
          </a:p>
          <a:p>
            <a:pPr algn="l" marL="342900" indent="-342900">
              <a:spcBef>
                <a:spcPts val="0"/>
              </a:spcBef>
              <a:spcAft>
                <a:spcPts val="800"/>
              </a:spcAft>
              <a:buChar char="•"/>
            </a:pPr>
            <a:r>
              <a:rPr sz="1800">
                <a:solidFill>
                  <a:srgbClr val="FFFFFF"/>
                </a:solidFill>
                <a:latin typeface="Calibri"/>
              </a:rPr>
              <a:t>Treaty 1868; confiscation 1877</a:t>
            </a:r>
          </a:p>
          <a:p>
            <a:pPr algn="l" marL="342900" indent="-342900">
              <a:spcBef>
                <a:spcPts val="0"/>
              </a:spcBef>
              <a:spcAft>
                <a:spcPts val="800"/>
              </a:spcAft>
              <a:buChar char="•"/>
            </a:pPr>
            <a:r>
              <a:rPr sz="1800">
                <a:solidFill>
                  <a:srgbClr val="FFFFFF"/>
                </a:solidFill>
                <a:latin typeface="Calibri"/>
              </a:rPr>
              <a:t>Removal 1830; Dawes Act 1887</a:t>
            </a:r>
          </a:p>
          <a:p>
            <a:pPr algn="l" marL="342900" indent="-342900">
              <a:spcBef>
                <a:spcPts val="0"/>
              </a:spcBef>
              <a:spcAft>
                <a:spcPts val="800"/>
              </a:spcAft>
              <a:buChar char="•"/>
            </a:pPr>
            <a:r>
              <a:rPr sz="1800">
                <a:solidFill>
                  <a:srgbClr val="FFFFFF"/>
                </a:solidFill>
                <a:latin typeface="Calibri"/>
              </a:rPr>
              <a:t>Next: survivance and self-determination</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Nations that govern themselves</dc:title>
  <dc:subject>Nations that govern themselves — Week 04</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