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the second of two weeks on Native American and Indigenous experiences. Before anything else, point students to the current syllabus as the authoritative source for how the course runs, then keep this opening on the ideas. The week's orienting question: after removal, allotment, and the boarding schools, how have Native nations governed, resisted, and endured? Preview the path. We read citizenship and tribal government, then termination and relocation, then one family's account from the course archive, then Red Power and Alcatraz, then self-determination and repatriation, and finally survivance. Promise one habit for the whole hour: every Native nation is spoken of in the present tense, because these nations exist today. Then move to the hook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community center on a busy city street, an illustrative place. One night a week, people share a meal there. Some came for a job workshop, some for an art class, some only to see friends, and the families at the long tables come from many different places. Ask the ethnic studies question about the building itself: how did this place come to be? Who moved to this city, and why? Did a law or a federal office send them? DO: give the room one minute to write two questions they would ask the center's oldest member about how the center began, then collect three questions aloud and keep them on the board. We answer them with the record and with one family's account.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its E4 excerpt: a man whose family moved to a city under the federal relocation program in the late 1950s, interviewed in the 2000s. Remind students that every excerpt is constructed for the course and is not a real person's words. Dataset B is the law-and-case timeline, every year pinned from the issuing body's own page. The years for this week are 1924, 1934, 1951, 1953, 1956, 1957, 1969, 1970, 1971, 1975, and 1990. DO: write the years in a row across the board now,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Indian Citizenship Act of 1924 granted citizenship to all Native Americans born in the United States. But the right to vote was governed by state law, and some states barred Native Americans from voting until 1957. Work the gap with the class: 1957 − 1924 = 33 years could pass between citizenship and the vote. DO: before revealing the subtraction, ask the room whether citizenship in 1924 meant every Native person could vote that year; collect a show of hands, then reveal the 1957 bar and the 33-year gap. Name the classic wrong turn out loud: the 1924 act read as giving every Native person the vote at once. The cure is to read the act for what it did, citizenship, and what it left to the states, the vote.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Ten years after the citizenship act came a law about government. The Indian Reorganization Act of 1934 is described by the Bureau of Indian Affairs as establishing modern tribal governments, and 1934 − 1924 = 10 years after the 1924 act. Then make the point that surprises many students: a Native person can hold two citizenships at once, one in the United States and one in their own nation. Week 4's distinction still governs this case: tribal citizenship is a political status, not a racial category, so becoming a U.S. citizen did not erase it. DO: ask pairs to explain in one sentence why the 1924 act did not end tribal citizenship, using Week 4's words; take two answers and correct any that call tribal citizenship a race.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two policies side by side. On the left, termination: the federal policy, set by House Concurrent Resolution 108 in 1953, of ending the United States' government-to-government relationship with a tribe. From 1953 to 1970, 1970 − 1953 = 17 years, Congress began 60 termination proceedings, and more than three million acres of tribal land were given up; teach the 60 and the acreage in words and never key them. On the right, relocation: the federal program that moved Native people from reservations to cities for jobs. Relocation offices opened in 1951 in Denver, Salt Lake City, and Los Angeles, and the Indian Relocation Act of 1956 authorized a vocational training program for adult Native Americans living on or near reservations, so 1956 − 1951 = 5 years apart. DO: have the room place 1951, 1953, and 1956 on the board's timeline before you move 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wrong turn: relocation read as a voluntary program with no federal goal. It is tempting, because families signed up and no one was forced onto the bus. But the program came from federal offices and a federal law, in the same years as termination. Now bring back two frameworks. With Week 3's assimilation framework, both policies pushed toward assimilation: ending a tribe's federal relationship and moving its people into city wage work. With Wolfe (2006) from Week 4, they show settler colonialism as a structure that continued long after removal. Add the caveat: a framework is a tool, and none settles a real case on its own. DO: ask one student to state the program's goal and another to state one family's reason for joining, then show that both can be true at once.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E4 in the field's order. What it says: the relocation office promised the narrator's father job training and an apartment; the apartment was real, and the job lasted four months; his mother found the Indian center, where they met families from a dozen nations; he learned his nation's language from his grandmother on summer visits home; his children are citizens of his nation; and he ends, "We are still here." Who made it: a first-person account recorded decades later, which tells how relocation felt to one family. What it leaves out: it does not name the city, the nation, or the year, so its dates are checked against the 1951 offices and the 1956 law, and a late-1950s move falls after both. DO: read the excerpt aloud once, then ask the room to name one detail only the account could give.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Add the comparison every reading ends with. On the left, E4's family moved inside the country as citizens of a nation incorporated by conquest, under a federal program. On the right, E3, the archive's nurse who came after the 1965 immigration law, came from another country to work. This is Week 3's line between immigrant peoples and colonized or incorporated peoples, used on two real-feeling cases. So E4 is not an immigrant story, and reading it as one hides the nation and the federal program behind the move. Then state the reading in one plain sentence: E4 is an illustrative account of federal relocation after the 1956 law, in which the promised training matches what the law authorized, the four-month job shows what the record leaves out, and "We are still here" is survivance. DO: have pairs write that sentence in their own words and read two aloud.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Red Power is the Native movement of the late 1960s and 1970s for sovereignty, treaty rights, and self-determination. Indians of All Tribes, people from many Native nations, occupied Alcatraz Island from November 1969 to June 1971. Count it with the class: November 1969 to November 1970 is 12 months, and November 1970 to June 1971 is 7 more, so 12 + 7 = 19 months. Then connect groups: the course's movements thread sets the occupation in 1969 beside the campus strikes of 1968 and 1969 that Week 1 used to explain where ethnic studies came from. Both were coalitions, and Indians of All Tribes joined people from many nations, much like the Indian center in E4. DO: run the month count live, pausing before each step for predictions, then reveal 19 months.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National Park Service states that after the occupation the official policy of termination ended and self-determination became official policy. Self-determination is the federal policy, written into law by the Indian Self-Determination and Education Assistance Act of 1975, under which tribes run their own programs and services instead of having the federal government run them. The Bureau of Indian Affairs describes the 1975 act as following the activism of the 1960s and 1970s. Count from the termination resolution: 1975 − 1953 = 22 years. Name the trap: students often think self-determination ended the federal relationship. It works inside that relationship instead; termination tried to end it. DO: ask the room which of the two policies, termination or self-determination, ends the government-to-government relationship, and why the other does not.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Repatriation is the return of ancestors' remains and cultural items to the people they belong to. The Native American Graves Protection and Repatriation Act of 1990 requires federal agencies and institutions that receive federal funds to repatriate Native American human remains and other cultural items through consultation with lineal descendants, Indian tribes, and Native Hawaiian organizations. It came 1990 − 1975 = 15 years after the 1975 act, and it sits on the course's apology, redress, and return thread. Name the limitation: a law that requires return does not do the work by itself; the nations take part in the decisions and carry much of the work. Close with the illustrative elders' language class that takes over its own building: the law can open a door, and the community does the teaching. DO: ask why consultation, not a single federal decision, fits a law about return.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Survivance is a term associated with the Anishinaabe writer Gerald Vizenor; it joins survival and resistance to describe Native presence that is active and continuing, not a story of disappearance. Federal recognition is the United States' formal acknowledgment of a tribe as a nation with which it keeps a government-to-government relationship. The Bureau of Indian Affairs lists 575 federally recognized tribes "at present", a count that changes and is never keyed. Read E4's last line as survivance: the family outlasted a four-month job and a move far from home, which is survival, and the narrator learned his nation's language and his children are citizens of their nation, which is resistance. DO: ask the room whether "We are still here" is survival alone or survivance, collect votes, then name both halves.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oral-history excerpt describes a family that moved to a city under the federal relocation program in the late 1950s; the job lasted four months, and the narrator says, We are still here. Place the move on a timeline with the Indian Citizenship Act of 1924, the relocation offices of 1951, and the Indian Relocation Act of 1956, and explain what Native voting rights looked like after 1924. Then check the reply for three named errors: saying the 1924 act gave every Native person the vote, when some states barred Native voters until 1957; calling relocation voluntary with no federal goal; and writing about Native nations only in the past tense.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1924 act granted citizenship, but some states barred Native voters until 1957, a gap of 33 years, and the 1934 act established modern tribal governments. Termination, set in 1953, and relocation, with offices in 1951 and a law in 1956, were federal policies with a federal goal. E4 is read beside the record, and it is not an immigrant story. Indians of All Tribes held Alcatraz for 19 months, the 1975 act wrote self-determination into law, and the 1990 law requires repatriation through consultation. Survivance joins survival and resistance. Next week, Week 6 turns to African American experiences, starting with slavery, emancipation, and Jim Crow. DO: give an exit question: write one sentence that reads E4's last line as survivance, and collect the cards at the door.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Nations of the present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 · Indigenous Survivance and Self-Determination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HOW NATIONS ENDURED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center on the corner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COMMUNITY CENTER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E4 and the timeline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Citizenship before the vote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1924: citizenship for Native Americans born here</a:t>
            </a:r>
          </a:p>
          <a:p>
            <a:pPr algn="l" marL="342900" indent="-342900">
              <a:spcBef>
                <a:spcPts val="0"/>
              </a:spcBef>
              <a:spcAft>
                <a:spcPts val="800"/>
              </a:spcAft>
              <a:buChar char="•"/>
            </a:pPr>
            <a:r>
              <a:rPr sz="1800">
                <a:solidFill>
                  <a:srgbClr val="FFFFFF"/>
                </a:solidFill>
                <a:latin typeface="Calibri"/>
              </a:rPr>
              <a:t>The vote stayed under state law</a:t>
            </a:r>
          </a:p>
          <a:p>
            <a:pPr algn="l" marL="342900" indent="-342900">
              <a:spcBef>
                <a:spcPts val="0"/>
              </a:spcBef>
              <a:spcAft>
                <a:spcPts val="800"/>
              </a:spcAft>
              <a:buChar char="•"/>
            </a:pPr>
            <a:r>
              <a:rPr sz="1800">
                <a:solidFill>
                  <a:srgbClr val="FFFFFF"/>
                </a:solidFill>
                <a:latin typeface="Calibri"/>
              </a:rPr>
              <a:t>Some states barred Native voters until 1957</a:t>
            </a:r>
          </a:p>
          <a:p>
            <a:pPr algn="l" marL="342900" indent="-342900">
              <a:spcBef>
                <a:spcPts val="0"/>
              </a:spcBef>
              <a:spcAft>
                <a:spcPts val="800"/>
              </a:spcAft>
              <a:buChar char="•"/>
            </a:pPr>
            <a:r>
              <a:rPr sz="1800">
                <a:solidFill>
                  <a:srgbClr val="FFFFFF"/>
                </a:solidFill>
                <a:latin typeface="Calibri"/>
              </a:rPr>
              <a:t>1957 − 1924 = 33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CITIZENSHIP AND THE VOTE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citizenships, one person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1934: modern tribal governments</a:t>
            </a:r>
          </a:p>
          <a:p>
            <a:pPr algn="l" marL="342900" indent="-342900">
              <a:spcBef>
                <a:spcPts val="0"/>
              </a:spcBef>
              <a:spcAft>
                <a:spcPts val="800"/>
              </a:spcAft>
              <a:buChar char="•"/>
            </a:pPr>
            <a:r>
              <a:rPr sz="1800">
                <a:solidFill>
                  <a:srgbClr val="FFFFFF"/>
                </a:solidFill>
                <a:latin typeface="Calibri"/>
              </a:rPr>
              <a:t>1934 − 1924 = 10 years</a:t>
            </a:r>
          </a:p>
          <a:p>
            <a:pPr algn="l" marL="342900" indent="-342900">
              <a:spcBef>
                <a:spcPts val="0"/>
              </a:spcBef>
              <a:spcAft>
                <a:spcPts val="800"/>
              </a:spcAft>
              <a:buChar char="•"/>
            </a:pPr>
            <a:r>
              <a:rPr sz="1800">
                <a:solidFill>
                  <a:srgbClr val="FFFFFF"/>
                </a:solidFill>
                <a:latin typeface="Calibri"/>
              </a:rPr>
              <a:t>U.S. citizen and nation citizen at once</a:t>
            </a:r>
          </a:p>
          <a:p>
            <a:pPr algn="l" marL="342900" indent="-342900">
              <a:spcBef>
                <a:spcPts val="0"/>
              </a:spcBef>
              <a:spcAft>
                <a:spcPts val="800"/>
              </a:spcAft>
              <a:buChar char="•"/>
            </a:pPr>
            <a:r>
              <a:rPr sz="1800">
                <a:solidFill>
                  <a:srgbClr val="FFFFFF"/>
                </a:solidFill>
                <a:latin typeface="Calibri"/>
              </a:rPr>
              <a:t>Tribal citizenship: a political status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SELF-GOVERNMENT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Termination versus relocation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Termination: HCR 108, 1953</a:t>
            </a:r>
          </a:p>
          <a:p>
            <a:pPr algn="l" marL="342900" indent="-342900">
              <a:spcBef>
                <a:spcPts val="0"/>
              </a:spcBef>
              <a:spcAft>
                <a:spcPts val="800"/>
              </a:spcAft>
              <a:buChar char="•"/>
            </a:pPr>
            <a:r>
              <a:rPr sz="1800">
                <a:solidFill>
                  <a:srgbClr val="FFFFFF"/>
                </a:solidFill>
                <a:latin typeface="Calibri"/>
              </a:rPr>
              <a:t>1970 − 1953 = 17 years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Relocation: offices 1951, law 1956</a:t>
            </a:r>
          </a:p>
          <a:p>
            <a:pPr algn="l" marL="342900" indent="-342900">
              <a:spcBef>
                <a:spcPts val="0"/>
              </a:spcBef>
              <a:spcAft>
                <a:spcPts val="800"/>
              </a:spcAft>
              <a:buChar char="•"/>
            </a:pPr>
            <a:r>
              <a:rPr sz="1800">
                <a:solidFill>
                  <a:srgbClr val="FFFFFF"/>
                </a:solidFill>
                <a:latin typeface="Calibri"/>
              </a:rPr>
              <a:t>1956 − 1951 = 5 years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TWO FEDERAL POLICIES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program with a goal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Federal offices, federal law</a:t>
            </a:r>
          </a:p>
          <a:p>
            <a:pPr algn="l" marL="342900" indent="-342900">
              <a:spcBef>
                <a:spcPts val="0"/>
              </a:spcBef>
              <a:spcAft>
                <a:spcPts val="800"/>
              </a:spcAft>
              <a:buChar char="•"/>
            </a:pPr>
            <a:r>
              <a:rPr sz="1800">
                <a:solidFill>
                  <a:srgbClr val="FFFFFF"/>
                </a:solidFill>
                <a:latin typeface="Calibri"/>
              </a:rPr>
              <a:t>Same years as termination</a:t>
            </a:r>
          </a:p>
          <a:p>
            <a:pPr algn="l" marL="342900" indent="-342900">
              <a:spcBef>
                <a:spcPts val="0"/>
              </a:spcBef>
              <a:spcAft>
                <a:spcPts val="800"/>
              </a:spcAft>
              <a:buChar char="•"/>
            </a:pPr>
            <a:r>
              <a:rPr sz="1800">
                <a:solidFill>
                  <a:srgbClr val="FFFFFF"/>
                </a:solidFill>
                <a:latin typeface="Calibri"/>
              </a:rPr>
              <a:t>Week 3: assimilation as the push</a:t>
            </a:r>
          </a:p>
          <a:p>
            <a:pPr algn="l" marL="342900" indent="-342900">
              <a:spcBef>
                <a:spcPts val="0"/>
              </a:spcBef>
              <a:spcAft>
                <a:spcPts val="800"/>
              </a:spcAft>
              <a:buChar char="•"/>
            </a:pPr>
            <a:r>
              <a:rPr sz="1800">
                <a:solidFill>
                  <a:srgbClr val="FFFFFF"/>
                </a:solidFill>
                <a:latin typeface="Calibri"/>
              </a:rPr>
              <a:t>Wolfe (2006): a structure, not an event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THE TRAP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Reading E4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Says: training promised; job lasted four months</a:t>
            </a:r>
          </a:p>
          <a:p>
            <a:pPr algn="l" marL="342900" indent="-342900">
              <a:spcBef>
                <a:spcPts val="0"/>
              </a:spcBef>
              <a:spcAft>
                <a:spcPts val="800"/>
              </a:spcAft>
              <a:buChar char="•"/>
            </a:pPr>
            <a:r>
              <a:rPr sz="1800">
                <a:solidFill>
                  <a:srgbClr val="FFFFFF"/>
                </a:solidFill>
                <a:latin typeface="Calibri"/>
              </a:rPr>
              <a:t>Made: a first-person account, decades later</a:t>
            </a:r>
          </a:p>
          <a:p>
            <a:pPr algn="l" marL="342900" indent="-342900">
              <a:spcBef>
                <a:spcPts val="0"/>
              </a:spcBef>
              <a:spcAft>
                <a:spcPts val="800"/>
              </a:spcAft>
              <a:buChar char="•"/>
            </a:pPr>
            <a:r>
              <a:rPr sz="1800">
                <a:solidFill>
                  <a:srgbClr val="FFFFFF"/>
                </a:solidFill>
                <a:latin typeface="Calibri"/>
              </a:rPr>
              <a:t>Leaves out: city, nation, year</a:t>
            </a:r>
          </a:p>
          <a:p>
            <a:pPr algn="l" marL="342900" indent="-342900">
              <a:spcBef>
                <a:spcPts val="0"/>
              </a:spcBef>
              <a:spcAft>
                <a:spcPts val="800"/>
              </a:spcAft>
              <a:buChar char="•"/>
            </a:pPr>
            <a:r>
              <a:rPr sz="1800">
                <a:solidFill>
                  <a:srgbClr val="FFFFFF"/>
                </a:solidFill>
                <a:latin typeface="Calibri"/>
              </a:rPr>
              <a:t>Placed: after 1951 and 1956</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READ THE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E4 versus E3</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E4: moved inside the country</a:t>
            </a:r>
          </a:p>
          <a:p>
            <a:pPr algn="l" marL="342900" indent="-342900">
              <a:spcBef>
                <a:spcPts val="0"/>
              </a:spcBef>
              <a:spcAft>
                <a:spcPts val="800"/>
              </a:spcAft>
              <a:buChar char="•"/>
            </a:pPr>
            <a:r>
              <a:rPr sz="1800">
                <a:solidFill>
                  <a:srgbClr val="FFFFFF"/>
                </a:solidFill>
                <a:latin typeface="Calibri"/>
              </a:rPr>
              <a:t>Nation incorporated by conquest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E3: came from another country</a:t>
            </a:r>
          </a:p>
          <a:p>
            <a:pPr algn="l" marL="342900" indent="-342900">
              <a:spcBef>
                <a:spcPts val="0"/>
              </a:spcBef>
              <a:spcAft>
                <a:spcPts val="800"/>
              </a:spcAft>
              <a:buChar char="•"/>
            </a:pPr>
            <a:r>
              <a:rPr sz="1800">
                <a:solidFill>
                  <a:srgbClr val="FFFFFF"/>
                </a:solidFill>
                <a:latin typeface="Calibri"/>
              </a:rPr>
              <a:t>Immigrant after the 1965 law</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THE COMPARISON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19 months on Alcatraz</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Red Power: sovereignty, treaty rights, self-determination</a:t>
            </a:r>
          </a:p>
          <a:p>
            <a:pPr algn="l" marL="342900" indent="-342900">
              <a:spcBef>
                <a:spcPts val="0"/>
              </a:spcBef>
              <a:spcAft>
                <a:spcPts val="800"/>
              </a:spcAft>
              <a:buChar char="•"/>
            </a:pPr>
            <a:r>
              <a:rPr sz="1800">
                <a:solidFill>
                  <a:srgbClr val="FFFFFF"/>
                </a:solidFill>
                <a:latin typeface="Calibri"/>
              </a:rPr>
              <a:t>Indians of All Tribes: many nations</a:t>
            </a:r>
          </a:p>
          <a:p>
            <a:pPr algn="l" marL="342900" indent="-342900">
              <a:spcBef>
                <a:spcPts val="0"/>
              </a:spcBef>
              <a:spcAft>
                <a:spcPts val="800"/>
              </a:spcAft>
              <a:buChar char="•"/>
            </a:pPr>
            <a:r>
              <a:rPr sz="1800">
                <a:solidFill>
                  <a:srgbClr val="FFFFFF"/>
                </a:solidFill>
                <a:latin typeface="Calibri"/>
              </a:rPr>
              <a:t>November 1969 to June 1971</a:t>
            </a:r>
          </a:p>
          <a:p>
            <a:pPr algn="l" marL="342900" indent="-342900">
              <a:spcBef>
                <a:spcPts val="0"/>
              </a:spcBef>
              <a:spcAft>
                <a:spcPts val="800"/>
              </a:spcAft>
              <a:buChar char="•"/>
            </a:pPr>
            <a:r>
              <a:rPr sz="1800">
                <a:solidFill>
                  <a:srgbClr val="FFFFFF"/>
                </a:solidFill>
                <a:latin typeface="Calibri"/>
              </a:rPr>
              <a:t>12 + 7 = 19 months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RED POWER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From termination to self-determination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Termination ended, says the Park Service</a:t>
            </a:r>
          </a:p>
          <a:p>
            <a:pPr algn="l" marL="342900" indent="-342900">
              <a:spcBef>
                <a:spcPts val="0"/>
              </a:spcBef>
              <a:spcAft>
                <a:spcPts val="800"/>
              </a:spcAft>
              <a:buChar char="•"/>
            </a:pPr>
            <a:r>
              <a:rPr sz="1800">
                <a:solidFill>
                  <a:srgbClr val="FFFFFF"/>
                </a:solidFill>
                <a:latin typeface="Calibri"/>
              </a:rPr>
              <a:t>1975 act: tribes run their programs</a:t>
            </a:r>
          </a:p>
          <a:p>
            <a:pPr algn="l" marL="342900" indent="-342900">
              <a:spcBef>
                <a:spcPts val="0"/>
              </a:spcBef>
              <a:spcAft>
                <a:spcPts val="800"/>
              </a:spcAft>
              <a:buChar char="•"/>
            </a:pPr>
            <a:r>
              <a:rPr sz="1800">
                <a:solidFill>
                  <a:srgbClr val="FFFFFF"/>
                </a:solidFill>
                <a:latin typeface="Calibri"/>
              </a:rPr>
              <a:t>1975 − 1953 = 22 years</a:t>
            </a:r>
          </a:p>
          <a:p>
            <a:pPr algn="l" marL="342900" indent="-342900">
              <a:spcBef>
                <a:spcPts val="0"/>
              </a:spcBef>
              <a:spcAft>
                <a:spcPts val="800"/>
              </a:spcAft>
              <a:buChar char="•"/>
            </a:pPr>
            <a:r>
              <a:rPr sz="1800">
                <a:solidFill>
                  <a:srgbClr val="FFFFFF"/>
                </a:solidFill>
                <a:latin typeface="Calibri"/>
              </a:rPr>
              <a:t>Inside the relationship, not outside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THE POLICY TURN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Return through consultation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1990 law: return remains and cultural items</a:t>
            </a:r>
          </a:p>
          <a:p>
            <a:pPr algn="l" marL="342900" indent="-342900">
              <a:spcBef>
                <a:spcPts val="0"/>
              </a:spcBef>
              <a:spcAft>
                <a:spcPts val="800"/>
              </a:spcAft>
              <a:buChar char="•"/>
            </a:pPr>
            <a:r>
              <a:rPr sz="1800">
                <a:solidFill>
                  <a:srgbClr val="FFFFFF"/>
                </a:solidFill>
                <a:latin typeface="Calibri"/>
              </a:rPr>
              <a:t>Through consultation with nations</a:t>
            </a:r>
          </a:p>
          <a:p>
            <a:pPr algn="l" marL="342900" indent="-342900">
              <a:spcBef>
                <a:spcPts val="0"/>
              </a:spcBef>
              <a:spcAft>
                <a:spcPts val="800"/>
              </a:spcAft>
              <a:buChar char="•"/>
            </a:pPr>
            <a:r>
              <a:rPr sz="1800">
                <a:solidFill>
                  <a:srgbClr val="FFFFFF"/>
                </a:solidFill>
                <a:latin typeface="Calibri"/>
              </a:rPr>
              <a:t>1990 − 1975 = 15 years</a:t>
            </a:r>
          </a:p>
          <a:p>
            <a:pPr algn="l" marL="342900" indent="-342900">
              <a:spcBef>
                <a:spcPts val="0"/>
              </a:spcBef>
              <a:spcAft>
                <a:spcPts val="800"/>
              </a:spcAft>
              <a:buChar char="•"/>
            </a:pPr>
            <a:r>
              <a:rPr sz="1800">
                <a:solidFill>
                  <a:srgbClr val="FFFFFF"/>
                </a:solidFill>
                <a:latin typeface="Calibri"/>
              </a:rPr>
              <a:t>Law opens the door; community does the work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RETURN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Survival joined with resistance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Vizenor: survival plus resistance</a:t>
            </a:r>
          </a:p>
          <a:p>
            <a:pPr algn="l" marL="342900" indent="-342900">
              <a:spcBef>
                <a:spcPts val="0"/>
              </a:spcBef>
              <a:spcAft>
                <a:spcPts val="800"/>
              </a:spcAft>
              <a:buChar char="•"/>
            </a:pPr>
            <a:r>
              <a:rPr sz="1800">
                <a:solidFill>
                  <a:srgbClr val="FFFFFF"/>
                </a:solidFill>
                <a:latin typeface="Calibri"/>
              </a:rPr>
              <a:t>575 tribes "at present": never keyed</a:t>
            </a:r>
          </a:p>
          <a:p>
            <a:pPr algn="l" marL="342900" indent="-342900">
              <a:spcBef>
                <a:spcPts val="0"/>
              </a:spcBef>
              <a:spcAft>
                <a:spcPts val="800"/>
              </a:spcAft>
              <a:buChar char="•"/>
            </a:pPr>
            <a:r>
              <a:rPr sz="1800">
                <a:solidFill>
                  <a:srgbClr val="FFFFFF"/>
                </a:solidFill>
                <a:latin typeface="Calibri"/>
              </a:rPr>
              <a:t>"We are still here": survivance</a:t>
            </a:r>
          </a:p>
          <a:p>
            <a:pPr algn="l" marL="342900" indent="-342900">
              <a:spcBef>
                <a:spcPts val="0"/>
              </a:spcBef>
              <a:spcAft>
                <a:spcPts val="800"/>
              </a:spcAft>
              <a:buChar char="•"/>
            </a:pPr>
            <a:r>
              <a:rPr sz="1800">
                <a:solidFill>
                  <a:srgbClr val="FFFFFF"/>
                </a:solidFill>
                <a:latin typeface="Calibri"/>
              </a:rPr>
              <a:t>Present tense, every time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SURVIVANCE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E4 timeline prompt</a:t>
            </a:r>
          </a:p>
          <a:p>
            <a:pPr algn="l" marL="342900" indent="-342900">
              <a:spcBef>
                <a:spcPts val="0"/>
              </a:spcBef>
              <a:spcAft>
                <a:spcPts val="800"/>
              </a:spcAft>
              <a:buChar char="•"/>
            </a:pPr>
            <a:r>
              <a:rPr sz="1800">
                <a:solidFill>
                  <a:srgbClr val="FFFFFF"/>
                </a:solidFill>
                <a:latin typeface="Calibri"/>
              </a:rPr>
              <a:t>Check: vote in 1924, or until 1957?</a:t>
            </a:r>
          </a:p>
          <a:p>
            <a:pPr algn="l" marL="342900" indent="-342900">
              <a:spcBef>
                <a:spcPts val="0"/>
              </a:spcBef>
              <a:spcAft>
                <a:spcPts val="800"/>
              </a:spcAft>
              <a:buChar char="•"/>
            </a:pPr>
            <a:r>
              <a:rPr sz="1800">
                <a:solidFill>
                  <a:srgbClr val="FFFFFF"/>
                </a:solidFill>
                <a:latin typeface="Calibri"/>
              </a:rPr>
              <a:t>Check: past tense, or no federal goal?</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of the present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Nations of the present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1924 citizenship; vote barred until 1957</a:t>
            </a:r>
          </a:p>
          <a:p>
            <a:pPr algn="l" marL="342900" indent="-342900">
              <a:spcBef>
                <a:spcPts val="0"/>
              </a:spcBef>
              <a:spcAft>
                <a:spcPts val="800"/>
              </a:spcAft>
              <a:buChar char="•"/>
            </a:pPr>
            <a:r>
              <a:rPr sz="1800">
                <a:solidFill>
                  <a:srgbClr val="FFFFFF"/>
                </a:solidFill>
                <a:latin typeface="Calibri"/>
              </a:rPr>
              <a:t>Termination 1953; relocation law 1956</a:t>
            </a:r>
          </a:p>
          <a:p>
            <a:pPr algn="l" marL="342900" indent="-342900">
              <a:spcBef>
                <a:spcPts val="0"/>
              </a:spcBef>
              <a:spcAft>
                <a:spcPts val="800"/>
              </a:spcAft>
              <a:buChar char="•"/>
            </a:pPr>
            <a:r>
              <a:rPr sz="1800">
                <a:solidFill>
                  <a:srgbClr val="FFFFFF"/>
                </a:solidFill>
                <a:latin typeface="Calibri"/>
              </a:rPr>
              <a:t>Alcatraz 19 months; 1975 and 1990 laws</a:t>
            </a:r>
          </a:p>
          <a:p>
            <a:pPr algn="l" marL="342900" indent="-342900">
              <a:spcBef>
                <a:spcPts val="0"/>
              </a:spcBef>
              <a:spcAft>
                <a:spcPts val="800"/>
              </a:spcAft>
              <a:buChar char="•"/>
            </a:pPr>
            <a:r>
              <a:rPr sz="1800">
                <a:solidFill>
                  <a:srgbClr val="FFFFFF"/>
                </a:solidFill>
                <a:latin typeface="Calibri"/>
              </a:rPr>
              <a:t>Next: slavery, emancipation, and Jim Crow</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Nations of the present</dc:title>
  <dc:subject>Nations of the present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