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6, the first of two weeks on African American experiences. Before anything else, point students to the current syllabus as the authoritative source for how the course runs, then keep this opening on the ideas. The week's orienting question: how did law make and unmake slavery and segregation, and how did people answer? Preview the path. We read slavery from 1619, then the Dred Scott case on citizenship, then the Emancipation Proclamation read for what it did and did not do, then the three Reconstruction amendments, then Jim Crow and the Plessy case, and finally the Great Migration and one family's account from the course archive. Promise one habit for the whole hour: read every law for what it did and for what it left out. Then move to the hook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can picture, an illustrative club. Its rulebook says any member may vote in club elections after passing a reading test. That sounds fair. Then add one detail: the officers choose which passage each member reads. One member gets a short paragraph from a sports page, and another gets two pages of dense legal language. Both took the same test, and the rulebook never says who gets which passage. Ask the room the field's four questions about this rule: who made it, whom it served, whom it affected, and how the people affected could answer. DO: give pairs one minute to name one rule from their own lives that was equal on paper and unequal in practice, then collect three examples aloud and keep them on the board for the Jim Crow beat.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A is the running community oral-history archive, an illustrative, unnamed public library's collection, and this week we read its E2 excerpt: a woman whose family moved north in the Great Migration in the 1940s, interviewed in the 1990s. Remind students that every excerpt is constructed for the course and is not a real person's words. Dataset B is the law-and-case timeline, every year pinned from the issuing body's own page. This week's years are 1619, 1857, 1863, 1865, 1868, 1870, 1896, and 1943, the year E2's family left the South. Name the term rule once: in our own voice we say enslaved people, and Black and African American are both in common use. DO: write the years in a row across the board now, so each later slide can hang its event on the right year.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Slavery is a system in which people are held as property and forced to work without pay or freedom. According to the National Park Service, the first ship carrying enslaved Africans to the English colony of Virginia arrived at Old Point Comfort in August 1619. The people aboard had been taken captive from the kingdom of Ndongo, in present-day Angola, so name the homeland as well as the destination. Work the span with the class: the 13th Amendment was ratified in 1865, so 1865 − 1619 = 246 years. Then call back Week 2's racialization: this week's laws and cases show a legal status, enslaved or free, citizen or not, being given a racial meaning. DO: before revealing the subtraction, ask the room to guess the span in years; collect three guesses, then reveal 246 and ask what the size of the number changes in how they read the week.</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Dred Scott v. Sandford (1857), the Supreme Court held that a Black person whose ancestors were brought to the country and sold as slaves was not a citizen under the Constitution. Tell the room that the phrase sold as slaves is the Court's framing; in our own voice we say enslaved people. Then read the holding for whom it named: any Black person whose ancestors were brought here in slavery, free or enslaved. So the case drew citizenship along a racial line. Place it on the course's citizenship thread, Dataset F, which follows who could become a citizen across groups, and which later weeks extend. DO: ask pairs to underline the words in the holding that reach free Black people, then take two answers and correct any reading that limits the case to enslaved people alone.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Emancipation Proclamation's reach beside its limits. On the left, what it did: it was an executive proclamation, an order of the President, not a law passed by Congress and not an amendment, and it took effect in January 1863, applying to the states that had seceded. On the right, what it did not do, according to the National Archives: it left slavery untouched in the loyal border states and in parts of the Confederacy already under Union control. Bring back the store sign from the chapter, all sale prices at our downtown location, whose reach is set by its last words. DO: ask the room to finish the sentence the proclamation freed enslaved people in, then compare answers against the two columns and correct any that say every state.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wrong turn: the Emancipation Proclamation read as freeing every enslaved person. It is tempting, because the name sounds total and the date is famous. Work the gap: the proclamation took effect in 1863 and the 13th Amendment came in 1865, so 1865 − 1863 = 2 years between them; the proclamation left slavery untouched in the loyal border states, and only the amendment abolished slavery everywhere. Add the caveat that keeps the reading fair: its limits do not make it unimportant, because it was a real order with real reach in the states it named. A careful reading says both things, what it did and what it left for the 13th Amendment to finish. DO: run the subtraction live, pause for predictions before revealing 2 years, and then ask one student to say the corrected sentence aloud.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Reconstruction amendments are the three constitutional amendments ratified after the Civil War. Quote each exactly. The 13th Amendment, ratified in 1865, abolished slavery "except as a punishment for crime"; point out that the exception is part of the text. The 14th Amendment, ratified in 1868, opens with its citizenship clause, "All persons born or naturalized in the United States, and subject to the jurisdiction thereof, are citizens of the United States", and its equal protection clause forbids a state to deny any person "the equal protection of the laws". The 15th Amendment, ratified in 1870, bars denying the vote "on account of race, color, or previous condition of servitude". All three arrived within 1870 − 1865 = 5 years. DO: assign each third of the room one amendment and ask for its one job in five words.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Return to the citizenship thread. Dred Scott v. Sandford came in 1857 and the 14th Amendment in 1868, so 1868 − 1857 = 11 years from denial of citizenship to citizenship by birth, and the 13th and 14th Amendments overturned the decision. Now name the classic wrong turn: the 14th Amendment read as only about Black citizens. The cure is in its own words. Both clauses speak of persons: all persons born or naturalized here, and any person within a state's jurisdiction. That is why every later group in the course uses it, in cases students will read in Weeks 7, 9, and 11. DO: ask the room to find the one word the two clauses share, then ask what that word lets other groups do in court.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Jim Crow is the system of state and local laws and customs that enforced racial segregation and disenfranchisement in the South from the late nineteenth century to the 1960s. Disenfranchisement means taking away or blocking a group's right to vote. After the 15th Amendment, former Confederate states wrote literacy tests and grandfather clauses into their laws to disenfranchise Black voters, and those devices did not need to name race to do it. Go back to the hook: the club's reading test is a literacy test at small scale. Racial violence, including lynching, a killing by a mob outside any court, enforced the system; describe it in words, with no count and no image. DO: point to the three rules the room named in the hook and ask which one works most like a literacy test, and why.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Plessy v. Ferguson (1896), the Supreme Court upheld, by a 7–1 vote, a Louisiana law requiring separate railway accommodations by race, the separate but equal doctrine. Work the gap with the class: the equal protection clause came in 1868, so 1896 − 1868 = 28 years later the Court upheld state-required separation. Then read it with Week 2's concept: a state law that assigns seats by race is a rule written by an institution and applied to everyone, so segregation written into law is institutional discrimination. Name the wrong turn: segregation read as only a matter of custom. Plessy upheld it as law. DO: ask pairs to sort two statements, segregation as law and segregation as custom, into what the Plessy case shows, then reveal that both were real and the case proves the law.</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Great Migration is the movement of about six million Black people from the South to the North, Midwest, and West from roughly the 1910s to the 1970s, to escape racial violence and Jim Crow and to pursue work and education. Teach the six million in words, as the National Archives gives it, and never key it. Connect it to the fresh scenario from the chapter: a family's move across the country for a job, where one parent goes first and the others follow. Then set up the archive: the next slide reads one family's move in the field's order. This is Week 5's habit carried forward, when the class read E4 against the dated record of relocation. DO: ask the room to name one push and one pull in the definition, then keep both on the board for E2.</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E2 in the field's order. What it says: the family left in 1943; the father went first, to work in a shipyard, and sent for them that spring; on the train they sat in the car set aside for Black passengers until they were out of the South; in the new city nobody told them where to sit, but there were neighborhoods where the bank would not lend to them; and her mother said it was different, not finished. Who made it: a first-person account recorded about half a century later. What it leaves out: no city, no state, no railway, so its dates are checked against the record. Placing it: Plessy came in 1896, so 1943 − 1896 = 47 years after the Court upheld separate railway accommodations, the family still rode a separate car. DO: read the excerpt aloud once, then ask which line only the account could give.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Add the comparison every reading ends with. On the left, the 15th Amendment of 1870 barred denying the vote on account of race, yet former Confederate states wrote literacy tests and grandfather clauses into law. On the right, Week 5's Indian Citizenship Act of 1924 made Native Americans born in the United States citizens, yet some states barred Native Americans from voting until 1957. In both, a federal right on paper was narrowed by state law in practice. Then state E2's reading in one plain sentence: E2 is an illustrative account of a family's move north in 1943, in which the separate train car shows Jim Crow segregation as law 47 years after Plessy, and different, not finished names a new city with its own barriers. DO: have pairs write that sentence in their own words and read two aloud.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An illustrative oral-history excerpt describes a family that left the South in 1943 and rode in a train car set aside for Black passengers. Place the move on a timeline with the Emancipation Proclamation of 1863, the 13th, 14th, and 15th Amendments, and Plessy v. Ferguson of 1896, and explain what each one did. Then check the reply for three named errors: saying the 1863 proclamation freed every enslaved person, when it applied only to states that had seceded; calling the 14th Amendment a law for Black citizens only, when it speaks of all persons; and using the older word for enslaved people in its own voice without comment.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Slavery ran from the 1619 arrival in Virginia to the 13th Amendment in 1865, 246 years. Dred Scott in 1857 denied citizenship along a racial line, and the 14th Amendment in 1868 made all persons born here citizens, 11 years later. The Emancipation Proclamation of 1863 applied only to states that had seceded. Jim Crow used literacy tests, grandfather clauses, and violence, and Plessy in 1896 upheld separate railway accommodations. In E2, a family rode a separate car in 1943 and found a new city different, not finished. Next week, Week 7 turns to Brown v. Board of Education, the civil rights laws, and the Black freedom movements. DO: give an exit question: write one sentence naming what the Emancipation Proclamation did and did not do, and collect the cards at the door.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Equal on paper only</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6 · African American Experiences I: Slavery, Emancipation, and Jim Crow</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6 · HOW LAW MADE AND UNMADE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A test with chosen passages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CLUB'S READING TEST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E2 and the timeline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 A AND DATASET B</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246 years in law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1619: enslaved Africans reach Virginia</a:t>
            </a:r>
          </a:p>
          <a:p>
            <a:pPr algn="l" marL="342900" indent="-342900">
              <a:spcBef>
                <a:spcPts val="0"/>
              </a:spcBef>
              <a:spcAft>
                <a:spcPts val="800"/>
              </a:spcAft>
              <a:buChar char="•"/>
            </a:pPr>
            <a:r>
              <a:rPr sz="1800">
                <a:solidFill>
                  <a:srgbClr val="FFFFFF"/>
                </a:solidFill>
                <a:latin typeface="Calibri"/>
              </a:rPr>
              <a:t>Taken from the kingdom of Ndongo</a:t>
            </a:r>
          </a:p>
          <a:p>
            <a:pPr algn="l" marL="342900" indent="-342900">
              <a:spcBef>
                <a:spcPts val="0"/>
              </a:spcBef>
              <a:spcAft>
                <a:spcPts val="800"/>
              </a:spcAft>
              <a:buChar char="•"/>
            </a:pPr>
            <a:r>
              <a:rPr sz="1800">
                <a:solidFill>
                  <a:srgbClr val="FFFFFF"/>
                </a:solidFill>
                <a:latin typeface="Calibri"/>
              </a:rPr>
              <a:t>13th Amendment ratified in 1865</a:t>
            </a:r>
          </a:p>
          <a:p>
            <a:pPr algn="l" marL="342900" indent="-342900">
              <a:spcBef>
                <a:spcPts val="0"/>
              </a:spcBef>
              <a:spcAft>
                <a:spcPts val="800"/>
              </a:spcAft>
              <a:buChar char="•"/>
            </a:pPr>
            <a:r>
              <a:rPr sz="1800">
                <a:solidFill>
                  <a:srgbClr val="FFFFFF"/>
                </a:solidFill>
                <a:latin typeface="Calibri"/>
              </a:rPr>
              <a:t>1865 − 1619 = 246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SLAVERY FROM 1619</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Equal on paper only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Dred Scott denies citizenship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1857: the Supreme Court rules</a:t>
            </a:r>
          </a:p>
          <a:p>
            <a:pPr algn="l" marL="342900" indent="-342900">
              <a:spcBef>
                <a:spcPts val="0"/>
              </a:spcBef>
              <a:spcAft>
                <a:spcPts val="800"/>
              </a:spcAft>
              <a:buChar char="•"/>
            </a:pPr>
            <a:r>
              <a:rPr sz="1800">
                <a:solidFill>
                  <a:srgbClr val="FFFFFF"/>
                </a:solidFill>
                <a:latin typeface="Calibri"/>
              </a:rPr>
              <a:t>Black people with enslaved ancestors: not citizens</a:t>
            </a:r>
          </a:p>
          <a:p>
            <a:pPr algn="l" marL="342900" indent="-342900">
              <a:spcBef>
                <a:spcPts val="0"/>
              </a:spcBef>
              <a:spcAft>
                <a:spcPts val="800"/>
              </a:spcAft>
              <a:buChar char="•"/>
            </a:pPr>
            <a:r>
              <a:rPr sz="1800">
                <a:solidFill>
                  <a:srgbClr val="FFFFFF"/>
                </a:solidFill>
                <a:latin typeface="Calibri"/>
              </a:rPr>
              <a:t>Reaches free Black people too</a:t>
            </a:r>
          </a:p>
          <a:p>
            <a:pPr algn="l" marL="342900" indent="-342900">
              <a:spcBef>
                <a:spcPts val="0"/>
              </a:spcBef>
              <a:spcAft>
                <a:spcPts val="800"/>
              </a:spcAft>
              <a:buChar char="•"/>
            </a:pPr>
            <a:r>
              <a:rPr sz="1800">
                <a:solidFill>
                  <a:srgbClr val="FFFFFF"/>
                </a:solidFill>
                <a:latin typeface="Calibri"/>
              </a:rPr>
              <a:t>On the citizenship thread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CITIZENSHIP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Equal on paper only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Proclamation: reach versus limits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Did: applied to seceded states</a:t>
            </a:r>
          </a:p>
          <a:p>
            <a:pPr algn="l" marL="342900" indent="-342900">
              <a:spcBef>
                <a:spcPts val="0"/>
              </a:spcBef>
              <a:spcAft>
                <a:spcPts val="800"/>
              </a:spcAft>
              <a:buChar char="•"/>
            </a:pPr>
            <a:r>
              <a:rPr sz="1800">
                <a:solidFill>
                  <a:srgbClr val="FFFFFF"/>
                </a:solidFill>
                <a:latin typeface="Calibri"/>
              </a:rPr>
              <a:t>An executive proclamation, 1863</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Did not: loyal border states</a:t>
            </a:r>
          </a:p>
          <a:p>
            <a:pPr algn="l" marL="342900" indent="-342900">
              <a:spcBef>
                <a:spcPts val="0"/>
              </a:spcBef>
              <a:spcAft>
                <a:spcPts val="800"/>
              </a:spcAft>
              <a:buChar char="•"/>
            </a:pPr>
            <a:r>
              <a:rPr sz="1800">
                <a:solidFill>
                  <a:srgbClr val="FFFFFF"/>
                </a:solidFill>
                <a:latin typeface="Calibri"/>
              </a:rPr>
              <a:t>Did not: Union-held Confederate areas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WHAT IT DID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Equal on paper only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Proclamation, then amendment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Proclamation took effect in 1863</a:t>
            </a:r>
          </a:p>
          <a:p>
            <a:pPr algn="l" marL="342900" indent="-342900">
              <a:spcBef>
                <a:spcPts val="0"/>
              </a:spcBef>
              <a:spcAft>
                <a:spcPts val="800"/>
              </a:spcAft>
              <a:buChar char="•"/>
            </a:pPr>
            <a:r>
              <a:rPr sz="1800">
                <a:solidFill>
                  <a:srgbClr val="FFFFFF"/>
                </a:solidFill>
                <a:latin typeface="Calibri"/>
              </a:rPr>
              <a:t>13th Amendment came in 1865</a:t>
            </a:r>
          </a:p>
          <a:p>
            <a:pPr algn="l" marL="342900" indent="-342900">
              <a:spcBef>
                <a:spcPts val="0"/>
              </a:spcBef>
              <a:spcAft>
                <a:spcPts val="800"/>
              </a:spcAft>
              <a:buChar char="•"/>
            </a:pPr>
            <a:r>
              <a:rPr sz="1800">
                <a:solidFill>
                  <a:srgbClr val="FFFFFF"/>
                </a:solidFill>
                <a:latin typeface="Calibri"/>
              </a:rPr>
              <a:t>1865 − 1863 = 2 years</a:t>
            </a:r>
          </a:p>
          <a:p>
            <a:pPr algn="l" marL="342900" indent="-342900">
              <a:spcBef>
                <a:spcPts val="0"/>
              </a:spcBef>
              <a:spcAft>
                <a:spcPts val="800"/>
              </a:spcAft>
              <a:buChar char="•"/>
            </a:pPr>
            <a:r>
              <a:rPr sz="1800">
                <a:solidFill>
                  <a:srgbClr val="FFFFFF"/>
                </a:solidFill>
                <a:latin typeface="Calibri"/>
              </a:rPr>
              <a:t>Amendment finished the job</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THE TRAP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Equal on paper only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amendments, five years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13th, 1865: slavery abolished, with an exception</a:t>
            </a:r>
          </a:p>
          <a:p>
            <a:pPr algn="l" marL="342900" indent="-342900">
              <a:spcBef>
                <a:spcPts val="0"/>
              </a:spcBef>
              <a:spcAft>
                <a:spcPts val="800"/>
              </a:spcAft>
              <a:buChar char="•"/>
            </a:pPr>
            <a:r>
              <a:rPr sz="1800">
                <a:solidFill>
                  <a:srgbClr val="FFFFFF"/>
                </a:solidFill>
                <a:latin typeface="Calibri"/>
              </a:rPr>
              <a:t>14th, 1868: citizenship and equal protection</a:t>
            </a:r>
          </a:p>
          <a:p>
            <a:pPr algn="l" marL="342900" indent="-342900">
              <a:spcBef>
                <a:spcPts val="0"/>
              </a:spcBef>
              <a:spcAft>
                <a:spcPts val="800"/>
              </a:spcAft>
              <a:buChar char="•"/>
            </a:pPr>
            <a:r>
              <a:rPr sz="1800">
                <a:solidFill>
                  <a:srgbClr val="FFFFFF"/>
                </a:solidFill>
                <a:latin typeface="Calibri"/>
              </a:rPr>
              <a:t>15th, 1870: no denying the vote by race</a:t>
            </a:r>
          </a:p>
          <a:p>
            <a:pPr algn="l" marL="342900" indent="-342900">
              <a:spcBef>
                <a:spcPts val="0"/>
              </a:spcBef>
              <a:spcAft>
                <a:spcPts val="800"/>
              </a:spcAft>
              <a:buChar char="•"/>
            </a:pPr>
            <a:r>
              <a:rPr sz="1800">
                <a:solidFill>
                  <a:srgbClr val="FFFFFF"/>
                </a:solidFill>
                <a:latin typeface="Calibri"/>
              </a:rPr>
              <a:t>1870 − 1865 = 5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THE AMENDMENTS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Equal on paper only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Eleven years to citizenship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1857: Dred Scott denies citizenship</a:t>
            </a:r>
          </a:p>
          <a:p>
            <a:pPr algn="l" marL="342900" indent="-342900">
              <a:spcBef>
                <a:spcPts val="0"/>
              </a:spcBef>
              <a:spcAft>
                <a:spcPts val="800"/>
              </a:spcAft>
              <a:buChar char="•"/>
            </a:pPr>
            <a:r>
              <a:rPr sz="1800">
                <a:solidFill>
                  <a:srgbClr val="FFFFFF"/>
                </a:solidFill>
                <a:latin typeface="Calibri"/>
              </a:rPr>
              <a:t>1868: 14th Amendment's citizenship clause</a:t>
            </a:r>
          </a:p>
          <a:p>
            <a:pPr algn="l" marL="342900" indent="-342900">
              <a:spcBef>
                <a:spcPts val="0"/>
              </a:spcBef>
              <a:spcAft>
                <a:spcPts val="800"/>
              </a:spcAft>
              <a:buChar char="•"/>
            </a:pPr>
            <a:r>
              <a:rPr sz="1800">
                <a:solidFill>
                  <a:srgbClr val="FFFFFF"/>
                </a:solidFill>
                <a:latin typeface="Calibri"/>
              </a:rPr>
              <a:t>1868 − 1857 = 11 years</a:t>
            </a:r>
          </a:p>
          <a:p>
            <a:pPr algn="l" marL="342900" indent="-342900">
              <a:spcBef>
                <a:spcPts val="0"/>
              </a:spcBef>
              <a:spcAft>
                <a:spcPts val="800"/>
              </a:spcAft>
              <a:buChar char="•"/>
            </a:pPr>
            <a:r>
              <a:rPr sz="1800">
                <a:solidFill>
                  <a:srgbClr val="FFFFFF"/>
                </a:solidFill>
                <a:latin typeface="Calibri"/>
              </a:rPr>
              <a:t>The word persons, not one group</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THE CITIZENSHIP THREAD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Equal on paper only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Devices that blocked voters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Jim Crow: laws and customs, late 1800s to 1960s</a:t>
            </a:r>
          </a:p>
          <a:p>
            <a:pPr algn="l" marL="342900" indent="-342900">
              <a:spcBef>
                <a:spcPts val="0"/>
              </a:spcBef>
              <a:spcAft>
                <a:spcPts val="800"/>
              </a:spcAft>
              <a:buChar char="•"/>
            </a:pPr>
            <a:r>
              <a:rPr sz="1800">
                <a:solidFill>
                  <a:srgbClr val="FFFFFF"/>
                </a:solidFill>
                <a:latin typeface="Calibri"/>
              </a:rPr>
              <a:t>Literacy tests and grandfather clauses</a:t>
            </a:r>
          </a:p>
          <a:p>
            <a:pPr algn="l" marL="342900" indent="-342900">
              <a:spcBef>
                <a:spcPts val="0"/>
              </a:spcBef>
              <a:spcAft>
                <a:spcPts val="800"/>
              </a:spcAft>
              <a:buChar char="•"/>
            </a:pPr>
            <a:r>
              <a:rPr sz="1800">
                <a:solidFill>
                  <a:srgbClr val="FFFFFF"/>
                </a:solidFill>
                <a:latin typeface="Calibri"/>
              </a:rPr>
              <a:t>Disenfranchisement despite the 15th</a:t>
            </a:r>
          </a:p>
          <a:p>
            <a:pPr algn="l" marL="342900" indent="-342900">
              <a:spcBef>
                <a:spcPts val="0"/>
              </a:spcBef>
              <a:spcAft>
                <a:spcPts val="800"/>
              </a:spcAft>
              <a:buChar char="•"/>
            </a:pPr>
            <a:r>
              <a:rPr sz="1800">
                <a:solidFill>
                  <a:srgbClr val="FFFFFF"/>
                </a:solidFill>
                <a:latin typeface="Calibri"/>
              </a:rPr>
              <a:t>Violence, including lynching, enforced 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JIM CROW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Equal on paper only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Separate but equal, upheld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1896: Plessy v. Ferguson</a:t>
            </a:r>
          </a:p>
          <a:p>
            <a:pPr algn="l" marL="342900" indent="-342900">
              <a:spcBef>
                <a:spcPts val="0"/>
              </a:spcBef>
              <a:spcAft>
                <a:spcPts val="800"/>
              </a:spcAft>
              <a:buChar char="•"/>
            </a:pPr>
            <a:r>
              <a:rPr sz="1800">
                <a:solidFill>
                  <a:srgbClr val="FFFFFF"/>
                </a:solidFill>
                <a:latin typeface="Calibri"/>
              </a:rPr>
              <a:t>Louisiana law: separate railway accommodations</a:t>
            </a:r>
          </a:p>
          <a:p>
            <a:pPr algn="l" marL="342900" indent="-342900">
              <a:spcBef>
                <a:spcPts val="0"/>
              </a:spcBef>
              <a:spcAft>
                <a:spcPts val="800"/>
              </a:spcAft>
              <a:buChar char="•"/>
            </a:pPr>
            <a:r>
              <a:rPr sz="1800">
                <a:solidFill>
                  <a:srgbClr val="FFFFFF"/>
                </a:solidFill>
                <a:latin typeface="Calibri"/>
              </a:rPr>
              <a:t>Upheld 7–1: separate but equal</a:t>
            </a:r>
          </a:p>
          <a:p>
            <a:pPr algn="l" marL="342900" indent="-342900">
              <a:spcBef>
                <a:spcPts val="0"/>
              </a:spcBef>
              <a:spcAft>
                <a:spcPts val="800"/>
              </a:spcAft>
              <a:buChar char="•"/>
            </a:pPr>
            <a:r>
              <a:rPr sz="1800">
                <a:solidFill>
                  <a:srgbClr val="FFFFFF"/>
                </a:solidFill>
                <a:latin typeface="Calibri"/>
              </a:rPr>
              <a:t>1896 − 1868 = 28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THE RULING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Equal on paper only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Leaving the Jim Crow South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South to North, Midwest, and West</a:t>
            </a:r>
          </a:p>
          <a:p>
            <a:pPr algn="l" marL="342900" indent="-342900">
              <a:spcBef>
                <a:spcPts val="0"/>
              </a:spcBef>
              <a:spcAft>
                <a:spcPts val="800"/>
              </a:spcAft>
              <a:buChar char="•"/>
            </a:pPr>
            <a:r>
              <a:rPr sz="1800">
                <a:solidFill>
                  <a:srgbClr val="FFFFFF"/>
                </a:solidFill>
                <a:latin typeface="Calibri"/>
              </a:rPr>
              <a:t>Roughly the 1910s to the 1970s</a:t>
            </a:r>
          </a:p>
          <a:p>
            <a:pPr algn="l" marL="342900" indent="-342900">
              <a:spcBef>
                <a:spcPts val="0"/>
              </a:spcBef>
              <a:spcAft>
                <a:spcPts val="800"/>
              </a:spcAft>
              <a:buChar char="•"/>
            </a:pPr>
            <a:r>
              <a:rPr sz="1800">
                <a:solidFill>
                  <a:srgbClr val="FFFFFF"/>
                </a:solidFill>
                <a:latin typeface="Calibri"/>
              </a:rPr>
              <a:t>Fleeing violence and Jim Crow</a:t>
            </a:r>
          </a:p>
          <a:p>
            <a:pPr algn="l" marL="342900" indent="-342900">
              <a:spcBef>
                <a:spcPts val="0"/>
              </a:spcBef>
              <a:spcAft>
                <a:spcPts val="800"/>
              </a:spcAft>
              <a:buChar char="•"/>
            </a:pPr>
            <a:r>
              <a:rPr sz="1800">
                <a:solidFill>
                  <a:srgbClr val="FFFFFF"/>
                </a:solidFill>
                <a:latin typeface="Calibri"/>
              </a:rPr>
              <a:t>Seeking work and education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THE GREAT MIGRATION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Equal on paper only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Reading E2 in order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Says: train car set aside, 1943</a:t>
            </a:r>
          </a:p>
          <a:p>
            <a:pPr algn="l" marL="342900" indent="-342900">
              <a:spcBef>
                <a:spcPts val="0"/>
              </a:spcBef>
              <a:spcAft>
                <a:spcPts val="800"/>
              </a:spcAft>
              <a:buChar char="•"/>
            </a:pPr>
            <a:r>
              <a:rPr sz="1800">
                <a:solidFill>
                  <a:srgbClr val="FFFFFF"/>
                </a:solidFill>
                <a:latin typeface="Calibri"/>
              </a:rPr>
              <a:t>Made: first-person, decades later</a:t>
            </a:r>
          </a:p>
          <a:p>
            <a:pPr algn="l" marL="342900" indent="-342900">
              <a:spcBef>
                <a:spcPts val="0"/>
              </a:spcBef>
              <a:spcAft>
                <a:spcPts val="800"/>
              </a:spcAft>
              <a:buChar char="•"/>
            </a:pPr>
            <a:r>
              <a:rPr sz="1800">
                <a:solidFill>
                  <a:srgbClr val="FFFFFF"/>
                </a:solidFill>
                <a:latin typeface="Calibri"/>
              </a:rPr>
              <a:t>Leaves out: city, state, railway</a:t>
            </a:r>
          </a:p>
          <a:p>
            <a:pPr algn="l" marL="342900" indent="-342900">
              <a:spcBef>
                <a:spcPts val="0"/>
              </a:spcBef>
              <a:spcAft>
                <a:spcPts val="800"/>
              </a:spcAft>
              <a:buChar char="•"/>
            </a:pPr>
            <a:r>
              <a:rPr sz="1800">
                <a:solidFill>
                  <a:srgbClr val="FFFFFF"/>
                </a:solidFill>
                <a:latin typeface="Calibri"/>
              </a:rPr>
              <a:t>Placed: 1943 − 1896 = 47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READ THE VOICE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Equal on paper only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15th Amendment versus 1924 act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1870: vote not denied by race</a:t>
            </a:r>
          </a:p>
          <a:p>
            <a:pPr algn="l" marL="342900" indent="-342900">
              <a:spcBef>
                <a:spcPts val="0"/>
              </a:spcBef>
              <a:spcAft>
                <a:spcPts val="800"/>
              </a:spcAft>
              <a:buChar char="•"/>
            </a:pPr>
            <a:r>
              <a:rPr sz="1800">
                <a:solidFill>
                  <a:srgbClr val="FFFFFF"/>
                </a:solidFill>
                <a:latin typeface="Calibri"/>
              </a:rPr>
              <a:t>States wrote literacy tests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1924: Native Americans made citizens</a:t>
            </a:r>
          </a:p>
          <a:p>
            <a:pPr algn="l" marL="342900" indent="-342900">
              <a:spcBef>
                <a:spcPts val="0"/>
              </a:spcBef>
              <a:spcAft>
                <a:spcPts val="800"/>
              </a:spcAft>
              <a:buChar char="•"/>
            </a:pPr>
            <a:r>
              <a:rPr sz="1800">
                <a:solidFill>
                  <a:srgbClr val="FFFFFF"/>
                </a:solidFill>
                <a:latin typeface="Calibri"/>
              </a:rPr>
              <a:t>Some states barred voting until 1957</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THE COMPARISON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Equal on paper only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E2 timeline prompt</a:t>
            </a:r>
          </a:p>
          <a:p>
            <a:pPr algn="l" marL="342900" indent="-342900">
              <a:spcBef>
                <a:spcPts val="0"/>
              </a:spcBef>
              <a:spcAft>
                <a:spcPts val="800"/>
              </a:spcAft>
              <a:buChar char="•"/>
            </a:pPr>
            <a:r>
              <a:rPr sz="1800">
                <a:solidFill>
                  <a:srgbClr val="FFFFFF"/>
                </a:solidFill>
                <a:latin typeface="Calibri"/>
              </a:rPr>
              <a:t>Check: did 1863 free everyone?</a:t>
            </a:r>
          </a:p>
          <a:p>
            <a:pPr algn="l" marL="342900" indent="-342900">
              <a:spcBef>
                <a:spcPts val="0"/>
              </a:spcBef>
              <a:spcAft>
                <a:spcPts val="800"/>
              </a:spcAft>
              <a:buChar char="•"/>
            </a:pPr>
            <a:r>
              <a:rPr sz="1800">
                <a:solidFill>
                  <a:srgbClr val="FFFFFF"/>
                </a:solidFill>
                <a:latin typeface="Calibri"/>
              </a:rPr>
              <a:t>Check: 14th Amendment for one group?</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Equal on paper only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Different, not finished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1619 to 1865: 246 years</a:t>
            </a:r>
          </a:p>
          <a:p>
            <a:pPr algn="l" marL="342900" indent="-342900">
              <a:spcBef>
                <a:spcPts val="0"/>
              </a:spcBef>
              <a:spcAft>
                <a:spcPts val="800"/>
              </a:spcAft>
              <a:buChar char="•"/>
            </a:pPr>
            <a:r>
              <a:rPr sz="1800">
                <a:solidFill>
                  <a:srgbClr val="FFFFFF"/>
                </a:solidFill>
                <a:latin typeface="Calibri"/>
              </a:rPr>
              <a:t>1857 denial; 1868 citizenship by birth</a:t>
            </a:r>
          </a:p>
          <a:p>
            <a:pPr algn="l" marL="342900" indent="-342900">
              <a:spcBef>
                <a:spcPts val="0"/>
              </a:spcBef>
              <a:spcAft>
                <a:spcPts val="800"/>
              </a:spcAft>
              <a:buChar char="•"/>
            </a:pPr>
            <a:r>
              <a:rPr sz="1800">
                <a:solidFill>
                  <a:srgbClr val="FFFFFF"/>
                </a:solidFill>
                <a:latin typeface="Calibri"/>
              </a:rPr>
              <a:t>1896 Plessy; 1943 separate car</a:t>
            </a:r>
          </a:p>
          <a:p>
            <a:pPr algn="l" marL="342900" indent="-342900">
              <a:spcBef>
                <a:spcPts val="0"/>
              </a:spcBef>
              <a:spcAft>
                <a:spcPts val="800"/>
              </a:spcAft>
              <a:buChar char="•"/>
            </a:pPr>
            <a:r>
              <a:rPr sz="1800">
                <a:solidFill>
                  <a:srgbClr val="FFFFFF"/>
                </a:solidFill>
                <a:latin typeface="Calibri"/>
              </a:rPr>
              <a:t>Next: civil rights and freedom movements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Equal on paper only</dc:title>
  <dc:subject>Equal on paper only — Week 06</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