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the first of two weeks on Chicana/o and Latina/o experiences, and the start of the second half of the course. Point students to the current syllabus as the authoritative source for how the course runs, then keep this opening on the ideas. The week's orienting question: how did conquest, labor, and the courts shape belonging for Mexicans and Mexican Americans? Preview the path. We read the Treaty of Guadalupe Hidalgo of 1848, the 1930s removals, the Bracero Program, one worker's account from the course archive, and two court cases, Mendez v. Westminster (1946) and Hernandez v. Texas (1954). Say the term rule once: Hispanic and Latino are the federal terms, Chicana/o is a self-chosen political identity, and Latinx and Latine are newer forms whose use is debated; Week 10 takes up that debate.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drive through an illustrative small town in the Southwest whose own name is Spanish, as are the names of most of the streets on the way to the grocery store. Many students have driven roads like these without asking who named them, or when. Ask the ethnic studies question about the map itself: were the names chosen by people who already lived there, and did the land change hands while the people stayed put? DO: give the room one minute to write the name of one place they know that carries a name from an earlier language, and one question they would ask about who named it. Collect three answers aloud and keep them on the board; the 1848 treaty answers some of them.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E1 excerpt: a farmworker who came on a bracero contract in the 1950s, interviewed in the 2000s. Remind students that every excerpt is constructed for the course and is not a real person's words. Dataset B is the law-and-case timeline, every year pinned from the issuing body's own page. This week's years are 1848, 1868, 1942, 1946, 1947, 1954, 1956, and 1964. Dataset F, the cross-group threads, adds the farm-labor thread and the separate-schools thread. DO: write the eight years in a row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cession is a formal handing over of territory by one country to another, usually by treaty. The Treaty of Guadalupe Hidalgo, signed in February 1848, ended the war between the United States and Mexico. Mexico ceded 55 percent of its territory, including present-day California, Nevada, and Utah and most of Arizona and New Mexico. Article VIII let Mexicans who stayed keep Mexican citizenship or acquire U.S. citizenship and promised that their property would be respected. For them the border moved, and they did not immigrate. Work the gap: the 14th Amendment was ratified in 1868, so 1868 − 1848 = 20 years apart. DO: ask the room who moved in 1848, the people or the border; collect answers, then reveal Article VIII and the 20-year gap.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Bring back Week 3's central distinction, because the 1848 treaty is its clearest test. The left column names immigrant peoples, who came by choice under immigration rules. The right column names colonized or incorporated peoples, who joined the country by conquest, annexation, or force. Week 3 listed Mexicans in the lands ceded in 1848 as one example of the second group. Name the classic wrong turn out loud: the treaty read as making Mexicans in the ceded lands immigrants. The cure is to ask who moved. Callback to Week 4, too: the Fort Laramie Treaty of 1868 also covered people already living on the land. DO: read three short cases aloud, a family in the ceded lands after 1848, a nurse who came from another country to work, and a bracero on contract, and have pairs sort each into a column or neither, then debrief the bracero.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Mexican repatriation of the 1930s is the departure for Mexico, during the Great Depression, of Mexicans and Mexican Americans, few by formal federal removal and most through officially voluntary but often coercive repatriation programs run by state and local governments and charities. The USCIS History Office gives an estimate of 400,000 to 1 million people; sources differ, so the course teaches the range in words and never keys it. Name the classic wrong turn: the removals read as involving only noncitizens. The cure is to read who the record names, Mexican Americans as well as Mexicans. DO: ask pairs to define officially voluntary and often coercive in their own words, then collect one example of a choice made under pressure from everyday life and connect it back to the definition.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Bracero Program is the series of agreements between the governments of Mexico and the United States, from 1942 to 1964, that issued temporary work permits to Mexican men on short-term contracts to work in agriculture and on railroads. A bracero is a worker who came on one of those contracts. The program ran from August 1942 to December 1964, so 1964 − 1942 = 22 years. The Library of Congress records more than four million braceros, and records that they faced charges for room and board, deducted pay, and exposure to dangerous chemicals. DO: before showing the subtraction, ask how long the program lasted; collect guesses, then reveal 22 years. Name the wrong turn: the program read as unauthorized migration. The cure is that it was a legal agreement between two governments.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E1 in the field's order. What it says: he signed his first contract in 1956, workers' hands were checked at the reception center, money was taken out for the food and the bunk, he went home when each season ended, and he came back for three more seasons. Who made it: a first-person account recorded decades later. What it leaves out: the state, the farm, the wage, and the amount taken out, so its dates are checked against the record. Place it in time: 1956 − 1942 = 14 years into the program; 1 + 3 = 4 seasons; and 1964 − 1956 = 8 years from his first contract to the program's end. DO: run the three subtractions live, pausing before each to collect predictions, then reveal the pinned results.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Compare E1 with E2, the excerpt Week 6 read beside the Great Migration. The left column is E1, who crossed a border on contracts signed by two governments and went home each season. The right column is E2, whose family moved north in 1943 inside the country and stayed. Both moved for work. The comparison shows that E1 is neither an immigrant story nor unauthorized migration. State the reading in one plain sentence: E1 is an illustrative account of work under the Bracero Program, in which the deductions match what the Library of Congress records about charges for room and board, and papers from two governments names the program for what it was, a legal agreement between Mexico and the United States. DO: have each student write that sentence in their own words, then hear two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federal district court is the trial-level federal court where a case begins; its ruling can be reviewed by a federal court of appeals and then by the Supreme Court. In Mendez v. Westminster (1946), a federal district court ruled that segregating Mexican American students by ancestry, appearance, and language violated the equal protection clause of the 14th Amendment, and the Ninth Circuit affirmed it in 1947, so 1947 − 1946 = 1 year apart. The Library of Congress describes it as strengthening the ground for Brown v. Board of Education (1954), which came 1954 − 1946 = 8 years later. Callback to Week 7's Brown. DO: draw the court ladder, district, appeals, Supreme, and ask where Mendez sits; name the wrong turn that it was a Supreme Court case.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Hernandez v. Texas (1954), decided in May 1954, two weeks before Brown v. Board of Education (1954), the Supreme Court held unanimously that excluding people from jury service because of their ancestry or national origin violated the 14th Amendment. It rejected the two-class theory, the narrow reading under which the amendment's protection reached only discrimination between two classes, white and Black. Work the gap from the amendment: 1954 − 1868 = 86 years. Callback to Week 6: students met the 14th Amendment after slavery's end, and its equal protection clause is used by every later group in this course. DO: ask whether the 14th Amendment was only about Black and white Americans; collect a show of hands, then reveal the Court's holding and the 86-year gap.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across the two columns. On the left are the two ways people came under U.S. law: in 1848 the border moved, so the people of the ceded lands were incorporated by conquest, and from 1942 to 1964 braceros came on seasonal contracts under agreements between two governments. On the right are the two court cases where Mexican American families used the 14th Amendment to claim equal standing: the 1946 schools case, Mendez v. Westminster, and the 1954 jury case, Hernandez v. Texas. Remind students that Week 3's frameworks are tools and none settles a family's story on its own. DO: ask each table to write one plain sentence naming what setting a left item beside a right item shows, then hear three sentences aloud.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oral-history excerpt describes a farmworker who signed his first bracero contract in 1956 and says he had papers from two governments. Place his work on a timeline with the Treaty of Guadalupe Hidalgo of 1848, Mendez v. Westminster of 1946, and Hernandez v. Texas of 1954, and explain how Mexican Americans came to live in the Southwest. Then check the reply for three named errors: calling the Mexicans of the ceded lands immigrants, when Article VIII let them become citizens where they lived; calling the Bracero Program unauthorized migration; and calling Mendez a Supreme Court case, when a district court decided 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In 1848 the Treaty of Guadalupe Hidalgo moved the border, Article VIII let the Mexicans who stayed become citizens without immigrating, and the 14th Amendment followed 20 years later. The 1930s removals were officially voluntary but often coercive and included Mexican Americans. The Bracero Program ran 22 years as a legal agreement between two governments, and E1 worked 4 seasons under it. Mendez v. Westminster (1946) was a district court case that strengthened the ground for Brown, and Hernandez v. Texas (1954) came 86 years after the amendment and rejected the two-class theory. Next week, Week 10 turns to the Chicano movement and to many communities. DO: give an exit question: write one sentence explaining why the Mexicans of the ceded lands were not immigrants, and collect the cards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The border moved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Chicana/o and Latina/o Experiences I: Conquest, Labor, and the Courts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CONQUEST, LABOR, AND THE COURTS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named these streets?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STREET NAMES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E1 and the timeline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border crossed them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1848: Treaty of Guadalupe Hidalgo ends the war</a:t>
            </a:r>
          </a:p>
          <a:p>
            <a:pPr algn="l" marL="342900" indent="-342900">
              <a:spcBef>
                <a:spcPts val="0"/>
              </a:spcBef>
              <a:spcAft>
                <a:spcPts val="800"/>
              </a:spcAft>
              <a:buChar char="•"/>
            </a:pPr>
            <a:r>
              <a:rPr sz="1800">
                <a:solidFill>
                  <a:srgbClr val="FFFFFF"/>
                </a:solidFill>
                <a:latin typeface="Calibri"/>
              </a:rPr>
              <a:t>Mexico cedes 55 percent of its territory</a:t>
            </a:r>
          </a:p>
          <a:p>
            <a:pPr algn="l" marL="342900" indent="-342900">
              <a:spcBef>
                <a:spcPts val="0"/>
              </a:spcBef>
              <a:spcAft>
                <a:spcPts val="800"/>
              </a:spcAft>
              <a:buChar char="•"/>
            </a:pPr>
            <a:r>
              <a:rPr sz="1800">
                <a:solidFill>
                  <a:srgbClr val="FFFFFF"/>
                </a:solidFill>
                <a:latin typeface="Calibri"/>
              </a:rPr>
              <a:t>Article VIII: keep or acquire citizenship</a:t>
            </a:r>
          </a:p>
          <a:p>
            <a:pPr algn="l" marL="342900" indent="-342900">
              <a:spcBef>
                <a:spcPts val="0"/>
              </a:spcBef>
              <a:spcAft>
                <a:spcPts val="800"/>
              </a:spcAft>
              <a:buChar char="•"/>
            </a:pPr>
            <a:r>
              <a:rPr sz="1800">
                <a:solidFill>
                  <a:srgbClr val="FFFFFF"/>
                </a:solidFill>
                <a:latin typeface="Calibri"/>
              </a:rPr>
              <a:t>1868 − 1848 = 20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1848 TREATY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Immigrant vs. incorporated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Immigrant peoples</a:t>
            </a:r>
          </a:p>
          <a:p>
            <a:pPr algn="l" marL="342900" indent="-342900">
              <a:spcBef>
                <a:spcPts val="0"/>
              </a:spcBef>
              <a:spcAft>
                <a:spcPts val="800"/>
              </a:spcAft>
              <a:buChar char="•"/>
            </a:pPr>
            <a:r>
              <a:rPr sz="1800">
                <a:solidFill>
                  <a:srgbClr val="FFFFFF"/>
                </a:solidFill>
                <a:latin typeface="Calibri"/>
              </a:rPr>
              <a:t>came by choice under immigration rules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Incorporated peoples</a:t>
            </a:r>
          </a:p>
          <a:p>
            <a:pPr algn="l" marL="342900" indent="-342900">
              <a:spcBef>
                <a:spcPts val="0"/>
              </a:spcBef>
              <a:spcAft>
                <a:spcPts val="800"/>
              </a:spcAft>
              <a:buChar char="•"/>
            </a:pPr>
            <a:r>
              <a:rPr sz="1800">
                <a:solidFill>
                  <a:srgbClr val="FFFFFF"/>
                </a:solidFill>
                <a:latin typeface="Calibri"/>
              </a:rPr>
              <a:t>joined by conquest, annexation, or force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CALLBACK TO WEEK 3 · TWO WAYS IN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Voluntary in name only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Mexicans and Mexican Americans left</a:t>
            </a:r>
          </a:p>
          <a:p>
            <a:pPr algn="l" marL="342900" indent="-342900">
              <a:spcBef>
                <a:spcPts val="0"/>
              </a:spcBef>
              <a:spcAft>
                <a:spcPts val="800"/>
              </a:spcAft>
              <a:buChar char="•"/>
            </a:pPr>
            <a:r>
              <a:rPr sz="1800">
                <a:solidFill>
                  <a:srgbClr val="FFFFFF"/>
                </a:solidFill>
                <a:latin typeface="Calibri"/>
              </a:rPr>
              <a:t>Few by formal federal removal</a:t>
            </a:r>
          </a:p>
          <a:p>
            <a:pPr algn="l" marL="342900" indent="-342900">
              <a:spcBef>
                <a:spcPts val="0"/>
              </a:spcBef>
              <a:spcAft>
                <a:spcPts val="800"/>
              </a:spcAft>
              <a:buChar char="•"/>
            </a:pPr>
            <a:r>
              <a:rPr sz="1800">
                <a:solidFill>
                  <a:srgbClr val="FFFFFF"/>
                </a:solidFill>
                <a:latin typeface="Calibri"/>
              </a:rPr>
              <a:t>Most through coercive repatriation programs</a:t>
            </a:r>
          </a:p>
          <a:p>
            <a:pPr algn="l" marL="342900" indent="-342900">
              <a:spcBef>
                <a:spcPts val="0"/>
              </a:spcBef>
              <a:spcAft>
                <a:spcPts val="800"/>
              </a:spcAft>
              <a:buChar char="•"/>
            </a:pPr>
            <a:r>
              <a:rPr sz="1800">
                <a:solidFill>
                  <a:srgbClr val="FFFFFF"/>
                </a:solidFill>
                <a:latin typeface="Calibri"/>
              </a:rPr>
              <a:t>Estimate in words, never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THE 1930S REMOVALS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governments, one contract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Agreements between Mexico and the United States</a:t>
            </a:r>
          </a:p>
          <a:p>
            <a:pPr algn="l" marL="342900" indent="-342900">
              <a:spcBef>
                <a:spcPts val="0"/>
              </a:spcBef>
              <a:spcAft>
                <a:spcPts val="800"/>
              </a:spcAft>
              <a:buChar char="•"/>
            </a:pPr>
            <a:r>
              <a:rPr sz="1800">
                <a:solidFill>
                  <a:srgbClr val="FFFFFF"/>
                </a:solidFill>
                <a:latin typeface="Calibri"/>
              </a:rPr>
              <a:t>1942 to 1964: 1964 − 1942 = 22 years</a:t>
            </a:r>
          </a:p>
          <a:p>
            <a:pPr algn="l" marL="342900" indent="-342900">
              <a:spcBef>
                <a:spcPts val="0"/>
              </a:spcBef>
              <a:spcAft>
                <a:spcPts val="800"/>
              </a:spcAft>
              <a:buChar char="•"/>
            </a:pPr>
            <a:r>
              <a:rPr sz="1800">
                <a:solidFill>
                  <a:srgbClr val="FFFFFF"/>
                </a:solidFill>
                <a:latin typeface="Calibri"/>
              </a:rPr>
              <a:t>Charges, deducted pay, dangerous chemicals</a:t>
            </a:r>
          </a:p>
          <a:p>
            <a:pPr algn="l" marL="342900" indent="-342900">
              <a:spcBef>
                <a:spcPts val="0"/>
              </a:spcBef>
              <a:spcAft>
                <a:spcPts val="800"/>
              </a:spcAft>
              <a:buChar char="•"/>
            </a:pPr>
            <a:r>
              <a:rPr sz="1800">
                <a:solidFill>
                  <a:srgbClr val="FFFFFF"/>
                </a:solidFill>
                <a:latin typeface="Calibri"/>
              </a:rPr>
              <a:t>Legal, not unauthorized migration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BRACERO PROGRAM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Papers from two governments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 contract 1956: 1956 − 1942 = 14</a:t>
            </a:r>
          </a:p>
          <a:p>
            <a:pPr algn="l" marL="342900" indent="-342900">
              <a:spcBef>
                <a:spcPts val="0"/>
              </a:spcBef>
              <a:spcAft>
                <a:spcPts val="800"/>
              </a:spcAft>
              <a:buChar char="•"/>
            </a:pPr>
            <a:r>
              <a:rPr sz="1800">
                <a:solidFill>
                  <a:srgbClr val="FFFFFF"/>
                </a:solidFill>
                <a:latin typeface="Calibri"/>
              </a:rPr>
              <a:t>Seasons: 1 + 3 = 4</a:t>
            </a:r>
          </a:p>
          <a:p>
            <a:pPr algn="l" marL="342900" indent="-342900">
              <a:spcBef>
                <a:spcPts val="0"/>
              </a:spcBef>
              <a:spcAft>
                <a:spcPts val="800"/>
              </a:spcAft>
              <a:buChar char="•"/>
            </a:pPr>
            <a:r>
              <a:rPr sz="1800">
                <a:solidFill>
                  <a:srgbClr val="FFFFFF"/>
                </a:solidFill>
                <a:latin typeface="Calibri"/>
              </a:rPr>
              <a:t>To the end: 1964 − 1956 = 8</a:t>
            </a:r>
          </a:p>
          <a:p>
            <a:pPr algn="l" marL="342900" indent="-342900">
              <a:spcBef>
                <a:spcPts val="0"/>
              </a:spcBef>
              <a:spcAft>
                <a:spcPts val="800"/>
              </a:spcAft>
              <a:buChar char="•"/>
            </a:pPr>
            <a:r>
              <a:rPr sz="1800">
                <a:solidFill>
                  <a:srgbClr val="FFFFFF"/>
                </a:solidFill>
                <a:latin typeface="Calibri"/>
              </a:rPr>
              <a:t>Leaves out state, farm, wage, deduction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READING E1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E1 vs. E2</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E1: across a border</a:t>
            </a:r>
          </a:p>
          <a:p>
            <a:pPr algn="l" marL="342900" indent="-342900">
              <a:spcBef>
                <a:spcPts val="0"/>
              </a:spcBef>
              <a:spcAft>
                <a:spcPts val="800"/>
              </a:spcAft>
              <a:buChar char="•"/>
            </a:pPr>
            <a:r>
              <a:rPr sz="1800">
                <a:solidFill>
                  <a:srgbClr val="FFFFFF"/>
                </a:solidFill>
                <a:latin typeface="Calibri"/>
              </a:rPr>
              <a:t>contracts, home each season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E2: north in 1943</a:t>
            </a:r>
          </a:p>
          <a:p>
            <a:pPr algn="l" marL="342900" indent="-342900">
              <a:spcBef>
                <a:spcPts val="0"/>
              </a:spcBef>
              <a:spcAft>
                <a:spcPts val="800"/>
              </a:spcAft>
              <a:buChar char="•"/>
            </a:pPr>
            <a:r>
              <a:rPr sz="1800">
                <a:solidFill>
                  <a:srgbClr val="FFFFFF"/>
                </a:solidFill>
                <a:latin typeface="Calibri"/>
              </a:rPr>
              <a:t>inside the country, stayed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CALLBACK TO WEEK 6 · MOVING FOR WORK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Mendez: a district court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1946: federal district court rules</a:t>
            </a:r>
          </a:p>
          <a:p>
            <a:pPr algn="l" marL="342900" indent="-342900">
              <a:spcBef>
                <a:spcPts val="0"/>
              </a:spcBef>
              <a:spcAft>
                <a:spcPts val="800"/>
              </a:spcAft>
              <a:buChar char="•"/>
            </a:pPr>
            <a:r>
              <a:rPr sz="1800">
                <a:solidFill>
                  <a:srgbClr val="FFFFFF"/>
                </a:solidFill>
                <a:latin typeface="Calibri"/>
              </a:rPr>
              <a:t>Segregation by ancestry, appearance, language</a:t>
            </a:r>
          </a:p>
          <a:p>
            <a:pPr algn="l" marL="342900" indent="-342900">
              <a:spcBef>
                <a:spcPts val="0"/>
              </a:spcBef>
              <a:spcAft>
                <a:spcPts val="800"/>
              </a:spcAft>
              <a:buChar char="•"/>
            </a:pPr>
            <a:r>
              <a:rPr sz="1800">
                <a:solidFill>
                  <a:srgbClr val="FFFFFF"/>
                </a:solidFill>
                <a:latin typeface="Calibri"/>
              </a:rPr>
              <a:t>Affirmed 1947: 1947 − 1946 = 1</a:t>
            </a:r>
          </a:p>
          <a:p>
            <a:pPr algn="l" marL="342900" indent="-342900">
              <a:spcBef>
                <a:spcPts val="0"/>
              </a:spcBef>
              <a:spcAft>
                <a:spcPts val="800"/>
              </a:spcAft>
              <a:buChar char="•"/>
            </a:pPr>
            <a:r>
              <a:rPr sz="1800">
                <a:solidFill>
                  <a:srgbClr val="FFFFFF"/>
                </a:solidFill>
                <a:latin typeface="Calibri"/>
              </a:rPr>
              <a:t>Brown 1954: 1954 − 1946 = 8</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MENDEZ V. WESTMINSTER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Beyond the two-class theory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1954: unanimous Supreme Court decision</a:t>
            </a:r>
          </a:p>
          <a:p>
            <a:pPr algn="l" marL="342900" indent="-342900">
              <a:spcBef>
                <a:spcPts val="0"/>
              </a:spcBef>
              <a:spcAft>
                <a:spcPts val="800"/>
              </a:spcAft>
              <a:buChar char="•"/>
            </a:pPr>
            <a:r>
              <a:rPr sz="1800">
                <a:solidFill>
                  <a:srgbClr val="FFFFFF"/>
                </a:solidFill>
                <a:latin typeface="Calibri"/>
              </a:rPr>
              <a:t>Jury exclusion by ancestry is unconstitutional</a:t>
            </a:r>
          </a:p>
          <a:p>
            <a:pPr algn="l" marL="342900" indent="-342900">
              <a:spcBef>
                <a:spcPts val="0"/>
              </a:spcBef>
              <a:spcAft>
                <a:spcPts val="800"/>
              </a:spcAft>
              <a:buChar char="•"/>
            </a:pPr>
            <a:r>
              <a:rPr sz="1800">
                <a:solidFill>
                  <a:srgbClr val="FFFFFF"/>
                </a:solidFill>
                <a:latin typeface="Calibri"/>
              </a:rPr>
              <a:t>Rejects the two-class theory</a:t>
            </a:r>
          </a:p>
          <a:p>
            <a:pPr algn="l" marL="342900" indent="-342900">
              <a:spcBef>
                <a:spcPts val="0"/>
              </a:spcBef>
              <a:spcAft>
                <a:spcPts val="800"/>
              </a:spcAft>
              <a:buChar char="•"/>
            </a:pPr>
            <a:r>
              <a:rPr sz="1800">
                <a:solidFill>
                  <a:srgbClr val="FFFFFF"/>
                </a:solidFill>
                <a:latin typeface="Calibri"/>
              </a:rPr>
              <a:t>1954 − 1868 = 86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HERNANDEZ V. TEXAS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Conquest, contract, courts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1848: the border moved</a:t>
            </a:r>
          </a:p>
          <a:p>
            <a:pPr algn="l" marL="342900" indent="-342900">
              <a:spcBef>
                <a:spcPts val="0"/>
              </a:spcBef>
              <a:spcAft>
                <a:spcPts val="800"/>
              </a:spcAft>
              <a:buChar char="•"/>
            </a:pPr>
            <a:r>
              <a:rPr sz="1800">
                <a:solidFill>
                  <a:srgbClr val="FFFFFF"/>
                </a:solidFill>
                <a:latin typeface="Calibri"/>
              </a:rPr>
              <a:t>1942 to 1964: seasonal contracts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1946: schools case</a:t>
            </a:r>
          </a:p>
          <a:p>
            <a:pPr algn="l" marL="342900" indent="-342900">
              <a:spcBef>
                <a:spcPts val="0"/>
              </a:spcBef>
              <a:spcAft>
                <a:spcPts val="800"/>
              </a:spcAft>
              <a:buChar char="•"/>
            </a:pPr>
            <a:r>
              <a:rPr sz="1800">
                <a:solidFill>
                  <a:srgbClr val="FFFFFF"/>
                </a:solidFill>
                <a:latin typeface="Calibri"/>
              </a:rPr>
              <a:t>1954: jury case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PUTTING THE WEEK TOGETHER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E1 timeline prompt</a:t>
            </a:r>
          </a:p>
          <a:p>
            <a:pPr algn="l" marL="342900" indent="-342900">
              <a:spcBef>
                <a:spcPts val="0"/>
              </a:spcBef>
              <a:spcAft>
                <a:spcPts val="800"/>
              </a:spcAft>
              <a:buChar char="•"/>
            </a:pPr>
            <a:r>
              <a:rPr sz="1800">
                <a:solidFill>
                  <a:srgbClr val="FFFFFF"/>
                </a:solidFill>
                <a:latin typeface="Calibri"/>
              </a:rPr>
              <a:t>Check: immigrants in 1848?</a:t>
            </a:r>
          </a:p>
          <a:p>
            <a:pPr algn="l" marL="342900" indent="-342900">
              <a:spcBef>
                <a:spcPts val="0"/>
              </a:spcBef>
              <a:spcAft>
                <a:spcPts val="800"/>
              </a:spcAft>
              <a:buChar char="•"/>
            </a:pPr>
            <a:r>
              <a:rPr sz="1800">
                <a:solidFill>
                  <a:srgbClr val="FFFFFF"/>
                </a:solidFill>
                <a:latin typeface="Calibri"/>
              </a:rPr>
              <a:t>Check: Mendez in the Supreme Court?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border moved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The border moved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1848 treaty; 1868 − 1848 = 20</a:t>
            </a:r>
          </a:p>
          <a:p>
            <a:pPr algn="l" marL="342900" indent="-342900">
              <a:spcBef>
                <a:spcPts val="0"/>
              </a:spcBef>
              <a:spcAft>
                <a:spcPts val="800"/>
              </a:spcAft>
              <a:buChar char="•"/>
            </a:pPr>
            <a:r>
              <a:rPr sz="1800">
                <a:solidFill>
                  <a:srgbClr val="FFFFFF"/>
                </a:solidFill>
                <a:latin typeface="Calibri"/>
              </a:rPr>
              <a:t>Bracero Program 22 years; E1 4 seasons</a:t>
            </a:r>
          </a:p>
          <a:p>
            <a:pPr algn="l" marL="342900" indent="-342900">
              <a:spcBef>
                <a:spcPts val="0"/>
              </a:spcBef>
              <a:spcAft>
                <a:spcPts val="800"/>
              </a:spcAft>
              <a:buChar char="•"/>
            </a:pPr>
            <a:r>
              <a:rPr sz="1800">
                <a:solidFill>
                  <a:srgbClr val="FFFFFF"/>
                </a:solidFill>
                <a:latin typeface="Calibri"/>
              </a:rPr>
              <a:t>Mendez 1946; Hernandez 1954, 86 years</a:t>
            </a:r>
          </a:p>
          <a:p>
            <a:pPr algn="l" marL="342900" indent="-342900">
              <a:spcBef>
                <a:spcPts val="0"/>
              </a:spcBef>
              <a:spcAft>
                <a:spcPts val="800"/>
              </a:spcAft>
              <a:buChar char="•"/>
            </a:pPr>
            <a:r>
              <a:rPr sz="1800">
                <a:solidFill>
                  <a:srgbClr val="FFFFFF"/>
                </a:solidFill>
                <a:latin typeface="Calibri"/>
              </a:rPr>
              <a:t>Next: movements and many communities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border moved</dc:title>
  <dc:subject>The border moved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