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10, the second of two weeks on Chicana/o and Latina/o experiences. Before anything else, point students to the current syllabus as the authoritative source for how the course runs, then keep this opening on the ideas. The week's orienting question: how did many communities organize in the 1960s and after, and who uses which group term? Preview the path. We name the Chicano movement, trace the Delano grape strike, read one student's account of the 1968 walkouts, widen the lens to Puerto Rican, Cuban, and Central American experiences, count the federal categories, and sort the group terms and the debate over the newest ones. Promise one habit for the whole hour: we name people as they most commonly name themselves, and we say who uses which word.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scene students can picture, an illustrative one: a family dinner with three generations at one table. The grandfather says he is Mexican American. His daughter, who marched in college, says she is Chicana. Her son says Latino, and his younger sister says Latine. A visiting cousin says she is Puerto Rican, first and always. Nobody at that table is wrong. DO: give the room one minute to write down every word they have heard for people of Latin American descent, then collect five words aloud and list them on the board. Ask, for each word, who might choose it and why. Keep the list up; by the last slide we will have placed every word on it, with who uses it.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Dataset A is the running community oral-history archive, an illustrative, unnamed public library's collection, and this week we read its E6 excerpt: a student who joined a high-school walkout in the 1960s, interviewed in the 2000s. Remind students that every excerpt is constructed for the course and is not a real person's words. Datasets B and F give the years: 1917, 1946, 1954, 1964, 1965, 1966, and 1968, on the farm-labor, separate-schools, and movements threads. Dataset C gives the federal categories for 1997 and 2024. DO: write the years in a row across the board now, then add 1997 and 2024 at the far right, so each later slide can hang its event on the right year.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Chicano movement is the Mexican American civil rights movement of the 1960s and 1970s. It joined four strands: farm labor organizing, school walkouts, land-grant claims, and campus demands for Chicano studies. Chicana/o is a self-chosen political identity for people of Mexican descent in the United States that rose with the movement; Chicana is the feminine form, Chicano the masculine, and the slash names both together. Week 9's treaty still governs this story: under the Treaty of Guadalupe Hidalgo (1848), Mexicans who stayed in the ceded lands could become citizens, so their families joined the country by conquest, not immigration. DO: ask pairs to match each of the four strands to a setting (fields, high schools, land, colleges), then reveal the matches and point to the week each one reaches back to.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Delano grape strike began in September 1965, when more than 800 Filipino farmworkers of the Agricultural Workers Organizing Committee, AWOC on the slide, struck ten grape vineyards around Delano, California. The National Farm Workers Association, NFWA on the slide, voted to join the strike, bringing Mexican American farmworkers in. Count it: the strike began on the 8th of the month and the vote came on the 16th of the same month, so 16 − 8 = 8 days. DO: before revealing the bullets, ask the room who began the strike; collect a show of hands for Mexican American farmworkers alone, then reveal the Filipino start and the 8-day gap. Name the classic wrong turn: the strike read as begun by Mexican American farmworkers alone. The cure is to name both groups in order.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the strike on the course's farm-labor thread (Dataset F). On the left, the Bracero Program, 1942 to 1964, a legal agreement between two governments, and E1, the farmworker who came on a bracero contract in the 1950s and said he had papers from two governments. That is Week 9's excerpt, reused here. On the right, the Delano grape strike of 1965. The program ended in 1964 and the strike began in 1965, so 1965 − 1964 = 1 year. DO: ask the room what changed for farmworkers between a contract that ended with the season and a strike that joined two groups, then collect two answers. The reading: one year after the program ended, Filipino and Mexican American farmworkers held one strike together, a cross-group coalition.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 March 1968, about 15,000 students walked out of East Los Angeles high schools. They demanded curriculum changes, bilingual education, and Mexican American administrators. Say the count in words and never key it, because it is an estimate from the record. Then connect it to Week 1: the walkouts sit on the movements thread in the same year that the San Francisco State strike began, in November 1968, so 1968 − 1968 = 0 years. High school students and college students pressed for their own history in the same year. DO: ask the room to name one school rule they thought was unfair, then ask what it would take for thousands of students to walk out over it. Collect two answers before moving on to the student's own account.</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E6 in the field's order. What it says: the student walked out in March of 1968; some had been punished for speaking Spanish in class; counselors steered them into shop instead of college classes; they wanted teachers who looked like them and classes about their own history; the father was angry that day, and years later came to the college graduation and said he understood. Who made it: a first-person account recorded decades later, telling why one student walked out and how one family's view changed. What it leaves out: it does not name the school, the student's teachers, or how many students walked out, so its date is checked against the record, and the count comes from the record. DO: read the excerpt aloud, then have pairs fill in the five reading questions before you reveal each line.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Place the walkouts on the separate-schools thread. On the left, the courts: Mendez v. Westminster (1946), 1968 − 1946 = 22 years before the walkouts, and Brown v. Board of Education (1954), 1968 − 1954 = 14 years before them. Week 7's warning holds in a new setting: Brown did not end segregation at once. On the right, the classrooms of 1968, where students still demanded bilingual education and their own history. DO: ask the room what a court ruling against separate schools could change and what it could not, then collect one answer for each column. The reading in one plain sentence: E6 is an illustrative account of the 1968 walkouts whose reasons match the documented demands, and the father's change of mind shows what a dated record leaves out.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Jones-Shafroth Act of 1917 gave Puerto Ricans U.S. statutory citizenship, which is citizenship granted by an act of Congress. Because Puerto Ricans are citizens, a move from San Juan to New York is a move inside the country, not immigration; Week 3 placed Puerto Ricans among the colonized or incorporated peoples. Section 4(e) of the Voting Rights Act of 1965 protected citizens educated in American-flag schools taught in a language other than English from English-literacy requirements. Count it: 1965 − 1917 = 48 years. DO: ask the room whether a family moving from Puerto Rico to Chicago is an immigrant family; collect a show of hands, then reveal the 1917 act and the 48-year gap before the language protection arrived.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left, the Cuban Adjustment Act of 1966 let Cuban natives or citizens admitted or paroled into the United States after the start of 1959, and present for at least two years, become lawful permanent residents; the Refugee Act of 1980 later shortened the period to one year. On the right, many Salvadorans, Guatemalans, and Nicaraguans came to the United States in the 1980s during civil wars in Central America, taught in words with no figure. Add Puerto Rico's 1917 act and the 1848 treaty, and the room has four roads. DO: sketch a clinic waiting room with a bilingual sign, then ask pairs to say which road each of three illustrative clinic visitors took. Name the wrong turn: Latina/o communities read as one group with one history.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the federal categories. On the left, 1997: 5 minimum race categories and 2 ethnicity categories, Hispanic or Latino and Not Hispanic or Latino, in two questions, so from 1997 to 2024 Hispanic or Latino was asked apart from race. On the right, 2024: one combined question with 5 + 2 = 7 minimum categories, the 5 race categories plus Hispanic or Latino plus Middle Eastern or North African. The span is 2024 − 1997 = 27 years. Week 2's rule governs here: a federal category is the issuing body's category, not a biological group. DO: ask whether Latino was a race on federal forms in 1997; collect answers, then reveal the two-question design. Name the wrong turn: Latino read as a race in the federal categories.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Hispanic is a term for people whose origin is in Spanish-speaking countries. Latino is a term for people whose origin is in Latin America. Test the two on illustrative families. A family from Brazil, where Portuguese is spoken, is Latin American but not from a Spanish-speaking country, so it is Latino but not Hispanic. A family from Spain is from a Spanish-speaking country but not from Latin America, so it is Hispanic but not Latino. The words overlap for most families from Latin America, but they are not identical in every use. DO: return to the word list from the hook and have the room tag each word with who uses it: federal forms, a movement, or newer usage. Name the wrong turn: Hispanic and Latino read as identical in every use.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Present the debate as a named debate. Latinx and Latine are newer gender-inclusive forms of Latino whose use is debated. On the left, supporters say the x or the e includes people whom a gendered ending leaves out. On the right, critics say the x is hard to say in Spanish, and that many people it names prefer Latino, Latina, or a national-origin name such as Mexican American or Puerto Rican. The course takes no side and keys no survey figure. DO: ask each student to write the strongest one-sentence case for the side that is not their own first view, then hear one from each side. Close with the course rule: use the term the people you are writing about most commonly use, and say who uses which.</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from the approved list, such as Claude, Gemini, or ChatGPT, to work on this week's material. DO: paste this exact prompt: Summarize the Delano grape strike of 1965 and the East Los Angeles walkouts of 1968, and explain how the federal forms asked about Hispanic or Latino origin in 1997. Then check the reply for three named errors. First, saying Mexican American farmworkers began the strike alone; Filipino farmworkers of the Agricultural Workers Organizing Committee began it, and the National Farm Workers Association joined 8 days later. Second, calling Latino a race in 1997; it was asked as an ethnicity, apart from race. Third, settling the Latinx debate in its own voice. For this activity, the judgment rule holds: the tool drafts, and you check every claim against the record.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The Chicano movement joined farm labor, school walkouts, land-grant claims, and campus demands, and Chicana/o is a self-chosen political identity. Filipino farmworkers began the Delano grape strike in 1965, and the National Farm Workers Association joined 8 days later. E6 is read beside the record of the 1968 walkouts. Puerto Ricans are citizens by the 1917 act, the 1966 law gave Cubans a path to permanent residence, and Central Americans came during the civil wars of the 1980s. Hispanic or Latino was an ethnicity asked apart from race from 1997 to 2024. Next week, Week 11 turns to Asian American and Pacific Islander experiences: exclusion and incarceration. DO: have each student write one sentence placing one word from the hook's list with who uses it, and collect three before they leave.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Many communities, many roads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10 · Chicana/o and Latina/o Experiences II: Movements and Many Communities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10 · HOW MANY COMMUNITIES ORGANIZED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Four words at dinner</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ONE FAMILY, FOUR WORDS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E6, the threads, the forms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DATASETS A, B, C, F</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name is a choice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Chicano movement: 1960s and 1970s</a:t>
            </a:r>
          </a:p>
          <a:p>
            <a:pPr algn="l" marL="342900" indent="-342900">
              <a:spcBef>
                <a:spcPts val="0"/>
              </a:spcBef>
              <a:spcAft>
                <a:spcPts val="800"/>
              </a:spcAft>
              <a:buChar char="•"/>
            </a:pPr>
            <a:r>
              <a:rPr sz="1800">
                <a:solidFill>
                  <a:srgbClr val="FFFFFF"/>
                </a:solidFill>
                <a:latin typeface="Calibri"/>
              </a:rPr>
              <a:t>Farm labor, walkouts, land grants, campus demands</a:t>
            </a:r>
          </a:p>
          <a:p>
            <a:pPr algn="l" marL="342900" indent="-342900">
              <a:spcBef>
                <a:spcPts val="0"/>
              </a:spcBef>
              <a:spcAft>
                <a:spcPts val="800"/>
              </a:spcAft>
              <a:buChar char="•"/>
            </a:pPr>
            <a:r>
              <a:rPr sz="1800">
                <a:solidFill>
                  <a:srgbClr val="FFFFFF"/>
                </a:solidFill>
                <a:latin typeface="Calibri"/>
              </a:rPr>
              <a:t>Chicana/o: a self-chosen political identity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A PEOPLE NAMES ITSELF</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communities, many roads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Filipino workers struck first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More than 800 Filipino farmworkers, AWOC</a:t>
            </a:r>
          </a:p>
          <a:p>
            <a:pPr algn="l" marL="342900" indent="-342900">
              <a:spcBef>
                <a:spcPts val="0"/>
              </a:spcBef>
              <a:spcAft>
                <a:spcPts val="800"/>
              </a:spcAft>
              <a:buChar char="•"/>
            </a:pPr>
            <a:r>
              <a:rPr sz="1800">
                <a:solidFill>
                  <a:srgbClr val="FFFFFF"/>
                </a:solidFill>
                <a:latin typeface="Calibri"/>
              </a:rPr>
              <a:t>Ten vineyards around Delano, September 1965</a:t>
            </a:r>
          </a:p>
          <a:p>
            <a:pPr algn="l" marL="342900" indent="-342900">
              <a:spcBef>
                <a:spcPts val="0"/>
              </a:spcBef>
              <a:spcAft>
                <a:spcPts val="800"/>
              </a:spcAft>
              <a:buChar char="•"/>
            </a:pPr>
            <a:r>
              <a:rPr sz="1800">
                <a:solidFill>
                  <a:srgbClr val="FFFFFF"/>
                </a:solidFill>
                <a:latin typeface="Calibri"/>
              </a:rPr>
              <a:t>NFWA voted to join: 16 − 8 = 8 days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WHO BEGAN IT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communities, many roads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Bracero versus Delano</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Bracero Program: 1942 to 1964</a:t>
            </a:r>
          </a:p>
          <a:p>
            <a:pPr algn="l" marL="342900" indent="-342900">
              <a:spcBef>
                <a:spcPts val="0"/>
              </a:spcBef>
              <a:spcAft>
                <a:spcPts val="800"/>
              </a:spcAft>
              <a:buChar char="•"/>
            </a:pPr>
            <a:r>
              <a:rPr sz="1800">
                <a:solidFill>
                  <a:srgbClr val="FFFFFF"/>
                </a:solidFill>
                <a:latin typeface="Calibri"/>
              </a:rPr>
              <a:t>E1: papers from two governments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Delano grape strike: 1965</a:t>
            </a:r>
          </a:p>
          <a:p>
            <a:pPr algn="l" marL="342900" indent="-342900">
              <a:spcBef>
                <a:spcPts val="0"/>
              </a:spcBef>
              <a:spcAft>
                <a:spcPts val="800"/>
              </a:spcAft>
              <a:buChar char="•"/>
            </a:pPr>
            <a:r>
              <a:rPr sz="1800">
                <a:solidFill>
                  <a:srgbClr val="FFFFFF"/>
                </a:solidFill>
                <a:latin typeface="Calibri"/>
              </a:rPr>
              <a:t>1965 − 1964 = 1 year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THE FARM-LABOR THREAD</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communities, many roads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15,000 students walked out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East Los Angeles, March 1968</a:t>
            </a:r>
          </a:p>
          <a:p>
            <a:pPr algn="l" marL="342900" indent="-342900">
              <a:spcBef>
                <a:spcPts val="0"/>
              </a:spcBef>
              <a:spcAft>
                <a:spcPts val="800"/>
              </a:spcAft>
              <a:buChar char="•"/>
            </a:pPr>
            <a:r>
              <a:rPr sz="1800">
                <a:solidFill>
                  <a:srgbClr val="FFFFFF"/>
                </a:solidFill>
                <a:latin typeface="Calibri"/>
              </a:rPr>
              <a:t>Demands: curriculum, bilingual education, administrators</a:t>
            </a:r>
          </a:p>
          <a:p>
            <a:pPr algn="l" marL="342900" indent="-342900">
              <a:spcBef>
                <a:spcPts val="0"/>
              </a:spcBef>
              <a:spcAft>
                <a:spcPts val="800"/>
              </a:spcAft>
              <a:buChar char="•"/>
            </a:pPr>
            <a:r>
              <a:rPr sz="1800">
                <a:solidFill>
                  <a:srgbClr val="FFFFFF"/>
                </a:solidFill>
                <a:latin typeface="Calibri"/>
              </a:rPr>
              <a:t>About 15,000: in words, never keyed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THE WALKOUTS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communities, many roads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Reading E6 in order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Says: punished for Spanish; steered into shop</a:t>
            </a:r>
          </a:p>
          <a:p>
            <a:pPr algn="l" marL="342900" indent="-342900">
              <a:spcBef>
                <a:spcPts val="0"/>
              </a:spcBef>
              <a:spcAft>
                <a:spcPts val="800"/>
              </a:spcAft>
              <a:buChar char="•"/>
            </a:pPr>
            <a:r>
              <a:rPr sz="1800">
                <a:solidFill>
                  <a:srgbClr val="FFFFFF"/>
                </a:solidFill>
                <a:latin typeface="Calibri"/>
              </a:rPr>
              <a:t>Made: a first-person account, decades later</a:t>
            </a:r>
          </a:p>
          <a:p>
            <a:pPr algn="l" marL="342900" indent="-342900">
              <a:spcBef>
                <a:spcPts val="0"/>
              </a:spcBef>
              <a:spcAft>
                <a:spcPts val="800"/>
              </a:spcAft>
              <a:buChar char="•"/>
            </a:pPr>
            <a:r>
              <a:rPr sz="1800">
                <a:solidFill>
                  <a:srgbClr val="FFFFFF"/>
                </a:solidFill>
                <a:latin typeface="Calibri"/>
              </a:rPr>
              <a:t>Leaves out: school, teachers, how many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READ THE VOICE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communities, many roads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Courts versus classrooms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Mendez (1946): 1968 − 1946 = 22 years</a:t>
            </a:r>
          </a:p>
          <a:p>
            <a:pPr algn="l" marL="342900" indent="-342900">
              <a:spcBef>
                <a:spcPts val="0"/>
              </a:spcBef>
              <a:spcAft>
                <a:spcPts val="800"/>
              </a:spcAft>
              <a:buChar char="•"/>
            </a:pPr>
            <a:r>
              <a:rPr sz="1800">
                <a:solidFill>
                  <a:srgbClr val="FFFFFF"/>
                </a:solidFill>
                <a:latin typeface="Calibri"/>
              </a:rPr>
              <a:t>Brown (1954): 1968 − 1954 = 14 years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1968: bilingual education demanded</a:t>
            </a:r>
          </a:p>
          <a:p>
            <a:pPr algn="l" marL="342900" indent="-342900">
              <a:spcBef>
                <a:spcPts val="0"/>
              </a:spcBef>
              <a:spcAft>
                <a:spcPts val="800"/>
              </a:spcAft>
              <a:buChar char="•"/>
            </a:pPr>
            <a:r>
              <a:rPr sz="1800">
                <a:solidFill>
                  <a:srgbClr val="FFFFFF"/>
                </a:solidFill>
                <a:latin typeface="Calibri"/>
              </a:rPr>
              <a:t>1968: their own history demanded</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THE SEPARATE-SCHOOLS THREAD</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communities, many roads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Citizens by an act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Jones-Shafroth Act, 1917: statutory citizenship</a:t>
            </a:r>
          </a:p>
          <a:p>
            <a:pPr algn="l" marL="342900" indent="-342900">
              <a:spcBef>
                <a:spcPts val="0"/>
              </a:spcBef>
              <a:spcAft>
                <a:spcPts val="800"/>
              </a:spcAft>
              <a:buChar char="•"/>
            </a:pPr>
            <a:r>
              <a:rPr sz="1800">
                <a:solidFill>
                  <a:srgbClr val="FFFFFF"/>
                </a:solidFill>
                <a:latin typeface="Calibri"/>
              </a:rPr>
              <a:t>Voting Rights Act, 1965: Section 4(e)</a:t>
            </a:r>
          </a:p>
          <a:p>
            <a:pPr algn="l" marL="342900" indent="-342900">
              <a:spcBef>
                <a:spcPts val="0"/>
              </a:spcBef>
              <a:spcAft>
                <a:spcPts val="800"/>
              </a:spcAft>
              <a:buChar char="•"/>
            </a:pPr>
            <a:r>
              <a:rPr sz="1800">
                <a:solidFill>
                  <a:srgbClr val="FFFFFF"/>
                </a:solidFill>
                <a:latin typeface="Calibri"/>
              </a:rPr>
              <a:t>1965 − 1917 = 48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PUERTO RICO</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communities, many roads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Cuba versus Central America</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Cuban Adjustment Act, 1966</a:t>
            </a:r>
          </a:p>
          <a:p>
            <a:pPr algn="l" marL="342900" indent="-342900">
              <a:spcBef>
                <a:spcPts val="0"/>
              </a:spcBef>
              <a:spcAft>
                <a:spcPts val="800"/>
              </a:spcAft>
              <a:buChar char="•"/>
            </a:pPr>
            <a:r>
              <a:rPr sz="1800">
                <a:solidFill>
                  <a:srgbClr val="FFFFFF"/>
                </a:solidFill>
                <a:latin typeface="Calibri"/>
              </a:rPr>
              <a:t>Two years present, then permanent residence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Salvadorans, Guatemalans, Nicaraguans</a:t>
            </a:r>
          </a:p>
          <a:p>
            <a:pPr algn="l" marL="342900" indent="-342900">
              <a:spcBef>
                <a:spcPts val="0"/>
              </a:spcBef>
              <a:spcAft>
                <a:spcPts val="800"/>
              </a:spcAft>
              <a:buChar char="•"/>
            </a:pPr>
            <a:r>
              <a:rPr sz="1800">
                <a:solidFill>
                  <a:srgbClr val="FFFFFF"/>
                </a:solidFill>
                <a:latin typeface="Calibri"/>
              </a:rPr>
              <a:t>1980s civil wars: in words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MANY ROADS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communities, many roads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Two questions versus one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1997: 5 race, 2 ethnicity</a:t>
            </a:r>
          </a:p>
          <a:p>
            <a:pPr algn="l" marL="342900" indent="-342900">
              <a:spcBef>
                <a:spcPts val="0"/>
              </a:spcBef>
              <a:spcAft>
                <a:spcPts val="800"/>
              </a:spcAft>
              <a:buChar char="•"/>
            </a:pPr>
            <a:r>
              <a:rPr sz="1800">
                <a:solidFill>
                  <a:srgbClr val="FFFFFF"/>
                </a:solidFill>
                <a:latin typeface="Calibri"/>
              </a:rPr>
              <a:t>Hispanic or Latino asked apart from race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2024: one combined question</a:t>
            </a:r>
          </a:p>
          <a:p>
            <a:pPr algn="l" marL="342900" indent="-342900">
              <a:spcBef>
                <a:spcPts val="0"/>
              </a:spcBef>
              <a:spcAft>
                <a:spcPts val="800"/>
              </a:spcAft>
              <a:buChar char="•"/>
            </a:pPr>
            <a:r>
              <a:rPr sz="1800">
                <a:solidFill>
                  <a:srgbClr val="FFFFFF"/>
                </a:solidFill>
                <a:latin typeface="Calibri"/>
              </a:rPr>
              <a:t>5 + 2 = 7 minimum categories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DATASET C</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communities, many roads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Hispanic is not Latino</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Hispanic: Spanish-speaking countries</a:t>
            </a:r>
          </a:p>
          <a:p>
            <a:pPr algn="l" marL="342900" indent="-342900">
              <a:spcBef>
                <a:spcPts val="0"/>
              </a:spcBef>
              <a:spcAft>
                <a:spcPts val="800"/>
              </a:spcAft>
              <a:buChar char="•"/>
            </a:pPr>
            <a:r>
              <a:rPr sz="1800">
                <a:solidFill>
                  <a:srgbClr val="FFFFFF"/>
                </a:solidFill>
                <a:latin typeface="Calibri"/>
              </a:rPr>
              <a:t>Latino: Latin America</a:t>
            </a:r>
          </a:p>
          <a:p>
            <a:pPr algn="l" marL="342900" indent="-342900">
              <a:spcBef>
                <a:spcPts val="0"/>
              </a:spcBef>
              <a:spcAft>
                <a:spcPts val="800"/>
              </a:spcAft>
              <a:buChar char="•"/>
            </a:pPr>
            <a:r>
              <a:rPr sz="1800">
                <a:solidFill>
                  <a:srgbClr val="FFFFFF"/>
                </a:solidFill>
                <a:latin typeface="Calibri"/>
              </a:rPr>
              <a:t>Brazil: Latino, not Hispanic; Spain: Hispanic, not Latino</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THE TERMS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communities, many roads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Latinx: both sides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Supporters: includes those a gendered ending leaves out</a:t>
            </a:r>
          </a:p>
          <a:p>
            <a:pPr algn="l" marL="342900" indent="-342900">
              <a:spcBef>
                <a:spcPts val="0"/>
              </a:spcBef>
              <a:spcAft>
                <a:spcPts val="800"/>
              </a:spcAft>
              <a:buChar char="•"/>
            </a:pPr>
            <a:r>
              <a:rPr sz="1800">
                <a:solidFill>
                  <a:srgbClr val="FFFFFF"/>
                </a:solidFill>
                <a:latin typeface="Calibri"/>
              </a:rPr>
              <a:t>Latinx and Latine: newer forms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Critics: hard to say in Spanish</a:t>
            </a:r>
          </a:p>
          <a:p>
            <a:pPr algn="l" marL="342900" indent="-342900">
              <a:spcBef>
                <a:spcPts val="0"/>
              </a:spcBef>
              <a:spcAft>
                <a:spcPts val="800"/>
              </a:spcAft>
              <a:buChar char="•"/>
            </a:pPr>
            <a:r>
              <a:rPr sz="1800">
                <a:solidFill>
                  <a:srgbClr val="FFFFFF"/>
                </a:solidFill>
                <a:latin typeface="Calibri"/>
              </a:rPr>
              <a:t>Many prefer Latino, Latina, or a national name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A NAMED DEBATE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communities, many roads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Delano and walkouts prompt</a:t>
            </a:r>
          </a:p>
          <a:p>
            <a:pPr algn="l" marL="342900" indent="-342900">
              <a:spcBef>
                <a:spcPts val="0"/>
              </a:spcBef>
              <a:spcAft>
                <a:spcPts val="800"/>
              </a:spcAft>
              <a:buChar char="•"/>
            </a:pPr>
            <a:r>
              <a:rPr sz="1800">
                <a:solidFill>
                  <a:srgbClr val="FFFFFF"/>
                </a:solidFill>
                <a:latin typeface="Calibri"/>
              </a:rPr>
              <a:t>Check: who began the strike?</a:t>
            </a:r>
          </a:p>
          <a:p>
            <a:pPr algn="l" marL="342900" indent="-342900">
              <a:spcBef>
                <a:spcPts val="0"/>
              </a:spcBef>
              <a:spcAft>
                <a:spcPts val="800"/>
              </a:spcAft>
              <a:buChar char="•"/>
            </a:pPr>
            <a:r>
              <a:rPr sz="1800">
                <a:solidFill>
                  <a:srgbClr val="FFFFFF"/>
                </a:solidFill>
                <a:latin typeface="Calibri"/>
              </a:rPr>
              <a:t>Check: Latino a race in 1997?</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Many communities, many roads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Many communities, many roads</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Delano 1965: Filipino start, joined 8 days later</a:t>
            </a:r>
          </a:p>
          <a:p>
            <a:pPr algn="l" marL="342900" indent="-342900">
              <a:spcBef>
                <a:spcPts val="0"/>
              </a:spcBef>
              <a:spcAft>
                <a:spcPts val="800"/>
              </a:spcAft>
              <a:buChar char="•"/>
            </a:pPr>
            <a:r>
              <a:rPr sz="1800">
                <a:solidFill>
                  <a:srgbClr val="FFFFFF"/>
                </a:solidFill>
                <a:latin typeface="Calibri"/>
              </a:rPr>
              <a:t>Walkouts 1968; Puerto Rico 1917; Cuba 1966</a:t>
            </a:r>
          </a:p>
          <a:p>
            <a:pPr algn="l" marL="342900" indent="-342900">
              <a:spcBef>
                <a:spcPts val="0"/>
              </a:spcBef>
              <a:spcAft>
                <a:spcPts val="800"/>
              </a:spcAft>
              <a:buChar char="•"/>
            </a:pPr>
            <a:r>
              <a:rPr sz="1800">
                <a:solidFill>
                  <a:srgbClr val="FFFFFF"/>
                </a:solidFill>
                <a:latin typeface="Calibri"/>
              </a:rPr>
              <a:t>Hispanic or Latino: ethnicity from 1997 to 2024</a:t>
            </a:r>
          </a:p>
          <a:p>
            <a:pPr algn="l" marL="342900" indent="-342900">
              <a:spcBef>
                <a:spcPts val="0"/>
              </a:spcBef>
              <a:spcAft>
                <a:spcPts val="800"/>
              </a:spcAft>
              <a:buChar char="•"/>
            </a:pPr>
            <a:r>
              <a:rPr sz="1800">
                <a:solidFill>
                  <a:srgbClr val="FFFFFF"/>
                </a:solidFill>
                <a:latin typeface="Calibri"/>
              </a:rPr>
              <a:t>Next: exclusion and incarceration</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Many communities, many roads</dc:title>
  <dc:subject>Many communities, many roads — Week 10</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