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the first of two weeks on Asian American and Pacific Islander experiences. Point students to the current syllabus as the authoritative source for how the course runs, then keep this opening on the ideas. The week's orienting question: how did exclusion and incarceration work, and what did the papers say about who belonged? Preview the path. We read the Chinese Exclusion Act of 1882, the Angel Island Immigration Station, citizenship by birth in Wong Kim Ark, the naturalization cases and the 1924 act, Executive Order 9066 and the words we use for it, the Korematsu case and the 1983 record, and redress under the 1988 law. Close the welcome by naming the method: every record gets the same five questions, and every reading ends in one plain sentence.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kitchen drawer in an illustrative family's home. Inside are a birth certificate, an old lease, two photographs, and a letter on government paper. Nobody planned the drawer; over the years, the family kept putting the important papers in the same place. Ask the ethnic studies question about the drawer itself: what did the law say about the people named on those papers? DO: give the room one minute to list three kinds of papers their own families keep together, without sharing anything private, then collect five answers on the board. Point out that birth certificates and letters from a government show up on most lists. Tell students that by the end of the week, one birth certificate and one letter will tell a whole story.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E7 excerpt: a retired teacher whose parents were incarcerated in the 1940s, interviewed in the 1990s. Remind students that every excerpt is constructed for the course and is not a real person's words. Dataset B is the law-and-case timeline, every year pinned from the issuing body's own page. This week's years are 1868, 1882, 1898, 1910, 1922, 1923, 1924, 1940, 1942, 1943, 1944, 1983, and 1988. DO: read the years aloud and ask the room to sort them into three piles: laws, court cases, and an executive order. Settle the piles before moving on, and keep the 1942 order in its own pile.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Exclusion is a law that bars a group, named by national origin, from entering the country or from becoming a citizen. The Chinese Exclusion Act of 1882 suspended the immigration of Chinese laborers for ten years and barred courts from admitting Chinese immigrants to citizenship. The Geary Act extended it in 1892, the extension was made permanent in 1902, and Congress repealed the exclusion acts in 1943. DO: before revealing the subtraction, ask the room how long exclusion lasted if the act said ten years; collect guesses, then work 1943 − 1882 = 61 years of exclusion law on the board. Name the classic wrong turn: exclusion read as ending with the 1882 act. Then call back Week 2's institutional discrimination: a law that names a national origin produces unequal treatment whether or not any official intends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Angel Island Immigration Station sat on an island in San Francisco Bay. It opened in 1910 and closed after a fire in 1940, so 1940 − 1910 = 30 years, all inside the era of exclusion law. The National Park Service states it processed up to one million Asian and other immigrants, about 250,000 of them Chinese and about 150,000 Japanese; teach those figures in words and never key them. Detainees carved poems into the barracks walls. DO: walk the five questions on the walls with the class: what they say, who made them, whom they affected, what they leave out, and what a comparison with the government's own files adds. Collect one answer per question. Then name the misconception that the station processed only Chinese immigrants, and cure it with the Park Service's own description.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Birthright citizenship is citizenship gained by being born in the country. In United States v. Wong Kim Ark (1898), the Supreme Court held that Wong Kim Ark, born in San Francisco to Chinese parents, was a citizen by birth under the 14th Amendment (1868), because his parents had a permanent domicile and residence in the United States. His parents could not naturalize; he was a citizen anyway. DO: ask pairs to say in one sentence why the parents' status did not decide the son's, then take two answers. Work the gap: 1898 − 1868 = 30 years. Use a fresh picture to land it: a roll call with names from many languages, where every student was born in the same city. How a name sounds says nothing about citizenship.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two cases side by side on Dataset F's citizenship thread. On the left, Dred Scott v. Sandford (1857): the Court held that a Black person whose ancestors were brought to the country and sold as slaves was not a citizen, and the 14th Amendment (1868) answered it with its citizenship clause. On the right, United States v. Wong Kim Ark (1898): the Court read that same clause to make a son of excluded Chinese immigrants a citizen by birth. This is Week 6's citizenship thread carried forward, and Week 6's misconception returns: the 14th Amendment read as only about Black citizens. DO: ask the room what the comparison shows, then settle it in one sentence on the board: a clause won after a fight over Black citizenship reached a second group three decades later.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Naturalization is the legal process by which a person born in another country becomes a citizen. The 1790 law limited it to an alien "being a free white person", and in 1870 Congress extended it to persons of African nativity and descent. In Ozawa v. United States (1922), the Court denied naturalization to Takao Ozawa, born in Japan, because he was not a "white person". In United States v. Thind (1923), the Court held that "white person" was to be read as the common man understood it and denied naturalization to Bhagat Singh Thind, born in India. The cases came 1923 − 1922 = 1 year apart. DO: ask the room what kind of definition "as the common man understood it" is, biological or social; settle on social. Call back Week 2's racial formation: a court is making a racial category through law.</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first four concepts into one picture of three separate doors. Entry: the Chinese Exclusion Act of 1882, and then the Immigration Act of 1924, which completely excluded immigrants from Asia, 1924 − 1882 = 42 years after the first exclusion act. Birth: Wong Kim Ark (1898) kept citizenship by birth open for children born here. Naturalization: Ozawa (1922) and Thind (1923) kept that door shut under the "white person" rule. DO: draw three doors on the board, labelled entry, birth, and naturalization. Ask volunteers to place 1882, 1898, 1922, 1923, and 1924 at the right door, then mark which doors were shut by 1924. The answer the class should reach: entry and naturalization were shut to immigrants from Asia, and only the birth door stayed open, for children born here.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executive order is a written order issued by the President to direct the work of the federal government; it is not a law passed by Congress. Executive Order 9066 (1942) never names a group, yet under it people of Japanese ancestry on the West Coast were forcibly removed and incarcerated, most of them U.S. citizens. The National Archives gives about 122,000 people, nearly 70,000 of them citizens, and the National Park Service about 120,000; teach the total in words and key only that most were citizens. Work the gap: 1942 − 1898 = 44 years after Wong Kim Ark settled that a child born here to Chinese parents was a citizen. DO: ask the room who issued the order and who it was used against; correct both classic wrong turns, that Congress passed it and that it reached only noncitizens.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term rule as history, not as etiquette. Incarceration is the imprisonment of people in guarded camps or prisons, and it is the course's word for the Second World War imprisonment of Japanese Americans. Internment was the government's term at the time; in the international law of war it means detaining enemy noncitizens, so it does not describe imprisoning citizens. Forced removal, moving people out of their homes by government order against their will, replaces the government's word, evacuation. The National Park Service explains the same terms in its own guide. DO: read the sentence "In 1942 the government evacuated and interned Japanese Americans" aloud, ask pairs to rewrite it in the course's terms, and collect two rewrites. The target: "In 1942 the government forcibly removed and incarcerated people of Japanese ancestry, most of them citizens."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Korematsu v. United States (1944), the Supreme Court upheld the exclusion order by a 6–3 vote. In 1983, 1983 − 1944 = 39 years later, a federal judge in San Francisco overturned Fred Korematsu's conviction. The same year, the Commission on Wartime Relocation and Internment of Civilians reported in Personal Justice Denied that the decision to issue the order was shaped by "race prejudice, war hysteria and a failure of political leadership". Note the commission's name keeps the older words inside a proper name. DO: ask the room whether the 1983 ruling reversed the Supreme Court's 1944 decision. Take a show of hands, then correct it: a federal judge overturned Korematsu's conviction; the ruling did not reverse the Court's decision. Week 7 offers the contrast: there, the Court itself wrote Brown.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Redress is a government's formal act of making amends for a wrong it did, through an apology, a payment, or a return of what was taken. The Civil Liberties Act of 1988 apologized and paid 20,000 dollars to each surviving person who had been incarcerated. Now read E7 in the field's order. It says the parents were teenagers in 1942, both born in this country, and the family lost the lease on the farm; after the 1988 law each parent received a letter of apology and the payment. It leaves out the camp, the town, and the lease's worth. DO: work the dates and payments live, pausing before each result: 1988 − 1942 = 46 years, and 2 × 20,000 = 40,000 dollars for a family with two surviving parents. Then ask what each paper in the mother's drawer proves.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oral-history excerpt describes a retired teacher whose parents were teenagers when the order came in 1942, both born in this country, and who each received a letter of apology after the 1988 law. Explain what Executive Order 9066 was, who it was used against, and what the 1988 law did. Then check the reply for three named errors. First, does it call the order a law passed by Congress? Second, does it say "internment of enemy aliens" when most people removed were citizens? Third, does it misstate the 20,000-dollar payment or its year? Close on this activity's rule: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Chinese Exclusion Act of 1882 began 61 years of exclusion law, repealed in 1943. Angel Island ran 30 years, and its walls hold a record the detainees made. Wong Kim Ark (1898) made a child born here a citizen by birth; Ozawa (1922) and Thind (1923) shut naturalization, and the 1924 act shut entry from Asia. Executive Order 9066 (1942) was an order, not a law, and most people removed were citizens. Korematsu (1944) upheld the order; a federal judge overturned his conviction in 1983. The 1988 law apologized and paid 20,000 dollars to each surviving person. DO: ask each student to write the E7 reading in one plain sentence before leaving. Next week, Week 12 turns to reopening, movement, and the Pacific.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Papers that decided belonging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Asian American and Pacific Islander Experiences I: Exclusion and Incarceration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WHO BELONGED, ON PAPER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What's in your drawer?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DRAWER OF PAPERS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E7 and the timeline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law that named a nation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1882: Chinese laborers barred for ten years</a:t>
            </a:r>
          </a:p>
          <a:p>
            <a:pPr algn="l" marL="342900" indent="-342900">
              <a:spcBef>
                <a:spcPts val="0"/>
              </a:spcBef>
              <a:spcAft>
                <a:spcPts val="800"/>
              </a:spcAft>
              <a:buChar char="•"/>
            </a:pPr>
            <a:r>
              <a:rPr sz="1800">
                <a:solidFill>
                  <a:srgbClr val="FFFFFF"/>
                </a:solidFill>
                <a:latin typeface="Calibri"/>
              </a:rPr>
              <a:t>Courts barred from naturalizing Chinese immigrants</a:t>
            </a:r>
          </a:p>
          <a:p>
            <a:pPr algn="l" marL="342900" indent="-342900">
              <a:spcBef>
                <a:spcPts val="0"/>
              </a:spcBef>
              <a:spcAft>
                <a:spcPts val="800"/>
              </a:spcAft>
              <a:buChar char="•"/>
            </a:pPr>
            <a:r>
              <a:rPr sz="1800">
                <a:solidFill>
                  <a:srgbClr val="FFFFFF"/>
                </a:solidFill>
                <a:latin typeface="Calibri"/>
              </a:rPr>
              <a:t>Extended 1892; permanent 1902; repealed 1943</a:t>
            </a:r>
          </a:p>
          <a:p>
            <a:pPr algn="l" marL="342900" indent="-342900">
              <a:spcBef>
                <a:spcPts val="0"/>
              </a:spcBef>
              <a:spcAft>
                <a:spcPts val="800"/>
              </a:spcAft>
              <a:buChar char="•"/>
            </a:pPr>
            <a:r>
              <a:rPr sz="1800">
                <a:solidFill>
                  <a:srgbClr val="FFFFFF"/>
                </a:solidFill>
                <a:latin typeface="Calibri"/>
              </a:rPr>
              <a:t>1943 − 1882 = 61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EXCLUSION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Walls that kept a record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Opened 1910; closed after a fire, 1940</a:t>
            </a:r>
          </a:p>
          <a:p>
            <a:pPr algn="l" marL="342900" indent="-342900">
              <a:spcBef>
                <a:spcPts val="0"/>
              </a:spcBef>
              <a:spcAft>
                <a:spcPts val="800"/>
              </a:spcAft>
              <a:buChar char="•"/>
            </a:pPr>
            <a:r>
              <a:rPr sz="1800">
                <a:solidFill>
                  <a:srgbClr val="FFFFFF"/>
                </a:solidFill>
                <a:latin typeface="Calibri"/>
              </a:rPr>
              <a:t>1940 − 1910 = 30 years</a:t>
            </a:r>
          </a:p>
          <a:p>
            <a:pPr algn="l" marL="342900" indent="-342900">
              <a:spcBef>
                <a:spcPts val="0"/>
              </a:spcBef>
              <a:spcAft>
                <a:spcPts val="800"/>
              </a:spcAft>
              <a:buChar char="•"/>
            </a:pPr>
            <a:r>
              <a:rPr sz="1800">
                <a:solidFill>
                  <a:srgbClr val="FFFFFF"/>
                </a:solidFill>
                <a:latin typeface="Calibri"/>
              </a:rPr>
              <a:t>Detainees carved poems into the walls</a:t>
            </a:r>
          </a:p>
          <a:p>
            <a:pPr algn="l" marL="342900" indent="-342900">
              <a:spcBef>
                <a:spcPts val="0"/>
              </a:spcBef>
              <a:spcAft>
                <a:spcPts val="800"/>
              </a:spcAft>
              <a:buChar char="•"/>
            </a:pPr>
            <a:r>
              <a:rPr sz="1800">
                <a:solidFill>
                  <a:srgbClr val="FFFFFF"/>
                </a:solidFill>
                <a:latin typeface="Calibri"/>
              </a:rPr>
              <a:t>A record the detainees made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ANGEL ISLAND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Born here, a citizen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Wong Kim Ark (1898): citizen by birth</a:t>
            </a:r>
          </a:p>
          <a:p>
            <a:pPr algn="l" marL="342900" indent="-342900">
              <a:spcBef>
                <a:spcPts val="0"/>
              </a:spcBef>
              <a:spcAft>
                <a:spcPts val="800"/>
              </a:spcAft>
              <a:buChar char="•"/>
            </a:pPr>
            <a:r>
              <a:rPr sz="1800">
                <a:solidFill>
                  <a:srgbClr val="FFFFFF"/>
                </a:solidFill>
                <a:latin typeface="Calibri"/>
              </a:rPr>
              <a:t>Born in San Francisco to Chinese parents</a:t>
            </a:r>
          </a:p>
          <a:p>
            <a:pPr algn="l" marL="342900" indent="-342900">
              <a:spcBef>
                <a:spcPts val="0"/>
              </a:spcBef>
              <a:spcAft>
                <a:spcPts val="800"/>
              </a:spcAft>
              <a:buChar char="•"/>
            </a:pPr>
            <a:r>
              <a:rPr sz="1800">
                <a:solidFill>
                  <a:srgbClr val="FFFFFF"/>
                </a:solidFill>
                <a:latin typeface="Calibri"/>
              </a:rPr>
              <a:t>Read under the 14th Amendment (1868)</a:t>
            </a:r>
          </a:p>
          <a:p>
            <a:pPr algn="l" marL="342900" indent="-342900">
              <a:spcBef>
                <a:spcPts val="0"/>
              </a:spcBef>
              <a:spcAft>
                <a:spcPts val="800"/>
              </a:spcAft>
              <a:buChar char="•"/>
            </a:pPr>
            <a:r>
              <a:rPr sz="1800">
                <a:solidFill>
                  <a:srgbClr val="FFFFFF"/>
                </a:solidFill>
                <a:latin typeface="Calibri"/>
              </a:rPr>
              <a:t>1898 − 1868 = 30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CITIZENSHIP BY BIRTH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Dred Scott versus Wong Kim Ark</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Dred Scott (1857): citizenship denied</a:t>
            </a:r>
          </a:p>
          <a:p>
            <a:pPr algn="l" marL="342900" indent="-342900">
              <a:spcBef>
                <a:spcPts val="0"/>
              </a:spcBef>
              <a:spcAft>
                <a:spcPts val="800"/>
              </a:spcAft>
              <a:buChar char="•"/>
            </a:pPr>
            <a:r>
              <a:rPr sz="1800">
                <a:solidFill>
                  <a:srgbClr val="FFFFFF"/>
                </a:solidFill>
                <a:latin typeface="Calibri"/>
              </a:rPr>
              <a:t>14th Amendment (1868) answered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Wong Kim Ark (1898): same clause</a:t>
            </a:r>
          </a:p>
          <a:p>
            <a:pPr algn="l" marL="342900" indent="-342900">
              <a:spcBef>
                <a:spcPts val="0"/>
              </a:spcBef>
              <a:spcAft>
                <a:spcPts val="800"/>
              </a:spcAft>
              <a:buChar char="•"/>
            </a:pPr>
            <a:r>
              <a:rPr sz="1800">
                <a:solidFill>
                  <a:srgbClr val="FFFFFF"/>
                </a:solidFill>
                <a:latin typeface="Calibri"/>
              </a:rPr>
              <a:t>Reached a son of excluded immigrants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CITIZENSHIP THREAD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counted as white?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1790 rule: "free white person"</a:t>
            </a:r>
          </a:p>
          <a:p>
            <a:pPr algn="l" marL="342900" indent="-342900">
              <a:spcBef>
                <a:spcPts val="0"/>
              </a:spcBef>
              <a:spcAft>
                <a:spcPts val="800"/>
              </a:spcAft>
              <a:buChar char="•"/>
            </a:pPr>
            <a:r>
              <a:rPr sz="1800">
                <a:solidFill>
                  <a:srgbClr val="FFFFFF"/>
                </a:solidFill>
                <a:latin typeface="Calibri"/>
              </a:rPr>
              <a:t>Ozawa (1922): born in Japan, denied</a:t>
            </a:r>
          </a:p>
          <a:p>
            <a:pPr algn="l" marL="342900" indent="-342900">
              <a:spcBef>
                <a:spcPts val="0"/>
              </a:spcBef>
              <a:spcAft>
                <a:spcPts val="800"/>
              </a:spcAft>
              <a:buChar char="•"/>
            </a:pPr>
            <a:r>
              <a:rPr sz="1800">
                <a:solidFill>
                  <a:srgbClr val="FFFFFF"/>
                </a:solidFill>
                <a:latin typeface="Calibri"/>
              </a:rPr>
              <a:t>Thind (1923): born in India, denied</a:t>
            </a:r>
          </a:p>
          <a:p>
            <a:pPr algn="l" marL="342900" indent="-342900">
              <a:spcBef>
                <a:spcPts val="0"/>
              </a:spcBef>
              <a:spcAft>
                <a:spcPts val="800"/>
              </a:spcAft>
              <a:buChar char="•"/>
            </a:pPr>
            <a:r>
              <a:rPr sz="1800">
                <a:solidFill>
                  <a:srgbClr val="FFFFFF"/>
                </a:solidFill>
                <a:latin typeface="Calibri"/>
              </a:rPr>
              <a:t>1923 − 1922 = 1 year apart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NATURALIZATION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Entry, birth, naturalization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Entry: 1882 act, then 1924 act</a:t>
            </a:r>
          </a:p>
          <a:p>
            <a:pPr algn="l" marL="342900" indent="-342900">
              <a:spcBef>
                <a:spcPts val="0"/>
              </a:spcBef>
              <a:spcAft>
                <a:spcPts val="800"/>
              </a:spcAft>
              <a:buChar char="•"/>
            </a:pPr>
            <a:r>
              <a:rPr sz="1800">
                <a:solidFill>
                  <a:srgbClr val="FFFFFF"/>
                </a:solidFill>
                <a:latin typeface="Calibri"/>
              </a:rPr>
              <a:t>1924 − 1882 = 42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Birth: Wong Kim Ark (1898), open</a:t>
            </a:r>
          </a:p>
          <a:p>
            <a:pPr algn="l" marL="342900" indent="-342900">
              <a:spcBef>
                <a:spcPts val="0"/>
              </a:spcBef>
              <a:spcAft>
                <a:spcPts val="800"/>
              </a:spcAft>
              <a:buChar char="•"/>
            </a:pPr>
            <a:r>
              <a:rPr sz="1800">
                <a:solidFill>
                  <a:srgbClr val="FFFFFF"/>
                </a:solidFill>
                <a:latin typeface="Calibri"/>
              </a:rPr>
              <a:t>Naturalization: Ozawa, Thind, shut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THREE DOORS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 order, not a law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 order of the President, not a law</a:t>
            </a:r>
          </a:p>
          <a:p>
            <a:pPr algn="l" marL="342900" indent="-342900">
              <a:spcBef>
                <a:spcPts val="0"/>
              </a:spcBef>
              <a:spcAft>
                <a:spcPts val="800"/>
              </a:spcAft>
              <a:buChar char="•"/>
            </a:pPr>
            <a:r>
              <a:rPr sz="1800">
                <a:solidFill>
                  <a:srgbClr val="FFFFFF"/>
                </a:solidFill>
                <a:latin typeface="Calibri"/>
              </a:rPr>
              <a:t>Names no group; used on Japanese Americans</a:t>
            </a:r>
          </a:p>
          <a:p>
            <a:pPr algn="l" marL="342900" indent="-342900">
              <a:spcBef>
                <a:spcPts val="0"/>
              </a:spcBef>
              <a:spcAft>
                <a:spcPts val="800"/>
              </a:spcAft>
              <a:buChar char="•"/>
            </a:pPr>
            <a:r>
              <a:rPr sz="1800">
                <a:solidFill>
                  <a:srgbClr val="FFFFFF"/>
                </a:solidFill>
                <a:latin typeface="Calibri"/>
              </a:rPr>
              <a:t>Most people removed were U.S. citizens</a:t>
            </a:r>
          </a:p>
          <a:p>
            <a:pPr algn="l" marL="342900" indent="-342900">
              <a:spcBef>
                <a:spcPts val="0"/>
              </a:spcBef>
              <a:spcAft>
                <a:spcPts val="800"/>
              </a:spcAft>
              <a:buChar char="•"/>
            </a:pPr>
            <a:r>
              <a:rPr sz="1800">
                <a:solidFill>
                  <a:srgbClr val="FFFFFF"/>
                </a:solidFill>
                <a:latin typeface="Calibri"/>
              </a:rPr>
              <a:t>1942 − 1898 = 44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EXECUTIVE ORDER 9066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Incarceration versus internment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Incarceration: imprisonment in guarded camps</a:t>
            </a:r>
          </a:p>
          <a:p>
            <a:pPr algn="l" marL="342900" indent="-342900">
              <a:spcBef>
                <a:spcPts val="0"/>
              </a:spcBef>
              <a:spcAft>
                <a:spcPts val="800"/>
              </a:spcAft>
              <a:buChar char="•"/>
            </a:pPr>
            <a:r>
              <a:rPr sz="1800">
                <a:solidFill>
                  <a:srgbClr val="FFFFFF"/>
                </a:solidFill>
                <a:latin typeface="Calibri"/>
              </a:rPr>
              <a:t>Forced removal, not evacuation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Internment: the government's term then</a:t>
            </a:r>
          </a:p>
          <a:p>
            <a:pPr algn="l" marL="342900" indent="-342900">
              <a:spcBef>
                <a:spcPts val="0"/>
              </a:spcBef>
              <a:spcAft>
                <a:spcPts val="800"/>
              </a:spcAft>
              <a:buChar char="•"/>
            </a:pPr>
            <a:r>
              <a:rPr sz="1800">
                <a:solidFill>
                  <a:srgbClr val="FFFFFF"/>
                </a:solidFill>
                <a:latin typeface="Calibri"/>
              </a:rPr>
              <a:t>Law of war: enemy noncitizens only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THE WORDS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ruling, then a record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Korematsu (1944): order upheld, 6–3</a:t>
            </a:r>
          </a:p>
          <a:p>
            <a:pPr algn="l" marL="342900" indent="-342900">
              <a:spcBef>
                <a:spcPts val="0"/>
              </a:spcBef>
              <a:spcAft>
                <a:spcPts val="800"/>
              </a:spcAft>
              <a:buChar char="•"/>
            </a:pPr>
            <a:r>
              <a:rPr sz="1800">
                <a:solidFill>
                  <a:srgbClr val="FFFFFF"/>
                </a:solidFill>
                <a:latin typeface="Calibri"/>
              </a:rPr>
              <a:t>1983: Korematsu's conviction overturned</a:t>
            </a:r>
          </a:p>
          <a:p>
            <a:pPr algn="l" marL="342900" indent="-342900">
              <a:spcBef>
                <a:spcPts val="0"/>
              </a:spcBef>
              <a:spcAft>
                <a:spcPts val="800"/>
              </a:spcAft>
              <a:buChar char="•"/>
            </a:pPr>
            <a:r>
              <a:rPr sz="1800">
                <a:solidFill>
                  <a:srgbClr val="FFFFFF"/>
                </a:solidFill>
                <a:latin typeface="Calibri"/>
              </a:rPr>
              <a:t>1983 − 1944 = 39 years</a:t>
            </a:r>
          </a:p>
          <a:p>
            <a:pPr algn="l" marL="342900" indent="-342900">
              <a:spcBef>
                <a:spcPts val="0"/>
              </a:spcBef>
              <a:spcAft>
                <a:spcPts val="800"/>
              </a:spcAft>
              <a:buChar char="•"/>
            </a:pPr>
            <a:r>
              <a:rPr sz="1800">
                <a:solidFill>
                  <a:srgbClr val="FFFFFF"/>
                </a:solidFill>
                <a:latin typeface="Calibri"/>
              </a:rPr>
              <a:t>Commission: race prejudice, war hysteria</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KOREMATSU</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papers, one story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1988 law: apology and 20,000 dollars each</a:t>
            </a:r>
          </a:p>
          <a:p>
            <a:pPr algn="l" marL="342900" indent="-342900">
              <a:spcBef>
                <a:spcPts val="0"/>
              </a:spcBef>
              <a:spcAft>
                <a:spcPts val="800"/>
              </a:spcAft>
              <a:buChar char="•"/>
            </a:pPr>
            <a:r>
              <a:rPr sz="1800">
                <a:solidFill>
                  <a:srgbClr val="FFFFFF"/>
                </a:solidFill>
                <a:latin typeface="Calibri"/>
              </a:rPr>
              <a:t>1988 − 1942 = 46 years</a:t>
            </a:r>
          </a:p>
          <a:p>
            <a:pPr algn="l" marL="342900" indent="-342900">
              <a:spcBef>
                <a:spcPts val="0"/>
              </a:spcBef>
              <a:spcAft>
                <a:spcPts val="800"/>
              </a:spcAft>
              <a:buChar char="•"/>
            </a:pPr>
            <a:r>
              <a:rPr sz="1800">
                <a:solidFill>
                  <a:srgbClr val="FFFFFF"/>
                </a:solidFill>
                <a:latin typeface="Calibri"/>
              </a:rPr>
              <a:t>2 × 20,000 = 40,000 dollars</a:t>
            </a:r>
          </a:p>
          <a:p>
            <a:pPr algn="l" marL="342900" indent="-342900">
              <a:spcBef>
                <a:spcPts val="0"/>
              </a:spcBef>
              <a:spcAft>
                <a:spcPts val="800"/>
              </a:spcAft>
              <a:buChar char="•"/>
            </a:pPr>
            <a:r>
              <a:rPr sz="1800">
                <a:solidFill>
                  <a:srgbClr val="FFFFFF"/>
                </a:solidFill>
                <a:latin typeface="Calibri"/>
              </a:rPr>
              <a:t>Birth certificate plus apology letter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REDRESS AND E7</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E7 prompt</a:t>
            </a:r>
          </a:p>
          <a:p>
            <a:pPr algn="l" marL="342900" indent="-342900">
              <a:spcBef>
                <a:spcPts val="0"/>
              </a:spcBef>
              <a:spcAft>
                <a:spcPts val="800"/>
              </a:spcAft>
              <a:buChar char="•"/>
            </a:pPr>
            <a:r>
              <a:rPr sz="1800">
                <a:solidFill>
                  <a:srgbClr val="FFFFFF"/>
                </a:solidFill>
                <a:latin typeface="Calibri"/>
              </a:rPr>
              <a:t>Check: order or law? Citizens or aliens?</a:t>
            </a:r>
          </a:p>
          <a:p>
            <a:pPr algn="l" marL="342900" indent="-342900">
              <a:spcBef>
                <a:spcPts val="0"/>
              </a:spcBef>
              <a:spcAft>
                <a:spcPts val="800"/>
              </a:spcAft>
              <a:buChar char="•"/>
            </a:pPr>
            <a:r>
              <a:rPr sz="1800">
                <a:solidFill>
                  <a:srgbClr val="FFFFFF"/>
                </a:solidFill>
                <a:latin typeface="Calibri"/>
              </a:rPr>
              <a:t>Check: 1988 and 20,000 dollars each</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Papers that decided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Citizens on paper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1882 to 1943: 61 years of exclusion</a:t>
            </a:r>
          </a:p>
          <a:p>
            <a:pPr algn="l" marL="342900" indent="-342900">
              <a:spcBef>
                <a:spcPts val="0"/>
              </a:spcBef>
              <a:spcAft>
                <a:spcPts val="800"/>
              </a:spcAft>
              <a:buChar char="•"/>
            </a:pPr>
            <a:r>
              <a:rPr sz="1800">
                <a:solidFill>
                  <a:srgbClr val="FFFFFF"/>
                </a:solidFill>
                <a:latin typeface="Calibri"/>
              </a:rPr>
              <a:t>1898 birth; 1922, 1923 naturalization denied</a:t>
            </a:r>
          </a:p>
          <a:p>
            <a:pPr algn="l" marL="342900" indent="-342900">
              <a:spcBef>
                <a:spcPts val="0"/>
              </a:spcBef>
              <a:spcAft>
                <a:spcPts val="800"/>
              </a:spcAft>
              <a:buChar char="•"/>
            </a:pPr>
            <a:r>
              <a:rPr sz="1800">
                <a:solidFill>
                  <a:srgbClr val="FFFFFF"/>
                </a:solidFill>
                <a:latin typeface="Calibri"/>
              </a:rPr>
              <a:t>1942 order: most removed were citizens</a:t>
            </a:r>
          </a:p>
          <a:p>
            <a:pPr algn="l" marL="342900" indent="-342900">
              <a:spcBef>
                <a:spcPts val="0"/>
              </a:spcBef>
              <a:spcAft>
                <a:spcPts val="800"/>
              </a:spcAft>
              <a:buChar char="•"/>
            </a:pPr>
            <a:r>
              <a:rPr sz="1800">
                <a:solidFill>
                  <a:srgbClr val="FFFFFF"/>
                </a:solidFill>
                <a:latin typeface="Calibri"/>
              </a:rPr>
              <a:t>Next: reopening, movement, and the Pacific</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Papers that decided belonging</dc:title>
  <dc:subject>Papers that decided belonging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