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12, the second of two weeks on Asian American and Pacific Islander experiences. Before anything else, point students to the current syllabus as the authoritative source for how the course runs, then keep this opening on the ideas. The week's orienting question: what changed after 1965, how did many communities come to share one name, and whose history is not an immigration story at all? Preview the path. We read the immigration law of 1965 and one nurse's account, name the Asian American movement, examine the model-minority image as a stereotype, follow refugees and the Refugee Act of 1980, place Native Hawaiians, read the 1993 apology, and count the federal categories. Promise one habit for the hour: we name communities by their own names.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an illustrative one: a family reunion in a park. Someone asks each generation the same question, where are you from? The grandmother names a town across an ocean. Her son names the city where he grew up. His daughter names the street she lives on, and the person asking says, no, where are you really from? Every answer is true. DO: give the room one minute to write down the answer they give when someone asks where they are from, and whether they have ever been asked twice. Collect three answers aloud without names. Keep the word really on the board; by the refugee slide it will have a name, and by the end of the hour each answer will have a law or an event behind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community oral-history archive, an illustrative, unnamed public library's collection, and this week we read two excerpts: E3, a nurse who arrived in the early 1970s after the 1965 immigration law, interviewed in the 2010s, and E5, a woman who resettled as a refugee in the early 1980s, interviewed in the 2010s. Remind students that every excerpt is constructed for the course and is not a real person's words. Datasets B and F give the years: 1893, 1898, 1965, 1968, 1969, 1975, 1980, 1988, and 1993. Dataset C gives the federal categories for 1977, 1997, and 2024. DO: write the years in a row across the board now, so each later slide can hang its event on the right year.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Immigration and Nationality Act of 1965, signed in October 1965, abolished the national-origins quota system and gave preference to family reunification and to skilled workers. A national-origins quota is a yearly cap on the number of immigrants admitted, set by the country a person comes from. Family reunification means admitting an immigrant because a close relative already lives in the country as a citizen or permanent resident. Week 11's 1924 act built the quota system and completely excluded immigrants from Asia, so the quotas lasted 1965 − 1924 = 41 years. DO: ask the room whether the 1965 law affected only Asian immigrants; collect a show of hands, then reveal that the quotas it abolished had covered many nationalities, European ones included. Name the wrong turn and its cure: read it as a change to the whole system.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E3 in the field's order. What it says: before 1965 there was hardly a way in; after the new law, hospitals needed nurses and the nurse's training counted; the nurse came alone in 1972, 1972 − 1965 = 7 years after the law; five years later the nurse sponsored a sister, 1972 + 5 = 1977; the sister later sponsored her husband; and it took the family twenty years, 1972 + 20 = 1992. Who made it: a first-person account recorded in the 2010s. What it leaves out: no country, city, or hospital, so its dates are checked against the 1965 law. DO: read the excerpt aloud, have pairs work the three year sums, then reveal 7, 1977, and 1992. The reading: the skilled-worker preference brought the nurse, and family reunification brought the sister, one sponsorship at a time.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1968 the founding members of the Asian American Political Alliance at Berkeley, including Yuji Ichioka and Emma Gee, coined Asian American as a political and cultural term to join communities with different histories. That came 1968 − 1965 = 3 years after the 1965 law. The Asian American movement is the campus and community organizing of the late 1960s and after that joined people of many Asian communities under one political name to press for ethnic studies and civil rights. Week 10's farm-labor thread belongs here too: Filipino farmworkers began the Delano grape strike of 1965, before the name existed. DO: ask what one name made possible for communities with different histories, and what risk it carried; collect one answer for each. Name the wrong turn: Asian Americans read as one group with one history.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Place the name on the movements thread from Week 1. On the left, the San Francisco State strike, which began in November 1968, led by the Black Student Union and the Third World Liberation Front; it won the College of Ethnic Studies. On the right, the Berkeley strike of 1969, a Third World Liberation Front strike co-led by the Asian American Political Alliance that pressed for ethnic studies, 1969 − 1968 = 1 year after the term was coined. The group that named itself helped build the field this course belongs to. DO: ask pairs to put the two strikes and the coining of the term in order on the board, then reveal the years. The reading in one sentence: the term Asian American was born in the same movement that built ethnic studies.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stereotype is a fixed, oversimplified belief about a whole group that is applied to each of its members. The model-minority image is the stereotype that pictures Asian Americans as one group that succeeded through its own effort and needs no help. Petersen (1966), Success Story, Japanese-American Style, in The New York Times Magazine, is usually credited with popularizing the image, 1968 − 1966 = 2 years before the term Asian American was coined. Say plainly that the course teaches the image as a stereotype to examine, never as a description, and names Petersen only as the article usually credited with spreading it. DO: ask the room for one compliment aimed at a whole group they have heard; collect two, then ask what each one assumes about every member of the group.</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field's critique of the model-minority image has three parts. It flattens many communities into one, the opposite of what the 1968 coalition intended. It hides poverty and discrimination within those communities, because if a whole group is pictured as successful, the people inside it who struggle become hard to see. And it is used to blame other groups, as if unequal outcomes came from effort alone and not from laws and institutions. DO: put an illustrative brochure sentence on the board: Asian American students prove that any group can succeed without help. Have pairs mark which words flatten, which hide, and which blame, then reveal: no community is named, the students who need help disappear, and any group can succeed blames everyone else. Name the wrong turn: the image read as a compliment or a fact.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refugee is a person who flees their country because of persecution or the fear of it and is admitted under refugee law. According to the National Archives, between 1975 and 1979 about 300,000 refugees from Southeast Asia were admitted through presidential action; say that figure in words and never key it. The Refugee Act of 1980 defined a refugee as a person with a well-founded fear of persecution and created the Office of Refugee Resettlement, 1980 − 1975 = 5 years after the first admissions. DO: ask the room how a refugee's road differs from the nurse's road in E3; collect two answers, then confirm: the nurse came under the 1965 law's preferences, while a refugee flees persecution and is admitted under refugee law. Name the wrong turn: a refugee read as the same as any other immigrant.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E5 in the field's order. What it says: the family waited two years in a camp before a church group sponsored them; the narrator was fourteen, was seated in the back with a dictionary, had one teacher who stayed after class, and by her last year translated for her parents at the doctor and the bank; when she names this town as where she is from, people ask again. Who made it: a first-person account recorded in the 2010s. What it leaves out: no country, camp, or church. The perpetual-foreigner stereotype is the belief that some Americans, whatever their birthplace or citizenship, are always from somewhere else. DO: return to the word really on the board from the hook, and ask the room to name the belief behind the second question; reveal the term and connect it to the reunion.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Native Hawaiians are the Indigenous people of the Hawaiian Islands, a colonized or incorporated people who became part of the United States through annexation rather than immigration. The Kingdom of Hawaii was overthrown in January 1893, and the United States annexed the islands by joint resolution in July 1898, 1898 − 1893 = 5 years later. Week 3's line governs here, and Week 9 gives the comparison. On the left, the Treaty of Guadalupe Hidalgo of 1848 moved the border over Mexicans in the ceded lands. On the right, annexation moved it over Hawaii in 1898, 1898 − 1848 = 50 years later. DO: ask who moved in each case, the people or the border; collect answers, then reveal that neither people immigrated. Name the wrong turn: Native Hawaiians read as an immigrant group. Speak of Native Hawaiians in the present tense.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1993 apology to Native Hawaiians in the field's order. What it says: Congress apologizes to Native Hawaiians on behalf of the people of the United States for the overthrow of the Kingdom of Hawaii, 1993 − 1893 = 100 years later. Who made it: Congress, by joint resolution. What it leaves out: its last section says that nothing in it is intended to serve as a settlement of any claims against the United States. Week 11's Civil Liberties Act of 1988 gives the comparison: it apologized and paid 20,000 dollars to each surviving person who had been incarcerated, and the 1993 apology came 1993 − 1988 = 5 years later. DO: ask the room what each text does, then collect answers for each column. Name the wrong turn: an apology read as the same as redress. The course prescribes no position on what any apology should include.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federal categories. On the left, 1977: 4 race categories, and one of them was Asian or Pacific Islander, a single box for two different groups. On the right, 1997: that box was divided into Asian and Native Hawaiian or Other Pacific Islander, so the count rose by one, 4 + 1 = 5 minimum race categories, 1997 − 1993 = 4 years after the apology. In 2024 the combined question lists Native Hawaiian or Pacific Islander among 7 minimum categories. Week 2's rule governs here: a federal category is the issuing body's category, not a biological group, and OMB called its 1997 categories a social-political construct. DO: ask whether the people changed when the box split; collect answers, then confirm that the form changed. Name the wrong turn: a federal category read as a biological group.</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Summarize what changed for Asian American and Pacific Islander communities after 1965, including the Immigration and Nationality Act of 1965, the term Asian American, and the history of Native Hawaiians. Then check the reply for three named errors. First, describing Asian Americans as a model minority as if that were a fact; the image is a stereotype the field critiques. Second, listing Native Hawaiians as immigrants; they are the Indigenous people of the islands, annexed in 1898. Third, saying the 1965 law affected only Asian immigrants; it abolished quotas that covered many nationalities. For this activity, the judgment rule holds: the tool drafts, and you check every claim against the record.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The 1965 law abolished the national-origins quotas after 41 years and favored family reunification and skilled workers, and E3's family came one sponsorship at a time from 1972 to 1992. The Asian American Political Alliance coined Asian American in 1968. The model-minority image is a stereotype that flattens, hides, and blames. The Refugee Act of 1980 defined a refugee, and E5 shows the perpetual-foreigner stereotype. Native Hawaiians are an incorporated people, overthrown in 1893 and annexed in 1898, and the 1993 apology says it settles no claims. Next week, Week 13 traces immigration, citizenship, and belonging across groups, from the 1790 naturalization law. DO: have each student write one sentence placing one answer from the hook's where-are-you-from list on a law or event, and collect three before they leave.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Three roads, not one story</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12 · Asian American and Pacific Islander Experiences II: Reopening, Movement, and the Pacific</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12 · REOPENING, MOVEMENT, THE PACIFIC</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Where are you from?</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ONE QUESTION, THREE ANSWERS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E3, E5, and the years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DATASETS A, B, C, 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Quotas out, families 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Immigration and Nationality Act, 1965</a:t>
            </a:r>
          </a:p>
          <a:p>
            <a:pPr algn="l" marL="342900" indent="-342900">
              <a:spcBef>
                <a:spcPts val="0"/>
              </a:spcBef>
              <a:spcAft>
                <a:spcPts val="800"/>
              </a:spcAft>
              <a:buChar char="•"/>
            </a:pPr>
            <a:r>
              <a:rPr sz="1800">
                <a:solidFill>
                  <a:srgbClr val="FFFFFF"/>
                </a:solidFill>
                <a:latin typeface="Calibri"/>
              </a:rPr>
              <a:t>Preference: family reunification and skilled workers</a:t>
            </a:r>
          </a:p>
          <a:p>
            <a:pPr algn="l" marL="342900" indent="-342900">
              <a:spcBef>
                <a:spcPts val="0"/>
              </a:spcBef>
              <a:spcAft>
                <a:spcPts val="800"/>
              </a:spcAft>
              <a:buChar char="•"/>
            </a:pPr>
            <a:r>
              <a:rPr sz="1800">
                <a:solidFill>
                  <a:srgbClr val="FFFFFF"/>
                </a:solidFill>
                <a:latin typeface="Calibri"/>
              </a:rPr>
              <a:t>1965 − 1924 = 41 years of quotas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THE DOOR REOPENS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E3: one sponsor at a time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Came alone in 1972: 1972 − 1965 = 7 years</a:t>
            </a:r>
          </a:p>
          <a:p>
            <a:pPr algn="l" marL="342900" indent="-342900">
              <a:spcBef>
                <a:spcPts val="0"/>
              </a:spcBef>
              <a:spcAft>
                <a:spcPts val="800"/>
              </a:spcAft>
              <a:buChar char="•"/>
            </a:pPr>
            <a:r>
              <a:rPr sz="1800">
                <a:solidFill>
                  <a:srgbClr val="FFFFFF"/>
                </a:solidFill>
                <a:latin typeface="Calibri"/>
              </a:rPr>
              <a:t>Sister sponsored: 1972 + 5 = 1977</a:t>
            </a:r>
          </a:p>
          <a:p>
            <a:pPr algn="l" marL="342900" indent="-342900">
              <a:spcBef>
                <a:spcPts val="0"/>
              </a:spcBef>
              <a:spcAft>
                <a:spcPts val="800"/>
              </a:spcAft>
              <a:buChar char="•"/>
            </a:pPr>
            <a:r>
              <a:rPr sz="1800">
                <a:solidFill>
                  <a:srgbClr val="FFFFFF"/>
                </a:solidFill>
                <a:latin typeface="Calibri"/>
              </a:rPr>
              <a:t>Chain complete: 1972 + 20 = 1992</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READ THE VOICE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Many communities, one name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Asian American Political Alliance, Berkeley, 1968</a:t>
            </a:r>
          </a:p>
          <a:p>
            <a:pPr algn="l" marL="342900" indent="-342900">
              <a:spcBef>
                <a:spcPts val="0"/>
              </a:spcBef>
              <a:spcAft>
                <a:spcPts val="800"/>
              </a:spcAft>
              <a:buChar char="•"/>
            </a:pPr>
            <a:r>
              <a:rPr sz="1800">
                <a:solidFill>
                  <a:srgbClr val="FFFFFF"/>
                </a:solidFill>
                <a:latin typeface="Calibri"/>
              </a:rPr>
              <a:t>Coined to join different histories</a:t>
            </a:r>
          </a:p>
          <a:p>
            <a:pPr algn="l" marL="342900" indent="-342900">
              <a:spcBef>
                <a:spcPts val="0"/>
              </a:spcBef>
              <a:spcAft>
                <a:spcPts val="800"/>
              </a:spcAft>
              <a:buChar char="•"/>
            </a:pPr>
            <a:r>
              <a:rPr sz="1800">
                <a:solidFill>
                  <a:srgbClr val="FFFFFF"/>
                </a:solidFill>
                <a:latin typeface="Calibri"/>
              </a:rPr>
              <a:t>1968 − 1965 = 3 years after the law</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A CHOSEN NAME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San Francisco State versus Berkeley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San Francisco State: began November 1968</a:t>
            </a:r>
          </a:p>
          <a:p>
            <a:pPr algn="l" marL="342900" indent="-342900">
              <a:spcBef>
                <a:spcPts val="0"/>
              </a:spcBef>
              <a:spcAft>
                <a:spcPts val="800"/>
              </a:spcAft>
              <a:buChar char="•"/>
            </a:pPr>
            <a:r>
              <a:rPr sz="1800">
                <a:solidFill>
                  <a:srgbClr val="FFFFFF"/>
                </a:solidFill>
                <a:latin typeface="Calibri"/>
              </a:rPr>
              <a:t>Black Student Union and the Third World Liberation Front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Berkeley strike: 1969</a:t>
            </a:r>
          </a:p>
          <a:p>
            <a:pPr algn="l" marL="342900" indent="-342900">
              <a:spcBef>
                <a:spcPts val="0"/>
              </a:spcBef>
              <a:spcAft>
                <a:spcPts val="800"/>
              </a:spcAft>
              <a:buChar char="•"/>
            </a:pPr>
            <a:r>
              <a:rPr sz="1800">
                <a:solidFill>
                  <a:srgbClr val="FFFFFF"/>
                </a:solidFill>
                <a:latin typeface="Calibri"/>
              </a:rPr>
              <a:t>1969 − 1968 = 1 year after the term</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THE MOVEMENTS THREAD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Praise is still a stereotype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Stereotype: fixed belief about a whole group</a:t>
            </a:r>
          </a:p>
          <a:p>
            <a:pPr algn="l" marL="342900" indent="-342900">
              <a:spcBef>
                <a:spcPts val="0"/>
              </a:spcBef>
              <a:spcAft>
                <a:spcPts val="800"/>
              </a:spcAft>
              <a:buChar char="•"/>
            </a:pPr>
            <a:r>
              <a:rPr sz="1800">
                <a:solidFill>
                  <a:srgbClr val="FFFFFF"/>
                </a:solidFill>
                <a:latin typeface="Calibri"/>
              </a:rPr>
              <a:t>Petersen (1966): usually credited with popularizing it</a:t>
            </a:r>
          </a:p>
          <a:p>
            <a:pPr algn="l" marL="342900" indent="-342900">
              <a:spcBef>
                <a:spcPts val="0"/>
              </a:spcBef>
              <a:spcAft>
                <a:spcPts val="800"/>
              </a:spcAft>
              <a:buChar char="•"/>
            </a:pPr>
            <a:r>
              <a:rPr sz="1800">
                <a:solidFill>
                  <a:srgbClr val="FFFFFF"/>
                </a:solidFill>
                <a:latin typeface="Calibri"/>
              </a:rPr>
              <a:t>Taught as a stereotype, never a description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A STEREOTYPE TO EXAMINE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Flattens, hides, blames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Flattens many communities into one</a:t>
            </a:r>
          </a:p>
          <a:p>
            <a:pPr algn="l" marL="342900" indent="-342900">
              <a:spcBef>
                <a:spcPts val="0"/>
              </a:spcBef>
              <a:spcAft>
                <a:spcPts val="800"/>
              </a:spcAft>
              <a:buChar char="•"/>
            </a:pPr>
            <a:r>
              <a:rPr sz="1800">
                <a:solidFill>
                  <a:srgbClr val="FFFFFF"/>
                </a:solidFill>
                <a:latin typeface="Calibri"/>
              </a:rPr>
              <a:t>Hides poverty and discrimination within them</a:t>
            </a:r>
          </a:p>
          <a:p>
            <a:pPr algn="l" marL="342900" indent="-342900">
              <a:spcBef>
                <a:spcPts val="0"/>
              </a:spcBef>
              <a:spcAft>
                <a:spcPts val="800"/>
              </a:spcAft>
              <a:buChar char="•"/>
            </a:pPr>
            <a:r>
              <a:rPr sz="1800">
                <a:solidFill>
                  <a:srgbClr val="FFFFFF"/>
                </a:solidFill>
                <a:latin typeface="Calibri"/>
              </a:rPr>
              <a:t>Used to blame other groups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THE CRITIQUE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Refuge is a different road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About 300,000 admitted, 1975 to 1979: in words</a:t>
            </a:r>
          </a:p>
          <a:p>
            <a:pPr algn="l" marL="342900" indent="-342900">
              <a:spcBef>
                <a:spcPts val="0"/>
              </a:spcBef>
              <a:spcAft>
                <a:spcPts val="800"/>
              </a:spcAft>
              <a:buChar char="•"/>
            </a:pPr>
            <a:r>
              <a:rPr sz="1800">
                <a:solidFill>
                  <a:srgbClr val="FFFFFF"/>
                </a:solidFill>
                <a:latin typeface="Calibri"/>
              </a:rPr>
              <a:t>Refugee Act, 1980: well-founded fear of persecution</a:t>
            </a:r>
          </a:p>
          <a:p>
            <a:pPr algn="l" marL="342900" indent="-342900">
              <a:spcBef>
                <a:spcPts val="0"/>
              </a:spcBef>
              <a:spcAft>
                <a:spcPts val="800"/>
              </a:spcAft>
              <a:buChar char="•"/>
            </a:pPr>
            <a:r>
              <a:rPr sz="1800">
                <a:solidFill>
                  <a:srgbClr val="FFFFFF"/>
                </a:solidFill>
                <a:latin typeface="Calibri"/>
              </a:rPr>
              <a:t>1980 − 1975 = 5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REFUGE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E5: asked again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Two years in a camp; a church sponsor</a:t>
            </a:r>
          </a:p>
          <a:p>
            <a:pPr algn="l" marL="342900" indent="-342900">
              <a:spcBef>
                <a:spcPts val="0"/>
              </a:spcBef>
              <a:spcAft>
                <a:spcPts val="800"/>
              </a:spcAft>
              <a:buChar char="•"/>
            </a:pPr>
            <a:r>
              <a:rPr sz="1800">
                <a:solidFill>
                  <a:srgbClr val="FFFFFF"/>
                </a:solidFill>
                <a:latin typeface="Calibri"/>
              </a:rPr>
              <a:t>Translating for her parents by her last year</a:t>
            </a:r>
          </a:p>
          <a:p>
            <a:pPr algn="l" marL="342900" indent="-342900">
              <a:spcBef>
                <a:spcPts val="0"/>
              </a:spcBef>
              <a:spcAft>
                <a:spcPts val="800"/>
              </a:spcAft>
              <a:buChar char="•"/>
            </a:pPr>
            <a:r>
              <a:rPr sz="1800">
                <a:solidFill>
                  <a:srgbClr val="FFFFFF"/>
                </a:solidFill>
                <a:latin typeface="Calibri"/>
              </a:rPr>
              <a:t>Asked again: the perpetual-foreigner stereotype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READ THE VOICE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1848 versus 1898</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1848: border moves over the ceded lands</a:t>
            </a:r>
          </a:p>
          <a:p>
            <a:pPr algn="l" marL="342900" indent="-342900">
              <a:spcBef>
                <a:spcPts val="0"/>
              </a:spcBef>
              <a:spcAft>
                <a:spcPts val="800"/>
              </a:spcAft>
              <a:buChar char="•"/>
            </a:pPr>
            <a:r>
              <a:rPr sz="1800">
                <a:solidFill>
                  <a:srgbClr val="FFFFFF"/>
                </a:solidFill>
                <a:latin typeface="Calibri"/>
              </a:rPr>
              <a:t>Mexicans who stayed did not immigrate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1893 overthrow; 1898 annexation: 5 years</a:t>
            </a:r>
          </a:p>
          <a:p>
            <a:pPr algn="l" marL="342900" indent="-342900">
              <a:spcBef>
                <a:spcPts val="0"/>
              </a:spcBef>
              <a:spcAft>
                <a:spcPts val="800"/>
              </a:spcAft>
              <a:buChar char="•"/>
            </a:pPr>
            <a:r>
              <a:rPr sz="1800">
                <a:solidFill>
                  <a:srgbClr val="FFFFFF"/>
                </a:solidFill>
                <a:latin typeface="Calibri"/>
              </a:rPr>
              <a:t>1898 − 1848 = 50 years later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ANNEXED, NOT IMMIGRANTS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1988 versus 1993</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1988: apology and 20,000 dollars each</a:t>
            </a:r>
          </a:p>
          <a:p>
            <a:pPr algn="l" marL="342900" indent="-342900">
              <a:spcBef>
                <a:spcPts val="0"/>
              </a:spcBef>
              <a:spcAft>
                <a:spcPts val="800"/>
              </a:spcAft>
              <a:buChar char="•"/>
            </a:pPr>
            <a:r>
              <a:rPr sz="1800">
                <a:solidFill>
                  <a:srgbClr val="FFFFFF"/>
                </a:solidFill>
                <a:latin typeface="Calibri"/>
              </a:rPr>
              <a:t>Paid to each surviving person incarcerated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1993: apology for the 1893 overthrow</a:t>
            </a:r>
          </a:p>
          <a:p>
            <a:pPr algn="l" marL="342900" indent="-342900">
              <a:spcBef>
                <a:spcPts val="0"/>
              </a:spcBef>
              <a:spcAft>
                <a:spcPts val="800"/>
              </a:spcAft>
              <a:buChar char="•"/>
            </a:pPr>
            <a:r>
              <a:rPr sz="1800">
                <a:solidFill>
                  <a:srgbClr val="FFFFFF"/>
                </a:solidFill>
                <a:latin typeface="Calibri"/>
              </a:rPr>
              <a:t>Says it settles no claims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READ THE RECORD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box versus two</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1977: 4 race categories</a:t>
            </a:r>
          </a:p>
          <a:p>
            <a:pPr algn="l" marL="342900" indent="-342900">
              <a:spcBef>
                <a:spcPts val="0"/>
              </a:spcBef>
              <a:spcAft>
                <a:spcPts val="800"/>
              </a:spcAft>
              <a:buChar char="•"/>
            </a:pPr>
            <a:r>
              <a:rPr sz="1800">
                <a:solidFill>
                  <a:srgbClr val="FFFFFF"/>
                </a:solidFill>
                <a:latin typeface="Calibri"/>
              </a:rPr>
              <a:t>Asian or Pacific Islander: one box</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1997: 4 + 1 = 5 minimum race categories</a:t>
            </a:r>
          </a:p>
          <a:p>
            <a:pPr algn="l" marL="342900" indent="-342900">
              <a:spcBef>
                <a:spcPts val="0"/>
              </a:spcBef>
              <a:spcAft>
                <a:spcPts val="800"/>
              </a:spcAft>
              <a:buChar char="•"/>
            </a:pPr>
            <a:r>
              <a:rPr sz="1800">
                <a:solidFill>
                  <a:srgbClr val="FFFFFF"/>
                </a:solidFill>
                <a:latin typeface="Calibri"/>
              </a:rPr>
              <a:t>Native Hawaiian or Other Pacific Islander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DATASET C</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1965, term, and Hawaii prompt</a:t>
            </a:r>
          </a:p>
          <a:p>
            <a:pPr algn="l" marL="342900" indent="-342900">
              <a:spcBef>
                <a:spcPts val="0"/>
              </a:spcBef>
              <a:spcAft>
                <a:spcPts val="800"/>
              </a:spcAft>
              <a:buChar char="•"/>
            </a:pPr>
            <a:r>
              <a:rPr sz="1800">
                <a:solidFill>
                  <a:srgbClr val="FFFFFF"/>
                </a:solidFill>
                <a:latin typeface="Calibri"/>
              </a:rPr>
              <a:t>Check: model minority stated as fact?</a:t>
            </a:r>
          </a:p>
          <a:p>
            <a:pPr algn="l" marL="342900" indent="-342900">
              <a:spcBef>
                <a:spcPts val="0"/>
              </a:spcBef>
              <a:spcAft>
                <a:spcPts val="800"/>
              </a:spcAft>
              <a:buChar char="•"/>
            </a:pPr>
            <a:r>
              <a:rPr sz="1800">
                <a:solidFill>
                  <a:srgbClr val="FFFFFF"/>
                </a:solidFill>
                <a:latin typeface="Calibri"/>
              </a:rPr>
              <a:t>Check: Native Hawaiians called immigrants?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Three roads, not one story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Three roads, not one story</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1965 law: 41 years of quotas ended</a:t>
            </a:r>
          </a:p>
          <a:p>
            <a:pPr algn="l" marL="342900" indent="-342900">
              <a:spcBef>
                <a:spcPts val="0"/>
              </a:spcBef>
              <a:spcAft>
                <a:spcPts val="800"/>
              </a:spcAft>
              <a:buChar char="•"/>
            </a:pPr>
            <a:r>
              <a:rPr sz="1800">
                <a:solidFill>
                  <a:srgbClr val="FFFFFF"/>
                </a:solidFill>
                <a:latin typeface="Calibri"/>
              </a:rPr>
              <a:t>1968: Asian American coined; a stereotype examined</a:t>
            </a:r>
          </a:p>
          <a:p>
            <a:pPr algn="l" marL="342900" indent="-342900">
              <a:spcBef>
                <a:spcPts val="0"/>
              </a:spcBef>
              <a:spcAft>
                <a:spcPts val="800"/>
              </a:spcAft>
              <a:buChar char="•"/>
            </a:pPr>
            <a:r>
              <a:rPr sz="1800">
                <a:solidFill>
                  <a:srgbClr val="FFFFFF"/>
                </a:solidFill>
                <a:latin typeface="Calibri"/>
              </a:rPr>
              <a:t>1893, 1898, 1993: annexed, then apologized to</a:t>
            </a:r>
          </a:p>
          <a:p>
            <a:pPr algn="l" marL="342900" indent="-342900">
              <a:spcBef>
                <a:spcPts val="0"/>
              </a:spcBef>
              <a:spcAft>
                <a:spcPts val="800"/>
              </a:spcAft>
              <a:buChar char="•"/>
            </a:pPr>
            <a:r>
              <a:rPr sz="1800">
                <a:solidFill>
                  <a:srgbClr val="FFFFFF"/>
                </a:solidFill>
                <a:latin typeface="Calibri"/>
              </a:rPr>
              <a:t>Next: citizenship across every group</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roads, not one story</dc:title>
  <dc:subject>Three roads, not one story — Week 12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