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13, the week that lays the four core fields side by side on one line. Point students to the current syllabus as the authoritative source for how the course runs, then keep this opening on the ideas. The week's orienting question: who could become a citizen, and how have the federal categories changed? Preview the path. We trace the naturalization law of 1790 and its 1870 extension, read the Immigration Act of 1924, the Immigration and Nationality Act of 1952, and the Immigration Reform and Control Act of 1986, compare two narrators from the course archive, name nativism and xenophobia, meet Arab American and Middle Eastern and North African communities, and count the federal categories of 1977, 1997, and 2024. Tell students that current enforcement questions appear only as a named debate, never argued.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form most students have filled in more than once. In an illustrative case, the first version listed four boxes for race; a later version had more boxes, and one box a student had checked before was split in two. Nothing about the person changed between the two visits. The form changed. Every form like that was written by someone, in some year, for some purpose, and this week finds out who wrote the federal versions and when. DO: ask students to write down one form they have filled in that asked about race, ethnicity, or citizenship, and one question they would ask about who wrote it. Collect three answers aloud and keep them on the board; the categories slide near the end answers some of them.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B, the law-and-case timeline, supplies 1790, 1870, 1924, 1952, 1965, 1980, and 1986; the 1924 quotas used the 1890 census, and the 1986 law's cutoff was 1982. Dataset F supplies the citizenship thread, eleven dated events from 1790 to 1952. Dataset A, the running community oral-history archive, is an illustrative, unnamed public library's collection; this week we set E3, the nurse who came in 1972, beside E5, the refugee of the early 1980s, and every excerpt is constructed for the course, not a real person's words. Dataset C supplies the federal categories of 1977, 1997, and 2024. DO: write the years 1790, 1870, 1924, 1952, 1965, 1986, and 2024 across the board now, so each later slide can hang its event on the right year.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Naturalization is the legal process by which a person born in another country becomes a citizen. The naturalization law of 1790 limited it to an alien "being a free white person"; alien is the law's word for someone who is not a citizen. In 1870 Congress extended it to "aliens of African nativity and to persons of African descent", so 1870 − 1790 = 80 years later. Asian immigrants stayed barred until the Immigration and Nationality Act of 1952, so 1952 − 1790 = 162 years after the first law. Callback to Week 11: Ozawa v. United States (1922) and United States v. Thind (1923) held that line. DO: work the two subtractions live, pausing before each result, then ask which group the 1870 change still left out.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Bring back Week 2's three words, because the 1790 law blurred two of them. On the left is race, a social classification of people by perceived physical difference, made and changed by societies over time. On the right is nationality, legal membership in a state, which is citizenship. Ethnicity, the third word, is shared ancestry, language, religion, customs, or a sense of common origin. The 1790 law used a racial line to decide a nationality. Name the classic wrong turn out loud: race, ethnicity, and nationality used interchangeably. The cure is to ask, of any record, whether it sorts by race, by ancestry, or by legal membership. DO: read the 1790 phrase aloud and have pairs say which column each of its words belongs in.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citizenship thread from Dataset F as one line: eleven dated events touching five groups. The 1790 law starts it. The 1848 Treaty of Guadalupe Hidalgo let Mexicans who stayed become citizens. Dred Scott v. Sandford (1857) denied citizenship to Black Americans, and the 14th Amendment (1868) answered it. The 1870 extension came next. United States v. Wong Kim Ark (1898) held a son of Chinese parents a citizen by birth. The Jones-Shafroth Act (1917) gave Puerto Ricans statutory citizenship. Ozawa (1922) and Thind (1923) denied naturalization. The Indian Citizenship Act (1924) granted citizenship to Native Americans born here, and the 1952 law ended the racial bar for Asians. DO: assign each table one event; each places its event on the board's line and names the group.</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Immigration Act of 1924, also called the Johnson-Reed Act, gave visas to two percent of each nationality's number in the 1890 census. Two percent means 2 of every 100 people of that nationality in the old count, and the count was 1924 − 1890 = 34 years old. The law also completely excluded immigrants from Asia. Name the classic wrong turn: the 1924 quotas read as applying only to Asia. The cure is to separate the law's two parts: a quota for every nationality, European ones included, and on top of that, complete exclusion of Asia. Callback to Week 11, where students first met this law beside Ozawa and Thind. DO: ask the room who gains when a rule uses a count that is 34 years old, collect two answers, then confirm: groups that were large in 1890.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Immigration and Nationality Act of 1952 did two things that pull in opposite directions. It ended the racial bar to naturalization for Asians, and it kept the national-origins quota system built in 1924. By 1952 those quotas had already run 1952 − 1924 = 28 years. The Immigration and Nationality Act of 1965, which Week 12 read, abolished them 1965 − 1952 = 13 years after the 1952 law. So after 1952 a person could become a citizen whatever their race, but how many people from their country could come in was still set by the 1924 rule. DO: run the two subtractions live, collect predictions first, then ask students to state the 1952 law's two parts in one sentence each.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two illustrative archive excerpts side by side. On the left, E3 is a nurse who arrived in the early 1970s after the 1965 immigration law, interviewed in the 2010s; the nurse came alone in 1972, 1972 − 1965 = 7 years after the law, because hospitals needed nurses. On the right, E5 is a woman who resettled as a refugee in the early 1980s, interviewed in the 2010s; when she names this town, people ask again. The Refugee Act of 1980 came 1980 − 1972 = 8 years after E3 arrived. Neither excerpt names a country, a camp, or a church, so their years are checked against the laws. Both could naturalize only because the racial bar ended in 1952. Name the wrong turn: everyone after 1965 came under the same rules. DO: have pairs name each narrator's door, then read two answers aloud.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Undocumented means living in the country without the papers the law requires; the record and the agencies also use unauthorized, especially for work. The Immigration Reform and Control Act of 1986, signed in November 1986, did two things at once: it offered legal status to undocumented migrants who had entered before 1982, and it penalized employers who knowingly hired unauthorized workers. The cutoff was 1986 − 1982 = 4 years before the signing. The Library of Congress gives about 3 million people legalized; teach that in words and never key it. Name the wrong turn: the law read as only legalizing people. DO: ask students to name the law's two parts before you reveal the second bullet, then work the subtraction.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the course draws a line of its own. The 1986 law is documented history, stated plainly. How immigration law should be enforced now, and whether people without status should have a path to legal status, is a live public question, and the course names the debate without arguing it. On the left, one side stresses the rule of law, border security, and the wages of workers already here. On the right, the other side stresses family unity, the work immigrants already do, and humane treatment. Each side has a serious case, and no quiz or rubric rewards one. DO: ask two volunteers to state each side's strongest case in one sentence, in the side's own best terms, and thank both without ruling on either.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Nativism is hostility to immigrants in the name of protecting people regarded as native-born; the native in the word means born in the country, not Native American. Xenophobia is fear or hatred of people seen as foreign, and it can be aimed at citizens as well as immigrants. Callback to Week 2: prejudice is an attitude and discrimination is an action, so xenophobia sits with prejudice, and nativism becomes discrimination when acted on and institutional when written into a rule. Callback to Week 12's perpetual-foreigner stereotype, heard in E5's line that people ask again. DO: read two illustrative moments, a customer muttering about newcomers and a shop sign hiring only the native-born, and have the room label each before you confirm: xenophobia, an attitude; nativism acted on, discrimination.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Arab American is a self-chosen name for people whose families trace their roots to Arabic-speaking countries; Middle Eastern or North African is the wider federal term. These communities include people whose families came from many countries, beginning in large numbers in the late nineteenth century, and they are Christian, Muslim, Jewish, and of other faiths. Under the 1997 standards the White category included people with origins in "the Middle East, or North Africa". The 2024 revision made Middle Eastern or North African its own minimum category, 2024 − 1997 = 27 years later. Name the wrong turn: these communities read as absent before 2024. The cure: they were counted, within White. DO: ask where a grandmother with North African roots checked a box in 1997, then in 2024.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Office of Management and Budget sets the federal categories in Statistical Policy Directive No. 15, first issued in 1977 and revised in 1997 and 2024. In 1977 there were 4 race categories and an ethnicity category for Hispanic origin. In 1997 Asian or Pacific Islander became two categories, so 4 + 1 = 5 minimum race categories, with 2 ethnicity categories, and from the 2000 census on people could select one or more races. In 2024 one combined question lists 7 minimum categories: the 5 race categories, plus Hispanic or Latino, plus Middle Eastern or North African, 5 + 1 + 1 = 7. OMB says the categories "represent a social-political construct" and "are not anthropologically or scientifically based." DO: build the three counts live, then ask whether a box redrawn three times can be biology.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Summarize who could become a U.S. citizen from the naturalization law of 1790 through the Immigration and Nationality Act of 1952, then explain how the federal race and ethnicity categories changed in 1977, 1997, and 2024. Then check the reply for three named errors: saying the 1924 quotas applied only to Asia, when every nationality had a quota and Asia was excluded on top; saying Middle Eastern and North African people were not counted before 2024, when the 1997 standards counted them within White; and calling a federal category a biological group. Close on the rule: the tool drafts; you check every law and date against the record.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For 1952 − 1790 = 162 years, race decided who could become a citizen; Congress opened naturalization to persons of African nativity and descent in 1870, and the 1952 law ended the racial bar for Asians. The 1924 quotas used a 34-year-old count and covered every nationality, with Asia excluded on top; the 1952 law kept them until 1965. E3 and E5 came through two doors. The 1986 law offered legal status and penalized employers. Xenophobia is a fear; nativism puts the native-born first. The federal categories went from 4, to 5 and 2, to 7. Next week, Week 14 asks what happens when one person belongs to several categories at once. DO: have each student write the week's one plain sentence and hand it in on the way out.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could become a citizen?</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13 · Immigration, Citizenship, and Belonging Across Groups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13 · CITIZENSHIP AND THE CENSUS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The form changed, not you</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FORM THAT CHANGED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line, many laws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DATASETS A, B, C, 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racial line for citizenship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1790: only a "free white person"</a:t>
            </a:r>
          </a:p>
          <a:p>
            <a:pPr algn="l" marL="342900" indent="-342900">
              <a:spcBef>
                <a:spcPts val="0"/>
              </a:spcBef>
              <a:spcAft>
                <a:spcPts val="800"/>
              </a:spcAft>
              <a:buChar char="•"/>
            </a:pPr>
            <a:r>
              <a:rPr sz="1800">
                <a:solidFill>
                  <a:srgbClr val="FFFFFF"/>
                </a:solidFill>
                <a:latin typeface="Calibri"/>
              </a:rPr>
              <a:t>1870: African nativity and descent added</a:t>
            </a:r>
          </a:p>
          <a:p>
            <a:pPr algn="l" marL="342900" indent="-342900">
              <a:spcBef>
                <a:spcPts val="0"/>
              </a:spcBef>
              <a:spcAft>
                <a:spcPts val="800"/>
              </a:spcAft>
              <a:buChar char="•"/>
            </a:pPr>
            <a:r>
              <a:rPr sz="1800">
                <a:solidFill>
                  <a:srgbClr val="FFFFFF"/>
                </a:solidFill>
                <a:latin typeface="Calibri"/>
              </a:rPr>
              <a:t>1870 − 1790 = 80 years</a:t>
            </a:r>
          </a:p>
          <a:p>
            <a:pPr algn="l" marL="342900" indent="-342900">
              <a:spcBef>
                <a:spcPts val="0"/>
              </a:spcBef>
              <a:spcAft>
                <a:spcPts val="800"/>
              </a:spcAft>
              <a:buChar char="•"/>
            </a:pPr>
            <a:r>
              <a:rPr sz="1800">
                <a:solidFill>
                  <a:srgbClr val="FFFFFF"/>
                </a:solidFill>
                <a:latin typeface="Calibri"/>
              </a:rPr>
              <a:t>1952 − 1790 = 162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NATURALIZATION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Race vs. nationality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Race</a:t>
            </a:r>
          </a:p>
          <a:p>
            <a:pPr algn="l" marL="342900" indent="-342900">
              <a:spcBef>
                <a:spcPts val="0"/>
              </a:spcBef>
              <a:spcAft>
                <a:spcPts val="800"/>
              </a:spcAft>
              <a:buChar char="•"/>
            </a:pPr>
            <a:r>
              <a:rPr sz="1800">
                <a:solidFill>
                  <a:srgbClr val="FFFFFF"/>
                </a:solidFill>
                <a:latin typeface="Calibri"/>
              </a:rPr>
              <a:t>a social classification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Nationality</a:t>
            </a:r>
          </a:p>
          <a:p>
            <a:pPr algn="l" marL="342900" indent="-342900">
              <a:spcBef>
                <a:spcPts val="0"/>
              </a:spcBef>
              <a:spcAft>
                <a:spcPts val="800"/>
              </a:spcAft>
              <a:buChar char="•"/>
            </a:pPr>
            <a:r>
              <a:rPr sz="1800">
                <a:solidFill>
                  <a:srgbClr val="FFFFFF"/>
                </a:solidFill>
                <a:latin typeface="Calibri"/>
              </a:rPr>
              <a:t>legal membership in a state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CALLBACK TO WEEK 2 · THREE WORDS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Eleven events, five groups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1848 treaty; 1868 amendment; 1898 Wong Kim Ark</a:t>
            </a:r>
          </a:p>
          <a:p>
            <a:pPr algn="l" marL="342900" indent="-342900">
              <a:spcBef>
                <a:spcPts val="0"/>
              </a:spcBef>
              <a:spcAft>
                <a:spcPts val="800"/>
              </a:spcAft>
              <a:buChar char="•"/>
            </a:pPr>
            <a:r>
              <a:rPr sz="1800">
                <a:solidFill>
                  <a:srgbClr val="FFFFFF"/>
                </a:solidFill>
                <a:latin typeface="Calibri"/>
              </a:rPr>
              <a:t>1917 Puerto Ricans; 1924 Native Americans</a:t>
            </a:r>
          </a:p>
          <a:p>
            <a:pPr algn="l" marL="342900" indent="-342900">
              <a:spcBef>
                <a:spcPts val="0"/>
              </a:spcBef>
              <a:spcAft>
                <a:spcPts val="800"/>
              </a:spcAft>
              <a:buChar char="•"/>
            </a:pPr>
            <a:r>
              <a:rPr sz="1800">
                <a:solidFill>
                  <a:srgbClr val="FFFFFF"/>
                </a:solidFill>
                <a:latin typeface="Calibri"/>
              </a:rPr>
              <a:t>1922 Ozawa; 1923 Thind</a:t>
            </a:r>
          </a:p>
          <a:p>
            <a:pPr algn="l" marL="342900" indent="-342900">
              <a:spcBef>
                <a:spcPts val="0"/>
              </a:spcBef>
              <a:spcAft>
                <a:spcPts val="800"/>
              </a:spcAft>
              <a:buChar char="•"/>
            </a:pPr>
            <a:r>
              <a:rPr sz="1800">
                <a:solidFill>
                  <a:srgbClr val="FFFFFF"/>
                </a:solidFill>
                <a:latin typeface="Calibri"/>
              </a:rPr>
              <a:t>1952: racial bar ends for Asians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CALLBACK TO WEEKS 5 TO 11 · THE THREAD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Quotas from an old count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Two percent of each nationality</a:t>
            </a:r>
          </a:p>
          <a:p>
            <a:pPr algn="l" marL="342900" indent="-342900">
              <a:spcBef>
                <a:spcPts val="0"/>
              </a:spcBef>
              <a:spcAft>
                <a:spcPts val="800"/>
              </a:spcAft>
              <a:buChar char="•"/>
            </a:pPr>
            <a:r>
              <a:rPr sz="1800">
                <a:solidFill>
                  <a:srgbClr val="FFFFFF"/>
                </a:solidFill>
                <a:latin typeface="Calibri"/>
              </a:rPr>
              <a:t>Based on the 1890 census</a:t>
            </a:r>
          </a:p>
          <a:p>
            <a:pPr algn="l" marL="342900" indent="-342900">
              <a:spcBef>
                <a:spcPts val="0"/>
              </a:spcBef>
              <a:spcAft>
                <a:spcPts val="800"/>
              </a:spcAft>
              <a:buChar char="•"/>
            </a:pPr>
            <a:r>
              <a:rPr sz="1800">
                <a:solidFill>
                  <a:srgbClr val="FFFFFF"/>
                </a:solidFill>
                <a:latin typeface="Calibri"/>
              </a:rPr>
              <a:t>1924 − 1890 = 34 years old</a:t>
            </a:r>
          </a:p>
          <a:p>
            <a:pPr algn="l" marL="342900" indent="-342900">
              <a:spcBef>
                <a:spcPts val="0"/>
              </a:spcBef>
              <a:spcAft>
                <a:spcPts val="800"/>
              </a:spcAft>
              <a:buChar char="•"/>
            </a:pPr>
            <a:r>
              <a:rPr sz="1800">
                <a:solidFill>
                  <a:srgbClr val="FFFFFF"/>
                </a:solidFill>
                <a:latin typeface="Calibri"/>
              </a:rPr>
              <a:t>Asia completely excluded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THE 1924 QUOTAS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Half a door in 1952</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Racial bar to naturalization ends</a:t>
            </a:r>
          </a:p>
          <a:p>
            <a:pPr algn="l" marL="342900" indent="-342900">
              <a:spcBef>
                <a:spcPts val="0"/>
              </a:spcBef>
              <a:spcAft>
                <a:spcPts val="800"/>
              </a:spcAft>
              <a:buChar char="•"/>
            </a:pPr>
            <a:r>
              <a:rPr sz="1800">
                <a:solidFill>
                  <a:srgbClr val="FFFFFF"/>
                </a:solidFill>
                <a:latin typeface="Calibri"/>
              </a:rPr>
              <a:t>1924 quota system kept</a:t>
            </a:r>
          </a:p>
          <a:p>
            <a:pPr algn="l" marL="342900" indent="-342900">
              <a:spcBef>
                <a:spcPts val="0"/>
              </a:spcBef>
              <a:spcAft>
                <a:spcPts val="800"/>
              </a:spcAft>
              <a:buChar char="•"/>
            </a:pPr>
            <a:r>
              <a:rPr sz="1800">
                <a:solidFill>
                  <a:srgbClr val="FFFFFF"/>
                </a:solidFill>
                <a:latin typeface="Calibri"/>
              </a:rPr>
              <a:t>1952 − 1924 = 28 years of quotas</a:t>
            </a:r>
          </a:p>
          <a:p>
            <a:pPr algn="l" marL="342900" indent="-342900">
              <a:spcBef>
                <a:spcPts val="0"/>
              </a:spcBef>
              <a:spcAft>
                <a:spcPts val="800"/>
              </a:spcAft>
              <a:buChar char="•"/>
            </a:pPr>
            <a:r>
              <a:rPr sz="1800">
                <a:solidFill>
                  <a:srgbClr val="FFFFFF"/>
                </a:solidFill>
                <a:latin typeface="Calibri"/>
              </a:rPr>
              <a:t>1965 − 1952 = 13 years to abolition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THE 1952 LAW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E3 vs. E5</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E3: nurse, came 1972</a:t>
            </a:r>
          </a:p>
          <a:p>
            <a:pPr algn="l" marL="342900" indent="-342900">
              <a:spcBef>
                <a:spcPts val="0"/>
              </a:spcBef>
              <a:spcAft>
                <a:spcPts val="800"/>
              </a:spcAft>
              <a:buChar char="•"/>
            </a:pPr>
            <a:r>
              <a:rPr sz="1800">
                <a:solidFill>
                  <a:srgbClr val="FFFFFF"/>
                </a:solidFill>
                <a:latin typeface="Calibri"/>
              </a:rPr>
              <a:t>1972 − 1965 = 7 years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E5: refugee, early 1980s</a:t>
            </a:r>
          </a:p>
          <a:p>
            <a:pPr algn="l" marL="342900" indent="-342900">
              <a:spcBef>
                <a:spcPts val="0"/>
              </a:spcBef>
              <a:spcAft>
                <a:spcPts val="800"/>
              </a:spcAft>
              <a:buChar char="•"/>
            </a:pPr>
            <a:r>
              <a:rPr sz="1800">
                <a:solidFill>
                  <a:srgbClr val="FFFFFF"/>
                </a:solidFill>
                <a:latin typeface="Calibri"/>
              </a:rPr>
              <a:t>1980 − 1972 = 8 years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TWO ARRIVALS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things at once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Legal status if entered before 1982</a:t>
            </a:r>
          </a:p>
          <a:p>
            <a:pPr algn="l" marL="342900" indent="-342900">
              <a:spcBef>
                <a:spcPts val="0"/>
              </a:spcBef>
              <a:spcAft>
                <a:spcPts val="800"/>
              </a:spcAft>
              <a:buChar char="•"/>
            </a:pPr>
            <a:r>
              <a:rPr sz="1800">
                <a:solidFill>
                  <a:srgbClr val="FFFFFF"/>
                </a:solidFill>
                <a:latin typeface="Calibri"/>
              </a:rPr>
              <a:t>Penalties for knowing employers</a:t>
            </a:r>
          </a:p>
          <a:p>
            <a:pPr algn="l" marL="342900" indent="-342900">
              <a:spcBef>
                <a:spcPts val="0"/>
              </a:spcBef>
              <a:spcAft>
                <a:spcPts val="800"/>
              </a:spcAft>
              <a:buChar char="•"/>
            </a:pPr>
            <a:r>
              <a:rPr sz="1800">
                <a:solidFill>
                  <a:srgbClr val="FFFFFF"/>
                </a:solidFill>
                <a:latin typeface="Calibri"/>
              </a:rPr>
              <a:t>1986 − 1982 = 4 years</a:t>
            </a:r>
          </a:p>
          <a:p>
            <a:pPr algn="l" marL="342900" indent="-342900">
              <a:spcBef>
                <a:spcPts val="0"/>
              </a:spcBef>
              <a:spcAft>
                <a:spcPts val="800"/>
              </a:spcAft>
              <a:buChar char="•"/>
            </a:pPr>
            <a:r>
              <a:rPr sz="1800">
                <a:solidFill>
                  <a:srgbClr val="FFFFFF"/>
                </a:solidFill>
                <a:latin typeface="Calibri"/>
              </a:rPr>
              <a:t>About 3 million legalized, in words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THE 1986 LAW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cases, no verdict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side</a:t>
            </a:r>
          </a:p>
          <a:p>
            <a:pPr algn="l" marL="342900" indent="-342900">
              <a:spcBef>
                <a:spcPts val="0"/>
              </a:spcBef>
              <a:spcAft>
                <a:spcPts val="800"/>
              </a:spcAft>
              <a:buChar char="•"/>
            </a:pPr>
            <a:r>
              <a:rPr sz="1800">
                <a:solidFill>
                  <a:srgbClr val="FFFFFF"/>
                </a:solidFill>
                <a:latin typeface="Calibri"/>
              </a:rPr>
              <a:t>rule of law, security, wages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Other side</a:t>
            </a:r>
          </a:p>
          <a:p>
            <a:pPr algn="l" marL="342900" indent="-342900">
              <a:spcBef>
                <a:spcPts val="0"/>
              </a:spcBef>
              <a:spcAft>
                <a:spcPts val="800"/>
              </a:spcAft>
              <a:buChar char="•"/>
            </a:pPr>
            <a:r>
              <a:rPr sz="1800">
                <a:solidFill>
                  <a:srgbClr val="FFFFFF"/>
                </a:solidFill>
                <a:latin typeface="Calibri"/>
              </a:rPr>
              <a:t>family unity, work, humane treatment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NAMED DEBATE · NOT ARGUED HERE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Fear vs. a rule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Xenophobia: fear or hatred of the foreign</a:t>
            </a:r>
          </a:p>
          <a:p>
            <a:pPr algn="l" marL="342900" indent="-342900">
              <a:spcBef>
                <a:spcPts val="0"/>
              </a:spcBef>
              <a:spcAft>
                <a:spcPts val="800"/>
              </a:spcAft>
              <a:buChar char="•"/>
            </a:pPr>
            <a:r>
              <a:rPr sz="1800">
                <a:solidFill>
                  <a:srgbClr val="FFFFFF"/>
                </a:solidFill>
                <a:latin typeface="Calibri"/>
              </a:rPr>
              <a:t>Nativism: native-born first</a:t>
            </a:r>
          </a:p>
          <a:p>
            <a:pPr algn="l" marL="342900" indent="-342900">
              <a:spcBef>
                <a:spcPts val="0"/>
              </a:spcBef>
              <a:spcAft>
                <a:spcPts val="800"/>
              </a:spcAft>
              <a:buChar char="•"/>
            </a:pPr>
            <a:r>
              <a:rPr sz="1800">
                <a:solidFill>
                  <a:srgbClr val="FFFFFF"/>
                </a:solidFill>
                <a:latin typeface="Calibri"/>
              </a:rPr>
              <a:t>Acted on, either becomes discrimination</a:t>
            </a:r>
          </a:p>
          <a:p>
            <a:pPr algn="l" marL="342900" indent="-342900">
              <a:spcBef>
                <a:spcPts val="0"/>
              </a:spcBef>
              <a:spcAft>
                <a:spcPts val="800"/>
              </a:spcAft>
              <a:buChar char="•"/>
            </a:pPr>
            <a:r>
              <a:rPr sz="1800">
                <a:solidFill>
                  <a:srgbClr val="FFFFFF"/>
                </a:solidFill>
                <a:latin typeface="Calibri"/>
              </a:rPr>
              <a:t>Native means native-born, not Native American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TWO CONCEPTS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Counted within White, then not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Many countries; many faiths</a:t>
            </a:r>
          </a:p>
          <a:p>
            <a:pPr algn="l" marL="342900" indent="-342900">
              <a:spcBef>
                <a:spcPts val="0"/>
              </a:spcBef>
              <a:spcAft>
                <a:spcPts val="800"/>
              </a:spcAft>
              <a:buChar char="•"/>
            </a:pPr>
            <a:r>
              <a:rPr sz="1800">
                <a:solidFill>
                  <a:srgbClr val="FFFFFF"/>
                </a:solidFill>
                <a:latin typeface="Calibri"/>
              </a:rPr>
              <a:t>1997: White included the region</a:t>
            </a:r>
          </a:p>
          <a:p>
            <a:pPr algn="l" marL="342900" indent="-342900">
              <a:spcBef>
                <a:spcPts val="0"/>
              </a:spcBef>
              <a:spcAft>
                <a:spcPts val="800"/>
              </a:spcAft>
              <a:buChar char="•"/>
            </a:pPr>
            <a:r>
              <a:rPr sz="1800">
                <a:solidFill>
                  <a:srgbClr val="FFFFFF"/>
                </a:solidFill>
                <a:latin typeface="Calibri"/>
              </a:rPr>
              <a:t>2024: its own minimum category</a:t>
            </a:r>
          </a:p>
          <a:p>
            <a:pPr algn="l" marL="342900" indent="-342900">
              <a:spcBef>
                <a:spcPts val="0"/>
              </a:spcBef>
              <a:spcAft>
                <a:spcPts val="800"/>
              </a:spcAft>
              <a:buChar char="•"/>
            </a:pPr>
            <a:r>
              <a:rPr sz="1800">
                <a:solidFill>
                  <a:srgbClr val="FFFFFF"/>
                </a:solidFill>
                <a:latin typeface="Calibri"/>
              </a:rPr>
              <a:t>2024 − 1997 = 27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ARAB AMERICAN EXPERIENCES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then five, then seven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1977: 4 race categories</a:t>
            </a:r>
          </a:p>
          <a:p>
            <a:pPr algn="l" marL="342900" indent="-342900">
              <a:spcBef>
                <a:spcPts val="0"/>
              </a:spcBef>
              <a:spcAft>
                <a:spcPts val="800"/>
              </a:spcAft>
              <a:buChar char="•"/>
            </a:pPr>
            <a:r>
              <a:rPr sz="1800">
                <a:solidFill>
                  <a:srgbClr val="FFFFFF"/>
                </a:solidFill>
                <a:latin typeface="Calibri"/>
              </a:rPr>
              <a:t>1997: 4 + 1 = 5 race, 2 ethnicity</a:t>
            </a:r>
          </a:p>
          <a:p>
            <a:pPr algn="l" marL="342900" indent="-342900">
              <a:spcBef>
                <a:spcPts val="0"/>
              </a:spcBef>
              <a:spcAft>
                <a:spcPts val="800"/>
              </a:spcAft>
              <a:buChar char="•"/>
            </a:pPr>
            <a:r>
              <a:rPr sz="1800">
                <a:solidFill>
                  <a:srgbClr val="FFFFFF"/>
                </a:solidFill>
                <a:latin typeface="Calibri"/>
              </a:rPr>
              <a:t>2024: 5 + 1 + 1 = 7 minimum</a:t>
            </a:r>
          </a:p>
          <a:p>
            <a:pPr algn="l" marL="342900" indent="-342900">
              <a:spcBef>
                <a:spcPts val="0"/>
              </a:spcBef>
              <a:spcAft>
                <a:spcPts val="800"/>
              </a:spcAft>
              <a:buChar char="•"/>
            </a:pPr>
            <a:r>
              <a:rPr sz="1800">
                <a:solidFill>
                  <a:srgbClr val="FFFFFF"/>
                </a:solidFill>
                <a:latin typeface="Calibri"/>
              </a:rPr>
              <a:t>OMB: a social-political construct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DATASET C</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citizenship-line prompt</a:t>
            </a:r>
          </a:p>
          <a:p>
            <a:pPr algn="l" marL="342900" indent="-342900">
              <a:spcBef>
                <a:spcPts val="0"/>
              </a:spcBef>
              <a:spcAft>
                <a:spcPts val="800"/>
              </a:spcAft>
              <a:buChar char="•"/>
            </a:pPr>
            <a:r>
              <a:rPr sz="1800">
                <a:solidFill>
                  <a:srgbClr val="FFFFFF"/>
                </a:solidFill>
                <a:latin typeface="Calibri"/>
              </a:rPr>
              <a:t>Check: quotas only for Asia?</a:t>
            </a:r>
          </a:p>
          <a:p>
            <a:pPr algn="l" marL="342900" indent="-342900">
              <a:spcBef>
                <a:spcPts val="0"/>
              </a:spcBef>
              <a:spcAft>
                <a:spcPts val="800"/>
              </a:spcAft>
              <a:buChar char="•"/>
            </a:pPr>
            <a:r>
              <a:rPr sz="1800">
                <a:solidFill>
                  <a:srgbClr val="FFFFFF"/>
                </a:solidFill>
                <a:latin typeface="Calibri"/>
              </a:rPr>
              <a:t>Check: MENA uncounted before 2024?</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could become a citizen?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box is a decision</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1790 to 1952: 162 years of a racial bar</a:t>
            </a:r>
          </a:p>
          <a:p>
            <a:pPr algn="l" marL="342900" indent="-342900">
              <a:spcBef>
                <a:spcPts val="0"/>
              </a:spcBef>
              <a:spcAft>
                <a:spcPts val="800"/>
              </a:spcAft>
              <a:buChar char="•"/>
            </a:pPr>
            <a:r>
              <a:rPr sz="1800">
                <a:solidFill>
                  <a:srgbClr val="FFFFFF"/>
                </a:solidFill>
                <a:latin typeface="Calibri"/>
              </a:rPr>
              <a:t>1924 quotas kept in 1952; 1986: two parts</a:t>
            </a:r>
          </a:p>
          <a:p>
            <a:pPr algn="l" marL="342900" indent="-342900">
              <a:spcBef>
                <a:spcPts val="0"/>
              </a:spcBef>
              <a:spcAft>
                <a:spcPts val="800"/>
              </a:spcAft>
              <a:buChar char="•"/>
            </a:pPr>
            <a:r>
              <a:rPr sz="1800">
                <a:solidFill>
                  <a:srgbClr val="FFFFFF"/>
                </a:solidFill>
                <a:latin typeface="Calibri"/>
              </a:rPr>
              <a:t>Federal categories: 4, then 5 and 2, then 7</a:t>
            </a:r>
          </a:p>
          <a:p>
            <a:pPr algn="l" marL="342900" indent="-342900">
              <a:spcBef>
                <a:spcPts val="0"/>
              </a:spcBef>
              <a:spcAft>
                <a:spcPts val="800"/>
              </a:spcAft>
              <a:buChar char="•"/>
            </a:pPr>
            <a:r>
              <a:rPr sz="1800">
                <a:solidFill>
                  <a:srgbClr val="FFFFFF"/>
                </a:solidFill>
                <a:latin typeface="Calibri"/>
              </a:rPr>
              <a:t>Next: intersections across categories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could become a citizen?</dc:title>
  <dc:subject>Who could become a citizen? — Week 13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