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the week the course reads the places where categories cross. Before anything else, point students to the current syllabus as the authoritative source for how the course runs, then keep this opening on the ideas. The week's orienting question: how do categories overlap, and what does a law or a form see and miss when it reads one category at a time? Preview the path. We put intersectionality to work on gender, class, language, religion, and citizenship, read Loving v. Virginia (1967), read the census option to report one or more races and the 2020 counts, name colorism, read a language rule and a dress code, rework the lending table for class and place, and close on the archive's E2 read through several lenses.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from home. Two siblings fill in the same school form at the same kitchen table. They share the same mother and the same father. The older one checks two race boxes; the younger one checks one. Neither is wrong, because the form counts what each person reports about themselves. That rule is called self-identification. Say the term rule once: Multiracial is the Census Bureau's word for people who report more than one race, and people who do so name themselves in many ways, often by naming each part of their family's heritage. DO: ask the room for two reasons siblings might answer the same question differently, write them on the board, and keep the list; we return to it when we read the census counts.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E2 excerpt again: a woman whose family moved north in the Great Migration in the 1940s, interviewed in the 1990s. Every excerpt is constructed for the course and is not a real person's words. Dataset D is the illustrative lending table, a model rather than any real city. Dataset G gives the Census Bureau's 2020 counts: 33.8 million Multiracial people and 62.1 million Hispanic or Latino people. Dataset B gives the years: 1943, 1954, 1964, 1965, 1967, 1968, 1989, 1997, and 2000. DO: write those years in a row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introduced Crenshaw (1989), "Demarginalizing the Intersection of Race and Sex", University of Chicago Legal Forum. Crenshaw argued that antidiscrimination law that looks at race alone or at sex alone fails people, such as Black women, whose experience is shaped by both at once. Now read the Civil Rights Act of 1964, which outlawed discrimination based on race, color, religion, sex, or national origin in employment and in places of public accommodation. It lists 5 separate categories. Crenshaw wrote 1989 − 1964 = 25 years later that a law reading its categories one at a time can miss a person standing where two of them meet. DO: count the five categories aloud with the room, then ask which two a single-category check would most easily miss together, and take three answers.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2's misconception returns in a wider room. On the left is the wrong turn: adding identities together, as if each category were a separate weight on a scale, so three categories make three stacked problems. On the right is intersectionality: overlapping categories produce experiences that neither category alone describes, so the meeting point has its own story. This week the lens widens past race and sex. Gender is the social roles, expectations, and identities a society attaches to being a woman, a man, or another identity. Class is a person's or family's position in the economy, shaped by work, income, property, and wealth. DO: give the test for the week, what would a one-category check see, and what would it miss, and have pairs apply it to one rule from their own school or job.</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Loving v. Virginia (1967) is the Supreme Court decision that unanimously struck down laws prohibiting interracial marriage. Stress what the Court struck down: the laws themselves, not one pairing within them, so the ruling reaches every couple whose marriage crosses a racial line. Place it on the timeline. Brown v. Board of Education (1954) held that "Separate educational facilities are inherently unequal", and Loving came 1967 − 1954 = 13 years later. The Civil Rights Act came in 1964, so Loving came 1967 − 1964 = 3 years after it. Laws against marriage across racial lines outlasted both. Cure the wrong turn that Loving was only about Black and white couples. DO: work the two gaps live on the board, pausing for predictions before each subtraction, then ask what the 3-year gap tells you.</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Go back to the two siblings. Before 2000, a federal form asked each of them to pick one race. The 1997 federal standards let a respondent select one or more races, used from the 2000 census on, 2000 − 1997 = 3 years after the standards and 2000 − 1967 = 33 years after Loving v. Virginia (1967). Multiracial is the Census Bureau's word for people who report more than one race, and self-identification means the census records the categories a person chooses. Week 13 traced the federal categories from 1977 to 2024; this is the same timeline seen from one family's kitchen table. DO: work both gaps on the board, then ask the room which change made the older sibling's two-box answer countable, and why that change is a decision about a form.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Dataset G with its year and its issuing body. The Census Bureau counted 9 million Multiracial people in 2010 and 33.8 million in 2020. The change is 33.8 − 9 = 24.8 million over 2020 − 2010 = 10 years. On the right is the Bureau's own reading: it expects the change was largely due to improvements in the questions' design, data processing, and coding. So the rise is not population growth alone. A count is a fact about people and about the form at the same time. Cure the wrong turn that the rise was growth alone. DO: return to the hook's list of reasons siblings answer differently, and ask which of them a better-designed question would capture; then ask what a reader should check before calling any change in a count growth.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same form shows a second meeting point. The Census Bureau counted 62.1 million Hispanic or Latino people in 2020, 18.7 percent of the population, who may be of any race. Week 10 showed that from 1997 to 2024 the federal standards asked Hispanic or Latino as an ethnicity, separately from race. In 2020, then, each of those 62.1 million people answered two questions, one about Hispanic or Latino origin and one about race. On that form, a federal ethnicity category and the race categories meet in one person's answers. Call it a federal category, never a biological group. DO: sketch the two-question form on the board, one box labelled Hispanic or Latino origin and a second list for race, and ask the room to mark where one person's answers meet.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Colorism is unequal treatment based on skin tone, including within a single racial or ethnic group, which makes it different from racism between groups. Sort two illustrative hiring cases. On the left, a manager turns away every applicant from one racial group, whatever their skin tone; the line runs between groups. On the right, a manager hires applicants from the manager's own group but favors the lighter-skinned ones among them; the line runs inside one group, by skin tone, and that is colorism. A check that asks only whether the second manager hired people of that group finds nothing wrong. Recall Week 2's line between prejudice, an attitude, and discrimination, an action. DO: read both cases aloud, have students vote left or right, and debrief why the second case hides inside a group's own numbers.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an illustrative warehouse rule: no languages other than English on break. Walk the field's order. It says workers may speak only English on their own time; the employer made it; it affects workers whose first or home language is not English; and it leaves out the groups it lands on. Language often runs with ethnicity and national origin, and sometimes with citizenship. The Civil Rights Act of 1964 lists national origin but not language by name. Linguistic rights are protections for people's use of their own languages in public life, such as voting, schooling, and work: Section 4(e) of the Voting Rights Act of 1965, met in Week 10, protected citizens educated in American-flag schools taught in a language other than English from English-literacy requirements. Read religion descriptively, never as a verdict on belief. DO: ask pairs to name every category the rule touches.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Religion and dress need the same care. One ethnic group can hold many faiths, as Week 13 showed with Arab American communities who are Christian, Muslim, Jewish, and of other faiths, and one faith gathers people of many ethnic groups, so religion cannot be read off ethnicity. Now recall a borderline case from the concept-sorting set, Dataset E: a workplace dress code that bans a hairstyle common in one group. The course discusses it and never keys it. Read through this week's lens, a new question appears: the rule may land where a racial group and a gender meet. Name Anzaldúa (1987), Borderlands/La Frontera: The New Mestiza, a primary work of Chicana writing about identity formed at the borders of nations, languages, cultures, and genders. DO: split the room to argue institutional or individual, then ask which categories meet.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 named redlining: refusing loans or other credit to people because of the neighborhood they live in, whatever their own creditworthiness. The 1930s maps graded neighborhoods by the racial, ethnic, and economic characteristics of residents, so race and class were bundled into one rating for a place. Rework the illustrative lending table, Dataset D, a model and not any real city. Rating A: 180 ÷ 200 × 100 = 90 percent approved. Rating D: 20 ÷ 200 × 100 = 10 percent. The gap is 90 − 10 = 80 percentage points, because it is a difference between two percentages. Per neighborhood, 18 approved loans against 2, so 18 ÷ 2 = 9 to 1. The table measures no group's income or wealth; it shows a mechanism. DO: work each step live, pausing for predictions, then ask why a check for class alone misses the rule.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E2 again, the illustrative account of a woman whose family moved north in 1943. Her father went first, to work in a shipyard, and sent for the family that spring; they sat in the car set aside for Black passengers until they were out of the South; in the new city there were neighborhoods where the bank would not lend to them; her mother said it was different, not finished. Walk the field's order. Race shows in the train car and the bank's map; gender in who went first; class and place in where the family could borrow. It leaves out the mother's and narrator's work and schooling, so ask, never invent. The Fair Housing Act came 1968 − 1943 = 25 years after the move. DO: have students write the reading in one plain sentence, then share two.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Explain intersectionality using Loving v. Virginia and the 2020 census counts of Multiracial people, and say what the rise from 9 million in 2010 to 33.8 million in 2020 shows. Then check the reply for three named errors. First, defining intersectionality as adding identities together; it is overlap, where the meeting point has its own experience. Second, reading the rise as population growth alone; the Census Bureau expects it was largely due to better question design, processing, and coding. Third, describing Loving as a case only about Black and white couples. For this activity, the judgment rule holds: the tool drafts, and you check every claim against the record.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Intersectionality is overlap, not addition, and the 1964 law's 5 categories, read one at a time, can miss a person where two meet. Loving v. Virginia (1967) struck down laws prohibiting interracial marriage, for every couple across a racial line. From the 2000 census on, people can report one or more races; the Multiracial count rose from 9 million to 33.8 million, largely through better measurement. Colorism draws its line inside one group. A language rule or a dress code can touch several categories at once. The lending rating bundled race and class into place, and E2 shows race, gender, class, and place in one family. Next week, Week 15 turns to movements, solidarity, and the course synthesis. DO: have each student name one rule and two categories it touches, and collect three.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Overlap, not addition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Intersections: gender, class, language, religion, and multiracial identity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WHERE CATEGORIES MEET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boxes, one box</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TWO SIBLINGS, ONE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E2, the table, the counts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B, D, 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categories, read singly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Civil Rights Act of 1964: 5 listed categories</a:t>
            </a:r>
          </a:p>
          <a:p>
            <a:pPr algn="l" marL="342900" indent="-342900">
              <a:spcBef>
                <a:spcPts val="0"/>
              </a:spcBef>
              <a:spcAft>
                <a:spcPts val="800"/>
              </a:spcAft>
              <a:buChar char="•"/>
            </a:pPr>
            <a:r>
              <a:rPr sz="1800">
                <a:solidFill>
                  <a:srgbClr val="FFFFFF"/>
                </a:solidFill>
                <a:latin typeface="Calibri"/>
              </a:rPr>
              <a:t>Crenshaw (1989): the overlap gets missed</a:t>
            </a:r>
          </a:p>
          <a:p>
            <a:pPr algn="l" marL="342900" indent="-342900">
              <a:spcBef>
                <a:spcPts val="0"/>
              </a:spcBef>
              <a:spcAft>
                <a:spcPts val="800"/>
              </a:spcAft>
              <a:buChar char="•"/>
            </a:pPr>
            <a:r>
              <a:rPr sz="1800">
                <a:solidFill>
                  <a:srgbClr val="FFFFFF"/>
                </a:solidFill>
                <a:latin typeface="Calibri"/>
              </a:rPr>
              <a:t>1989 − 1964 = 25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INTERSECTIONALITY APPLIED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Adding versus overlapping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Adding: stacked, separate problems</a:t>
            </a:r>
          </a:p>
          <a:p>
            <a:pPr algn="l" marL="342900" indent="-342900">
              <a:spcBef>
                <a:spcPts val="0"/>
              </a:spcBef>
              <a:spcAft>
                <a:spcPts val="800"/>
              </a:spcAft>
              <a:buChar char="•"/>
            </a:pPr>
            <a:r>
              <a:rPr sz="1800">
                <a:solidFill>
                  <a:srgbClr val="FFFFFF"/>
                </a:solidFill>
                <a:latin typeface="Calibri"/>
              </a:rPr>
              <a:t>Wrong turn: more categories, more weight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Overlapping: the meeting point's own story</a:t>
            </a:r>
          </a:p>
          <a:p>
            <a:pPr algn="l" marL="342900" indent="-342900">
              <a:spcBef>
                <a:spcPts val="0"/>
              </a:spcBef>
              <a:spcAft>
                <a:spcPts val="800"/>
              </a:spcAft>
              <a:buChar char="•"/>
            </a:pPr>
            <a:r>
              <a:rPr sz="1800">
                <a:solidFill>
                  <a:srgbClr val="FFFFFF"/>
                </a:solidFill>
                <a:latin typeface="Calibri"/>
              </a:rPr>
              <a:t>Test: what would one check miss?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Loving reaches every couple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Loving v. Virginia (1967): unanimous</a:t>
            </a:r>
          </a:p>
          <a:p>
            <a:pPr algn="l" marL="342900" indent="-342900">
              <a:spcBef>
                <a:spcPts val="0"/>
              </a:spcBef>
              <a:spcAft>
                <a:spcPts val="800"/>
              </a:spcAft>
              <a:buChar char="•"/>
            </a:pPr>
            <a:r>
              <a:rPr sz="1800">
                <a:solidFill>
                  <a:srgbClr val="FFFFFF"/>
                </a:solidFill>
                <a:latin typeface="Calibri"/>
              </a:rPr>
              <a:t>Struck down the laws, not one pairing</a:t>
            </a:r>
          </a:p>
          <a:p>
            <a:pPr algn="l" marL="342900" indent="-342900">
              <a:spcBef>
                <a:spcPts val="0"/>
              </a:spcBef>
              <a:spcAft>
                <a:spcPts val="800"/>
              </a:spcAft>
              <a:buChar char="•"/>
            </a:pPr>
            <a:r>
              <a:rPr sz="1800">
                <a:solidFill>
                  <a:srgbClr val="FFFFFF"/>
                </a:solidFill>
                <a:latin typeface="Calibri"/>
              </a:rPr>
              <a:t>1967 − 1954 = 13; 1967 − 1964 = 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COURTS AND LAW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or more races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1997 standards: select one or more races</a:t>
            </a:r>
          </a:p>
          <a:p>
            <a:pPr algn="l" marL="342900" indent="-342900">
              <a:spcBef>
                <a:spcPts val="0"/>
              </a:spcBef>
              <a:spcAft>
                <a:spcPts val="800"/>
              </a:spcAft>
              <a:buChar char="•"/>
            </a:pPr>
            <a:r>
              <a:rPr sz="1800">
                <a:solidFill>
                  <a:srgbClr val="FFFFFF"/>
                </a:solidFill>
                <a:latin typeface="Calibri"/>
              </a:rPr>
              <a:t>First used: 2000 census</a:t>
            </a:r>
          </a:p>
          <a:p>
            <a:pPr algn="l" marL="342900" indent="-342900">
              <a:spcBef>
                <a:spcPts val="0"/>
              </a:spcBef>
              <a:spcAft>
                <a:spcPts val="800"/>
              </a:spcAft>
              <a:buChar char="•"/>
            </a:pPr>
            <a:r>
              <a:rPr sz="1800">
                <a:solidFill>
                  <a:srgbClr val="FFFFFF"/>
                </a:solidFill>
                <a:latin typeface="Calibri"/>
              </a:rPr>
              <a:t>2000 − 1997 = 3; 2000 − 1967 = 33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CENSUS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Count versus measurement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2010: 9 million; 2020: 33.8 million</a:t>
            </a:r>
          </a:p>
          <a:p>
            <a:pPr algn="l" marL="342900" indent="-342900">
              <a:spcBef>
                <a:spcPts val="0"/>
              </a:spcBef>
              <a:spcAft>
                <a:spcPts val="800"/>
              </a:spcAft>
              <a:buChar char="•"/>
            </a:pPr>
            <a:r>
              <a:rPr sz="1800">
                <a:solidFill>
                  <a:srgbClr val="FFFFFF"/>
                </a:solidFill>
                <a:latin typeface="Calibri"/>
              </a:rPr>
              <a:t>33.8 − 9 = 24.8 million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Bureau: better design, processing, coding</a:t>
            </a:r>
          </a:p>
          <a:p>
            <a:pPr algn="l" marL="342900" indent="-342900">
              <a:spcBef>
                <a:spcPts val="0"/>
              </a:spcBef>
              <a:spcAft>
                <a:spcPts val="800"/>
              </a:spcAft>
              <a:buChar char="•"/>
            </a:pPr>
            <a:r>
              <a:rPr sz="1800">
                <a:solidFill>
                  <a:srgbClr val="FFFFFF"/>
                </a:solidFill>
                <a:latin typeface="Calibri"/>
              </a:rPr>
              <a:t>Not growth alone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READ THE COUNT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Ethnicity meets race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62.1 million Hispanic or Latino, 2020</a:t>
            </a:r>
          </a:p>
          <a:p>
            <a:pPr algn="l" marL="342900" indent="-342900">
              <a:spcBef>
                <a:spcPts val="0"/>
              </a:spcBef>
              <a:spcAft>
                <a:spcPts val="800"/>
              </a:spcAft>
              <a:buChar char="•"/>
            </a:pPr>
            <a:r>
              <a:rPr sz="1800">
                <a:solidFill>
                  <a:srgbClr val="FFFFFF"/>
                </a:solidFill>
                <a:latin typeface="Calibri"/>
              </a:rPr>
              <a:t>18.7 percent; people of any race</a:t>
            </a:r>
          </a:p>
          <a:p>
            <a:pPr algn="l" marL="342900" indent="-342900">
              <a:spcBef>
                <a:spcPts val="0"/>
              </a:spcBef>
              <a:spcAft>
                <a:spcPts val="800"/>
              </a:spcAft>
              <a:buChar char="•"/>
            </a:pPr>
            <a:r>
              <a:rPr sz="1800">
                <a:solidFill>
                  <a:srgbClr val="FFFFFF"/>
                </a:solidFill>
                <a:latin typeface="Calibri"/>
              </a:rPr>
              <a:t>Two questions, one person's answers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A SECOND MEETING POINT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Between groups versus within one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Between groups: one group turned away</a:t>
            </a:r>
          </a:p>
          <a:p>
            <a:pPr algn="l" marL="342900" indent="-342900">
              <a:spcBef>
                <a:spcPts val="0"/>
              </a:spcBef>
              <a:spcAft>
                <a:spcPts val="800"/>
              </a:spcAft>
              <a:buChar char="•"/>
            </a:pPr>
            <a:r>
              <a:rPr sz="1800">
                <a:solidFill>
                  <a:srgbClr val="FFFFFF"/>
                </a:solidFill>
                <a:latin typeface="Calibri"/>
              </a:rPr>
              <a:t>Line drawn across groups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Colorism: lighter skin favored within one group</a:t>
            </a:r>
          </a:p>
          <a:p>
            <a:pPr algn="l" marL="342900" indent="-342900">
              <a:spcBef>
                <a:spcPts val="0"/>
              </a:spcBef>
              <a:spcAft>
                <a:spcPts val="800"/>
              </a:spcAft>
              <a:buChar char="•"/>
            </a:pPr>
            <a:r>
              <a:rPr sz="1800">
                <a:solidFill>
                  <a:srgbClr val="FFFFFF"/>
                </a:solidFill>
                <a:latin typeface="Calibri"/>
              </a:rPr>
              <a:t>Line drawn inside one group</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WHERE THE LINE FALLS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rule naming one thing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Break-room rule: names language only</a:t>
            </a:r>
          </a:p>
          <a:p>
            <a:pPr algn="l" marL="342900" indent="-342900">
              <a:spcBef>
                <a:spcPts val="0"/>
              </a:spcBef>
              <a:spcAft>
                <a:spcPts val="800"/>
              </a:spcAft>
              <a:buChar char="•"/>
            </a:pPr>
            <a:r>
              <a:rPr sz="1800">
                <a:solidFill>
                  <a:srgbClr val="FFFFFF"/>
                </a:solidFill>
                <a:latin typeface="Calibri"/>
              </a:rPr>
              <a:t>Touches ethnicity, national origin, citizenship</a:t>
            </a:r>
          </a:p>
          <a:p>
            <a:pPr algn="l" marL="342900" indent="-342900">
              <a:spcBef>
                <a:spcPts val="0"/>
              </a:spcBef>
              <a:spcAft>
                <a:spcPts val="800"/>
              </a:spcAft>
              <a:buChar char="•"/>
            </a:pPr>
            <a:r>
              <a:rPr sz="1800">
                <a:solidFill>
                  <a:srgbClr val="FFFFFF"/>
                </a:solidFill>
                <a:latin typeface="Calibri"/>
              </a:rPr>
              <a:t>Section 4(e), 1965: language meets citizenship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LANGUAGE AND RELIGION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Discussed, never keyed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faiths in one group; many groups in one faith</a:t>
            </a:r>
          </a:p>
          <a:p>
            <a:pPr algn="l" marL="342900" indent="-342900">
              <a:spcBef>
                <a:spcPts val="0"/>
              </a:spcBef>
              <a:spcAft>
                <a:spcPts val="800"/>
              </a:spcAft>
              <a:buChar char="•"/>
            </a:pPr>
            <a:r>
              <a:rPr sz="1800">
                <a:solidFill>
                  <a:srgbClr val="FFFFFF"/>
                </a:solidFill>
                <a:latin typeface="Calibri"/>
              </a:rPr>
              <a:t>Dress-code case: borderline, discussed, not keyed</a:t>
            </a:r>
          </a:p>
          <a:p>
            <a:pPr algn="l" marL="342900" indent="-342900">
              <a:spcBef>
                <a:spcPts val="0"/>
              </a:spcBef>
              <a:spcAft>
                <a:spcPts val="800"/>
              </a:spcAft>
              <a:buChar char="•"/>
            </a:pPr>
            <a:r>
              <a:rPr sz="1800">
                <a:solidFill>
                  <a:srgbClr val="FFFFFF"/>
                </a:solidFill>
                <a:latin typeface="Calibri"/>
              </a:rPr>
              <a:t>Anzaldúa (1987): identity at the borders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BORDERS AND DRESS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rating, two lenses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A-rated: 180 ÷ 200 × 100 = 90 percent</a:t>
            </a:r>
          </a:p>
          <a:p>
            <a:pPr algn="l" marL="342900" indent="-342900">
              <a:spcBef>
                <a:spcPts val="0"/>
              </a:spcBef>
              <a:spcAft>
                <a:spcPts val="800"/>
              </a:spcAft>
              <a:buChar char="•"/>
            </a:pPr>
            <a:r>
              <a:rPr sz="1800">
                <a:solidFill>
                  <a:srgbClr val="FFFFFF"/>
                </a:solidFill>
                <a:latin typeface="Calibri"/>
              </a:rPr>
              <a:t>D-rated: 20 ÷ 200 × 100 = 10 percent</a:t>
            </a:r>
          </a:p>
          <a:p>
            <a:pPr algn="l" marL="342900" indent="-342900">
              <a:spcBef>
                <a:spcPts val="0"/>
              </a:spcBef>
              <a:spcAft>
                <a:spcPts val="800"/>
              </a:spcAft>
              <a:buChar char="•"/>
            </a:pPr>
            <a:r>
              <a:rPr sz="1800">
                <a:solidFill>
                  <a:srgbClr val="FFFFFF"/>
                </a:solidFill>
                <a:latin typeface="Calibri"/>
              </a:rPr>
              <a:t>Gap 80 percentage points; 18 ÷ 2 = 9</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CLASS AND PLACE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E2 through several lenses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Race, gender, class, place: one family</a:t>
            </a:r>
          </a:p>
          <a:p>
            <a:pPr algn="l" marL="342900" indent="-342900">
              <a:spcBef>
                <a:spcPts val="0"/>
              </a:spcBef>
              <a:spcAft>
                <a:spcPts val="800"/>
              </a:spcAft>
              <a:buChar char="•"/>
            </a:pPr>
            <a:r>
              <a:rPr sz="1800">
                <a:solidFill>
                  <a:srgbClr val="FFFFFF"/>
                </a:solidFill>
                <a:latin typeface="Calibri"/>
              </a:rPr>
              <a:t>Leaves out: the women's work and schooling</a:t>
            </a:r>
          </a:p>
          <a:p>
            <a:pPr algn="l" marL="342900" indent="-342900">
              <a:spcBef>
                <a:spcPts val="0"/>
              </a:spcBef>
              <a:spcAft>
                <a:spcPts val="800"/>
              </a:spcAft>
              <a:buChar char="•"/>
            </a:pPr>
            <a:r>
              <a:rPr sz="1800">
                <a:solidFill>
                  <a:srgbClr val="FFFFFF"/>
                </a:solidFill>
                <a:latin typeface="Calibri"/>
              </a:rPr>
              <a:t>1968 − 1943 = 25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intersectionality and census prompt</a:t>
            </a:r>
          </a:p>
          <a:p>
            <a:pPr algn="l" marL="342900" indent="-342900">
              <a:spcBef>
                <a:spcPts val="0"/>
              </a:spcBef>
              <a:spcAft>
                <a:spcPts val="800"/>
              </a:spcAft>
              <a:buChar char="•"/>
            </a:pPr>
            <a:r>
              <a:rPr sz="1800">
                <a:solidFill>
                  <a:srgbClr val="FFFFFF"/>
                </a:solidFill>
                <a:latin typeface="Calibri"/>
              </a:rPr>
              <a:t>Check: adding or overlapping?</a:t>
            </a:r>
          </a:p>
          <a:p>
            <a:pPr algn="l" marL="342900" indent="-342900">
              <a:spcBef>
                <a:spcPts val="0"/>
              </a:spcBef>
              <a:spcAft>
                <a:spcPts val="800"/>
              </a:spcAft>
              <a:buChar char="•"/>
            </a:pPr>
            <a:r>
              <a:rPr sz="1800">
                <a:solidFill>
                  <a:srgbClr val="FFFFFF"/>
                </a:solidFill>
                <a:latin typeface="Calibri"/>
              </a:rPr>
              <a:t>Check: growth alone, or better measurement?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Overlap, not addition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Where the lines cross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Overlap, not addition</a:t>
            </a:r>
          </a:p>
          <a:p>
            <a:pPr algn="l" marL="342900" indent="-342900">
              <a:spcBef>
                <a:spcPts val="0"/>
              </a:spcBef>
              <a:spcAft>
                <a:spcPts val="800"/>
              </a:spcAft>
              <a:buChar char="•"/>
            </a:pPr>
            <a:r>
              <a:rPr sz="1800">
                <a:solidFill>
                  <a:srgbClr val="FFFFFF"/>
                </a:solidFill>
                <a:latin typeface="Calibri"/>
              </a:rPr>
              <a:t>Loving 1967; one or more races from 2000</a:t>
            </a:r>
          </a:p>
          <a:p>
            <a:pPr algn="l" marL="342900" indent="-342900">
              <a:spcBef>
                <a:spcPts val="0"/>
              </a:spcBef>
              <a:spcAft>
                <a:spcPts val="800"/>
              </a:spcAft>
              <a:buChar char="•"/>
            </a:pPr>
            <a:r>
              <a:rPr sz="1800">
                <a:solidFill>
                  <a:srgbClr val="FFFFFF"/>
                </a:solidFill>
                <a:latin typeface="Calibri"/>
              </a:rPr>
              <a:t>Multiracial: 33.8 million, mostly measurement</a:t>
            </a:r>
          </a:p>
          <a:p>
            <a:pPr algn="l" marL="342900" indent="-342900">
              <a:spcBef>
                <a:spcPts val="0"/>
              </a:spcBef>
              <a:spcAft>
                <a:spcPts val="800"/>
              </a:spcAft>
              <a:buChar char="•"/>
            </a:pPr>
            <a:r>
              <a:rPr sz="1800">
                <a:solidFill>
                  <a:srgbClr val="FFFFFF"/>
                </a:solidFill>
                <a:latin typeface="Calibri"/>
              </a:rPr>
              <a:t>Next: movements, solidarity, synthesis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Overlap, not addition</dc:title>
  <dc:subject>Overlap, not addition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