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last teaching week of the course. Point students to the current syllabus as the authoritative source for how the course runs, then keep this opening on the ideas. The week's orienting question: how did groups with different histories work together, and what does the archive show when you read it through every lens of the course? Preview the path. We define a cross-group coalition and solidarity, revisit three coalitions from Weeks 1, 10, and 5, name community-engaged and public scholarship, compare three laws of apology, payment, and return, trace the 14th Amendment across groups, and read all seven archive excerpts together. Close the welcome by naming the method one last time: every record gets the same five questions, and every reading ends in one plain sentence.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two student clubs on one campus. One runs a film night every month; the other cooks a big dinner for its members a couple of times a year. Both want a bigger crowd, and both are short of money, so they plan one night together, a film and then a dinner, with both club names on the poster. Nobody asks either club to give up its name. DO: ask the room for two things each club keeps and one thing they share; write the keeps in one list and the shares in another. Expect names, members, and reasons in the keeps column, and one goal and one night in the shares column. Tell students that the two lists are this week's whole idea.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F, the cross-group threads, carries the week: the movements thread, the farm-labor thread, and the apology, redress, and return thread. Dataset B, the law-and-case timeline, supplies the years 1868, 1893, 1898, 1942, 1954, 1964, 1965, 1968, 1969, 1971, 1988, 1990, and 1993. Dataset A, the running community oral-history archive, is an illustrative, unnamed public library's collection; this week we read all seven excerpts, E1 to E7, each constructed for the course and never a real person's words. DO: read the years aloud and ask the room to sort them into three piles: movements, court cases and amendments, and laws of apology or return. Settle the piles before moving on, and keep 1988, 1990, and 1993 together in the last 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cross-group coalition is an alliance of groups with different histories that act together on shared demands while each group keeps its own name and identity. Solidarity is support given across group lines for another group's cause. The coalition is the structure, the shared plan with every group still named; solidarity is the choice, one group standing with another. Name the classic wrong turn: a coalition read as erasing the differences among its groups, as if joining meant becoming one group. Cure it with the two clubs: they spoke with one voice about one night, and kept their names for everything else. DO: hold up the two lists from the hook and ask which list a merger would erase; the room should answer the keeps list. That sets up three real coalitions, one per slide.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Call back Week 1. At San Francisco State the strike began in November 1968, led by the Black Student Union and the Third World Liberation Front, which joined Black, Latino, Asian American, and Native American students. The strikers demanded four departments, American Indian Studies, Asian American Studies, Black Studies, and La Raza Studies, within one College of Ethnic Studies, established there in 1969. At Berkeley a Third World Liberation Front strike in 1969, co-led by the Asian American Political Alliance, pressed for ethnic studies there. Say the strike's length in words, from November 1968 into the spring of 1969, and never key it. DO: work the gap live, pausing before the result: 1969 − 1968 = 1 year. Then ask why four departments in one college shows a coalition rather than a merger.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Call back Week 10 and its misconception. In September 1965, more than 800 Filipino farmworkers of the Agricultural Workers Organizing Committee struck ten grape vineyards around Delano, California, on the 8th of the month. On the 16th of the same month, the National Farm Workers Association voted to join, bringing Mexican American farmworkers into the strike that Filipino farmworkers had begun. That vote is solidarity. DO: work both gaps live, pausing before each result: 16 − 8 = 8 days from the strike to the vote to join, and 1965 − 1964 = 1 year after the Bracero Program ended. Then place the strike on the farm-labor thread beside E1, the farmworker who came on a bracero contract in the 1950s. Cure the wrong turn that Mexican American farmworkers began the strike alone.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Call back Week 5. Indians of All Tribes, people from many Native nations, occupied Alcatraz Island from November 1969 to June 1971. Each person came from their own nation, and the name the group chose said what they shared. The National Park Service states that afterward the official policy of termination was ended and self-determination became official policy. Speak of Native nations in the present tense; they govern, teach, and organize today. DO: count the months on the board, pausing before the total: November 1969 to November 1970 is 12 months, November 1970 to June 1971 is 7 more, so 12 + 7 = 19 months. Then ask students what the shared name did that each nation's own name could not do alone.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three coalitions side by side on Dataset F. On the left, the first and last: Delano in 1965, which joined Filipino and Mexican American farmworkers, and Alcatraz in 1969, which joined people from many Native nations. On the right, the middle and the gap: San Francisco State in 1968, which joined students of four communities, and the span from first to last, 1969 − 1965 = 4 years. Add E6 from the archive, the student who joined a high-school walkout in 1968, on the same thread in the same year. Name the classic wrong turn: movements read as separate stories with no connections. DO: ask pairs to name one feature all three coalitions share, then collect three answers. Settle on this: each one acted together while every group kept its own name.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Community-engaged scholarship is research done with a community as a partner, so the people studied help decide what is asked, what is kept, and what is shared. Public scholarship is research shared in forms the public can use, such as an exhibit, a library collection, or a community event. Use a fresh picture: a community mural planned with neighbors, who choose what the wall shows. Then read the archive's five intake rules as partnership. DO: sort the rules with the class, pausing before the total: rules 1 to 3 give the narrator power to agree and choose, rules 4 and 5 protect privacy, so 3 + 2 = 5 rules. Call back Week 1's warning: ethnic studies is not a course about blame; it studies how categories were made and how people answered.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formal apology is a government's official statement that it did wrong; redress, from Week 11, pairs amends with an apology, a payment, or a return. The Civil Liberties Act of 1988 apologized and paid 20,000 dollars to each surviving person who had been incarcerated. The Native American Graves Protection and Repatriation Act of 1990 requires federal agencies and institutions that receive federal funds to return Native American human remains and other cultural items through consultation; its text contains no apology. The 1993 joint resolution apologized to Native Hawaiians for the overthrow of the Kingdom of Hawaii and says it settles no claims. DO: work the gaps live, pausing before each: 1988 − 1942 = 46 years, 1990 − 1988 = 2 years, and 1993 − 1893 = 100 years.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classic wrong turn out loud: students often think an apology is the same as redress, because the 1988 law did both at once. On the left, what an apology alone does: it names the wrong, as the 1993 resolution did, and that resolution says it settles no claims. On the right, what redress adds: a payment, as in 1988, or a return, as in 1990. The thread spans 1993 − 1988 = 5 years and holds 3 laws that do 3 different things. Then present the named debate fairly and with no verdict: supporters of further redress or reparations point to harms that carry forward and to 1988 as proof repair is possible; opponents say today's payers and receivers did not do or suffer the original wrong, and fair rules are hard to write. DO: ask the room to state each side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Trace one law across groups. The 14th Amendment (1868) says, "All persons born or naturalized in the United States, and subject to the jurisdiction thereof, are citizens of the United States." It was ratified after Dred Scott v. Sandford (1857) denied citizenship to Black Americans. In United States v. Wong Kim Ark (1898) the Court read it to make a son of Chinese parents a citizen by birth. In Mendez v. Westminster (1946) a federal district court used its Equal Protection Clause for Mexican American students. In 1954 the Supreme Court used it in Hernandez v. Texas and in Brown v. Board of Education. DO: work the gaps, pausing before each: 1898 − 1868 = 30 years and 1954 − 1868 = 86 years. Call back Week 6's misconception that the amendment was only about Black citizens.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course synthesis is reading the course's evidence together across every unit: each excerpt tied back to its documented law or event. Sort the archive by the unit that taught each law. Weeks 4 to 5: E4, relocation and the Indian Relocation Act of 1956. Weeks 6 to 7: E2, the Great Migration and Jim Crow. Weeks 9 to 10: E1, the Bracero Program, and E6, the East Los Angeles walkouts of 1968. Weeks 11 to 12: E3, the 1965 law; E5, the Refugee Act of 1980; E7, Executive Order 9066 and the 1988 law. DO: have the room call out each excerpt's law, then count on the board, pausing before the total: 1 + 1 + 2 + 3 = 7 excerpts. Call back Week 3's frameworks: E3 through Portes and Zhou (1993), E4 through Blauner (1969) and Wolfe (2006), and E2 through Crenshaw (1989).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E7 one last time in the field's order. What it says: the narrator's parents were teenagers when the order came in 1942, both born in this country; the family lost the lease on the farm; after the 1988 law each received a letter of apology and the payment. Who made it: an illustrative retired teacher, interviewed in the 1990s. Whom it affected: two citizens by birth and their family. What it leaves out: no camp, no town, no year of release. What a comparison adds: beside the 1993 apology, which came with a disclaimer and no payment, and the 1990 law, which returns items without an apology, E7's family received both an apology and a payment. DO: work 1988 − 1942 = 46 years live, then ask each student to write the synthesis sentence before you show it.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Compare three federal laws, the Civil Liberties Act of 1988, the Native American Graves Protection and Repatriation Act of 1990, and the 1993 apology to Native Hawaiians, and say for each whether it apologized, paid, or returned something. Then check the reply for three named errors. First, does it say the 1993 resolution paid Native Hawaiians or settled their claims? It apologized and says it settles no claims. Second, does it invent an apology inside the 1990 law? Its text has none. Third, does it misstate the 20,000-dollar payment or the year 1988? Close on this activity's rule: the tool drafts, and you check against the law's own text.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A coalition acts together and keeps every group's name; solidarity is choosing to stand with another group. The Third World Liberation Front won one college with four departments, 1 year after the strike began. Filipino farmworkers began the Delano grape strike, and Mexican American farmworkers joined 8 days later. Indians of All Tribes held Alcatraz for 19 months. Research with communities treats people as partners. The 1988 law apologized and paid 20,000 dollars to each surviving person, the 1990 law returns, and the 1993 apology settled no claims. The 14th Amendment carried several groups' claims. DO: ask each student to write one plain sentence that traces one law or movement across two groups before leaving. Next week, the cumulative final asks for that same reading walk on every unit.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Many groups, one course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Movements, Solidarity,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WORKING TOGETHER, READ TOGETHER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clubs, one poster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TWO CLUBS, ONE NIGHT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threads, seven voices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F, B, AND 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Together, not the same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Coalition: groups act together, keep names</a:t>
            </a:r>
          </a:p>
          <a:p>
            <a:pPr algn="l" marL="342900" indent="-342900">
              <a:spcBef>
                <a:spcPts val="0"/>
              </a:spcBef>
              <a:spcAft>
                <a:spcPts val="800"/>
              </a:spcAft>
              <a:buChar char="•"/>
            </a:pPr>
            <a:r>
              <a:rPr sz="1800">
                <a:solidFill>
                  <a:srgbClr val="FFFFFF"/>
                </a:solidFill>
                <a:latin typeface="Calibri"/>
              </a:rPr>
              <a:t>Solidarity: standing with another group's cause</a:t>
            </a:r>
          </a:p>
          <a:p>
            <a:pPr algn="l" marL="342900" indent="-342900">
              <a:spcBef>
                <a:spcPts val="0"/>
              </a:spcBef>
              <a:spcAft>
                <a:spcPts val="800"/>
              </a:spcAft>
              <a:buChar char="•"/>
            </a:pPr>
            <a:r>
              <a:rPr sz="1800">
                <a:solidFill>
                  <a:srgbClr val="FFFFFF"/>
                </a:solidFill>
                <a:latin typeface="Calibri"/>
              </a:rPr>
              <a:t>Not a merger: every group stays named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THE COALITION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college, four departments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Strike began November 1968; College in 1969</a:t>
            </a:r>
          </a:p>
          <a:p>
            <a:pPr algn="l" marL="342900" indent="-342900">
              <a:spcBef>
                <a:spcPts val="0"/>
              </a:spcBef>
              <a:spcAft>
                <a:spcPts val="800"/>
              </a:spcAft>
              <a:buChar char="•"/>
            </a:pPr>
            <a:r>
              <a:rPr sz="1800">
                <a:solidFill>
                  <a:srgbClr val="FFFFFF"/>
                </a:solidFill>
                <a:latin typeface="Calibri"/>
              </a:rPr>
              <a:t>1969 − 1968 = 1 year</a:t>
            </a:r>
          </a:p>
          <a:p>
            <a:pPr algn="l" marL="342900" indent="-342900">
              <a:spcBef>
                <a:spcPts val="0"/>
              </a:spcBef>
              <a:spcAft>
                <a:spcPts val="800"/>
              </a:spcAft>
              <a:buChar char="•"/>
            </a:pPr>
            <a:r>
              <a:rPr sz="1800">
                <a:solidFill>
                  <a:srgbClr val="FFFFFF"/>
                </a:solidFill>
                <a:latin typeface="Calibri"/>
              </a:rPr>
              <a:t>Four departments within one college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THE 1968 STRIKE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Filipino farmworkers struck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Filipino farmworkers struck; union voted to join</a:t>
            </a:r>
          </a:p>
          <a:p>
            <a:pPr algn="l" marL="342900" indent="-342900">
              <a:spcBef>
                <a:spcPts val="0"/>
              </a:spcBef>
              <a:spcAft>
                <a:spcPts val="800"/>
              </a:spcAft>
              <a:buChar char="•"/>
            </a:pPr>
            <a:r>
              <a:rPr sz="1800">
                <a:solidFill>
                  <a:srgbClr val="FFFFFF"/>
                </a:solidFill>
                <a:latin typeface="Calibri"/>
              </a:rPr>
              <a:t>16 − 8 = 8 days</a:t>
            </a:r>
          </a:p>
          <a:p>
            <a:pPr algn="l" marL="342900" indent="-342900">
              <a:spcBef>
                <a:spcPts val="0"/>
              </a:spcBef>
              <a:spcAft>
                <a:spcPts val="800"/>
              </a:spcAft>
              <a:buChar char="•"/>
            </a:pPr>
            <a:r>
              <a:rPr sz="1800">
                <a:solidFill>
                  <a:srgbClr val="FFFFFF"/>
                </a:solidFill>
                <a:latin typeface="Calibri"/>
              </a:rPr>
              <a:t>1965 − 1964 = 1 year after braceros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8 · DELANO, 1965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nations, one island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November 1969 to June 1971</a:t>
            </a:r>
          </a:p>
          <a:p>
            <a:pPr algn="l" marL="342900" indent="-342900">
              <a:spcBef>
                <a:spcPts val="0"/>
              </a:spcBef>
              <a:spcAft>
                <a:spcPts val="800"/>
              </a:spcAft>
              <a:buChar char="•"/>
            </a:pPr>
            <a:r>
              <a:rPr sz="1800">
                <a:solidFill>
                  <a:srgbClr val="FFFFFF"/>
                </a:solidFill>
                <a:latin typeface="Calibri"/>
              </a:rPr>
              <a:t>12 + 7 = 19 months</a:t>
            </a:r>
          </a:p>
          <a:p>
            <a:pPr algn="l" marL="342900" indent="-342900">
              <a:spcBef>
                <a:spcPts val="0"/>
              </a:spcBef>
              <a:spcAft>
                <a:spcPts val="800"/>
              </a:spcAft>
              <a:buChar char="•"/>
            </a:pPr>
            <a:r>
              <a:rPr sz="1800">
                <a:solidFill>
                  <a:srgbClr val="FFFFFF"/>
                </a:solidFill>
                <a:latin typeface="Calibri"/>
              </a:rPr>
              <a:t>Termination ended; self-determination followed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INDIANS OF ALL TRIBES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Farm, campus, island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1965 Delano; 1969 Alcatraz</a:t>
            </a:r>
          </a:p>
          <a:p>
            <a:pPr algn="l" marL="342900" indent="-342900">
              <a:spcBef>
                <a:spcPts val="0"/>
              </a:spcBef>
              <a:spcAft>
                <a:spcPts val="800"/>
              </a:spcAft>
              <a:buChar char="•"/>
            </a:pPr>
            <a:r>
              <a:rPr sz="1800">
                <a:solidFill>
                  <a:srgbClr val="FFFFFF"/>
                </a:solidFill>
                <a:latin typeface="Calibri"/>
              </a:rPr>
              <a:t>Farmworkers; many Native nations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1968 San Francisco State</a:t>
            </a:r>
          </a:p>
          <a:p>
            <a:pPr algn="l" marL="342900" indent="-342900">
              <a:spcBef>
                <a:spcPts val="0"/>
              </a:spcBef>
              <a:spcAft>
                <a:spcPts val="800"/>
              </a:spcAft>
              <a:buChar char="•"/>
            </a:pPr>
            <a:r>
              <a:rPr sz="1800">
                <a:solidFill>
                  <a:srgbClr val="FFFFFF"/>
                </a:solidFill>
                <a:latin typeface="Calibri"/>
              </a:rPr>
              <a:t>1969 − 1965 = 4 years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THREE COALITIONS · THE MOVEMENTS THREAD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Research with, not about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Community-engaged: the community is a partner</a:t>
            </a:r>
          </a:p>
          <a:p>
            <a:pPr algn="l" marL="342900" indent="-342900">
              <a:spcBef>
                <a:spcPts val="0"/>
              </a:spcBef>
              <a:spcAft>
                <a:spcPts val="800"/>
              </a:spcAft>
              <a:buChar char="•"/>
            </a:pPr>
            <a:r>
              <a:rPr sz="1800">
                <a:solidFill>
                  <a:srgbClr val="FFFFFF"/>
                </a:solidFill>
                <a:latin typeface="Calibri"/>
              </a:rPr>
              <a:t>Public scholarship: shared where people can use it</a:t>
            </a:r>
          </a:p>
          <a:p>
            <a:pPr algn="l" marL="342900" indent="-342900">
              <a:spcBef>
                <a:spcPts val="0"/>
              </a:spcBef>
              <a:spcAft>
                <a:spcPts val="800"/>
              </a:spcAft>
              <a:buChar char="•"/>
            </a:pPr>
            <a:r>
              <a:rPr sz="1800">
                <a:solidFill>
                  <a:srgbClr val="FFFFFF"/>
                </a:solidFill>
                <a:latin typeface="Calibri"/>
              </a:rPr>
              <a:t>Archive rules: 3 + 2 = 5</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RESEARCH WITH COMMUNITIES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laws, three acts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1988: apology and 20,000 dollars each</a:t>
            </a:r>
          </a:p>
          <a:p>
            <a:pPr algn="l" marL="342900" indent="-342900">
              <a:spcBef>
                <a:spcPts val="0"/>
              </a:spcBef>
              <a:spcAft>
                <a:spcPts val="800"/>
              </a:spcAft>
              <a:buChar char="•"/>
            </a:pPr>
            <a:r>
              <a:rPr sz="1800">
                <a:solidFill>
                  <a:srgbClr val="FFFFFF"/>
                </a:solidFill>
                <a:latin typeface="Calibri"/>
              </a:rPr>
              <a:t>1990: return, no apology in its text</a:t>
            </a:r>
          </a:p>
          <a:p>
            <a:pPr algn="l" marL="342900" indent="-342900">
              <a:spcBef>
                <a:spcPts val="0"/>
              </a:spcBef>
              <a:spcAft>
                <a:spcPts val="800"/>
              </a:spcAft>
              <a:buChar char="•"/>
            </a:pPr>
            <a:r>
              <a:rPr sz="1800">
                <a:solidFill>
                  <a:srgbClr val="FFFFFF"/>
                </a:solidFill>
                <a:latin typeface="Calibri"/>
              </a:rPr>
              <a:t>1993: apology, no settlement of claims</a:t>
            </a:r>
          </a:p>
          <a:p>
            <a:pPr algn="l" marL="342900" indent="-342900">
              <a:spcBef>
                <a:spcPts val="0"/>
              </a:spcBef>
              <a:spcAft>
                <a:spcPts val="800"/>
              </a:spcAft>
              <a:buChar char="•"/>
            </a:pPr>
            <a:r>
              <a:rPr sz="1800">
                <a:solidFill>
                  <a:srgbClr val="FFFFFF"/>
                </a:solidFill>
                <a:latin typeface="Calibri"/>
              </a:rPr>
              <a:t>1988 − 1942 = 46; 1993 − 1893 = 100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APOLOGY, PAYMENT, RETURN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Sorry is not repair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Apology: names the wrong</a:t>
            </a:r>
          </a:p>
          <a:p>
            <a:pPr algn="l" marL="342900" indent="-342900">
              <a:spcBef>
                <a:spcPts val="0"/>
              </a:spcBef>
              <a:spcAft>
                <a:spcPts val="800"/>
              </a:spcAft>
              <a:buChar char="•"/>
            </a:pPr>
            <a:r>
              <a:rPr sz="1800">
                <a:solidFill>
                  <a:srgbClr val="FFFFFF"/>
                </a:solidFill>
                <a:latin typeface="Calibri"/>
              </a:rPr>
              <a:t>1993: apology, settles no claims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Redress adds payment or return</a:t>
            </a:r>
          </a:p>
          <a:p>
            <a:pPr algn="l" marL="342900" indent="-342900">
              <a:spcBef>
                <a:spcPts val="0"/>
              </a:spcBef>
              <a:spcAft>
                <a:spcPts val="800"/>
              </a:spcAft>
              <a:buChar char="•"/>
            </a:pPr>
            <a:r>
              <a:rPr sz="1800">
                <a:solidFill>
                  <a:srgbClr val="FFFFFF"/>
                </a:solidFill>
                <a:latin typeface="Calibri"/>
              </a:rPr>
              <a:t>1993 − 1988 = 5 years, 3 laws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 APOLOGY VERSUS REDRESS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amendment, several groups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1868: citizenship and equal protection</a:t>
            </a:r>
          </a:p>
          <a:p>
            <a:pPr algn="l" marL="342900" indent="-342900">
              <a:spcBef>
                <a:spcPts val="0"/>
              </a:spcBef>
              <a:spcAft>
                <a:spcPts val="800"/>
              </a:spcAft>
              <a:buChar char="•"/>
            </a:pPr>
            <a:r>
              <a:rPr sz="1800">
                <a:solidFill>
                  <a:srgbClr val="FFFFFF"/>
                </a:solidFill>
                <a:latin typeface="Calibri"/>
              </a:rPr>
              <a:t>Wong Kim Ark (1898): 1898 − 1868 = 30</a:t>
            </a:r>
          </a:p>
          <a:p>
            <a:pPr algn="l" marL="342900" indent="-342900">
              <a:spcBef>
                <a:spcPts val="0"/>
              </a:spcBef>
              <a:spcAft>
                <a:spcPts val="800"/>
              </a:spcAft>
              <a:buChar char="•"/>
            </a:pPr>
            <a:r>
              <a:rPr sz="1800">
                <a:solidFill>
                  <a:srgbClr val="FFFFFF"/>
                </a:solidFill>
                <a:latin typeface="Calibri"/>
              </a:rPr>
              <a:t>Hernandez, Brown (1954): 1954 − 1868 = 86</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ONE LAW, MANY GROUPS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voices, every unit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Each excerpt tied to its law</a:t>
            </a:r>
          </a:p>
          <a:p>
            <a:pPr algn="l" marL="342900" indent="-342900">
              <a:spcBef>
                <a:spcPts val="0"/>
              </a:spcBef>
              <a:spcAft>
                <a:spcPts val="800"/>
              </a:spcAft>
              <a:buChar char="•"/>
            </a:pPr>
            <a:r>
              <a:rPr sz="1800">
                <a:solidFill>
                  <a:srgbClr val="FFFFFF"/>
                </a:solidFill>
                <a:latin typeface="Calibri"/>
              </a:rPr>
              <a:t>1 + 1 + 2 + 3 = 7 excerpts</a:t>
            </a:r>
          </a:p>
          <a:p>
            <a:pPr algn="l" marL="342900" indent="-342900">
              <a:spcBef>
                <a:spcPts val="0"/>
              </a:spcBef>
              <a:spcAft>
                <a:spcPts val="800"/>
              </a:spcAft>
              <a:buChar char="•"/>
            </a:pPr>
            <a:r>
              <a:rPr sz="1800">
                <a:solidFill>
                  <a:srgbClr val="FFFFFF"/>
                </a:solidFill>
                <a:latin typeface="Calibri"/>
              </a:rPr>
              <a:t>Frameworks help; none settles a case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8 · THE ARCHIVE, SORTED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papers, three laws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1942 order; 1988 apology and payment</a:t>
            </a:r>
          </a:p>
          <a:p>
            <a:pPr algn="l" marL="342900" indent="-342900">
              <a:spcBef>
                <a:spcPts val="0"/>
              </a:spcBef>
              <a:spcAft>
                <a:spcPts val="800"/>
              </a:spcAft>
              <a:buChar char="•"/>
            </a:pPr>
            <a:r>
              <a:rPr sz="1800">
                <a:solidFill>
                  <a:srgbClr val="FFFFFF"/>
                </a:solidFill>
                <a:latin typeface="Calibri"/>
              </a:rPr>
              <a:t>1988 − 1942 = 46 years</a:t>
            </a:r>
          </a:p>
          <a:p>
            <a:pPr algn="l" marL="342900" indent="-342900">
              <a:spcBef>
                <a:spcPts val="0"/>
              </a:spcBef>
              <a:spcAft>
                <a:spcPts val="800"/>
              </a:spcAft>
              <a:buChar char="•"/>
            </a:pPr>
            <a:r>
              <a:rPr sz="1800">
                <a:solidFill>
                  <a:srgbClr val="FFFFFF"/>
                </a:solidFill>
                <a:latin typeface="Calibri"/>
              </a:rPr>
              <a:t>Beside 1990 and 1993: different acts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READING · E7, ONCE MORE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three-laws prompt</a:t>
            </a:r>
          </a:p>
          <a:p>
            <a:pPr algn="l" marL="342900" indent="-342900">
              <a:spcBef>
                <a:spcPts val="0"/>
              </a:spcBef>
              <a:spcAft>
                <a:spcPts val="800"/>
              </a:spcAft>
              <a:buChar char="•"/>
            </a:pPr>
            <a:r>
              <a:rPr sz="1800">
                <a:solidFill>
                  <a:srgbClr val="FFFFFF"/>
                </a:solidFill>
                <a:latin typeface="Calibri"/>
              </a:rPr>
              <a:t>Check: did 1993 pay or settle?</a:t>
            </a:r>
          </a:p>
          <a:p>
            <a:pPr algn="l" marL="342900" indent="-342900">
              <a:spcBef>
                <a:spcPts val="0"/>
              </a:spcBef>
              <a:spcAft>
                <a:spcPts val="800"/>
              </a:spcAft>
              <a:buChar char="•"/>
            </a:pPr>
            <a:r>
              <a:rPr sz="1800">
                <a:solidFill>
                  <a:srgbClr val="FFFFFF"/>
                </a:solidFill>
                <a:latin typeface="Calibri"/>
              </a:rPr>
              <a:t>Check: an apology in the 1990 law?</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groups, one course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Together, and still named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Coalitions keep every group's name</a:t>
            </a:r>
          </a:p>
          <a:p>
            <a:pPr algn="l" marL="342900" indent="-342900">
              <a:spcBef>
                <a:spcPts val="0"/>
              </a:spcBef>
              <a:spcAft>
                <a:spcPts val="800"/>
              </a:spcAft>
              <a:buChar char="•"/>
            </a:pPr>
            <a:r>
              <a:rPr sz="1800">
                <a:solidFill>
                  <a:srgbClr val="FFFFFF"/>
                </a:solidFill>
                <a:latin typeface="Calibri"/>
              </a:rPr>
              <a:t>1988 pays, 1990 returns, 1993 apologizes</a:t>
            </a:r>
          </a:p>
          <a:p>
            <a:pPr algn="l" marL="342900" indent="-342900">
              <a:spcBef>
                <a:spcPts val="0"/>
              </a:spcBef>
              <a:spcAft>
                <a:spcPts val="800"/>
              </a:spcAft>
              <a:buChar char="•"/>
            </a:pPr>
            <a:r>
              <a:rPr sz="1800">
                <a:solidFill>
                  <a:srgbClr val="FFFFFF"/>
                </a:solidFill>
                <a:latin typeface="Calibri"/>
              </a:rPr>
              <a:t>One law traced across groups</a:t>
            </a:r>
          </a:p>
          <a:p>
            <a:pPr algn="l" marL="342900" indent="-342900">
              <a:spcBef>
                <a:spcPts val="0"/>
              </a:spcBef>
              <a:spcAft>
                <a:spcPts val="800"/>
              </a:spcAft>
              <a:buChar char="•"/>
            </a:pPr>
            <a:r>
              <a:rPr sz="1800">
                <a:solidFill>
                  <a:srgbClr val="FFFFFF"/>
                </a:solidFill>
                <a:latin typeface="Calibri"/>
              </a:rPr>
              <a:t>Next: the cumulative final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FINAL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Many groups, one course</dc:title>
  <dc:subject>Many groups, one course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