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 This week has one job: to show you what philosophers do and why it is worth doing. You will meet the six main branches of philosophy, the trial of Socrates, one pinned line from Plato's Apology in Benjamin Jowett's translation, and the Socratic method, the first tool every later week uses. Everything in this deck lines up with the chapter, so if you read it first, these slides will feel like a second pass. For course policy, deadlines, and how work is graded, the current syllabus is the place to look, so I will not repeat it here. By the end of this session you should be able to test a definition with a counterexample and say whose English words a translated line uses. DO: ask each student to write down one word people argue about the meaning of.</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 with three roommates and one electric bill of 90 dollars a month. Two of them want to split it evenly, 30 dollars each. The third works nights, is rarely home, and says that isn't fair. Notice that nobody disagrees about the bill. They disagree about what the word fair means. One roommate thinks fair means everyone pays the same; another thinks fair means each person pays for what they use. Until somebody looks at that question directly, they will talk past each other. That move, stopping to ask what a word means and whether the answer holds up, is where philosophy begins. DO: poll the room on how the roommates should split the 90 dollars, collect two reasons on the board, and point out that the reasons, not the vote, are what the course will test.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course runs on a roster of thought experiments, one per week, and Week 1's entry is a historical case: the trial of Socrates. Here are the facts the course relies on. Socrates was tried in Athens in 399 BCE, convicted of impiety and of corrupting the young, and put to death by drinking hemlock. BCE means before the Common Era. We read the case through Plato's Apology, Socrates' defense speech at the trial, in Benjamin Jowett's translation, and the one line we quote from it is Q1: the unexamined life is not worth living. The roster's question for the case is this: is a life spent questioning worth the risk? The case tests why philosophy examines beliefs at all. The course takes no side on that question; your job is to ask it well.</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course's definition. Philosophy is the examination of fundamental questions about reality, knowledge, mind, value, and reasoning by careful argument rather than by appeal to authority alone. Each bullet names one part. Fundamental questions are the ones other questions rest on, such as what makes an act right. Careful argument means reasons other people can check. Not authority alone means that because I said so, or because an expert said so, never ends the conversation; an expert's view can be a reason, but you still ask why the expert holds it. Back to the roommates: if the landlord says split it evenly, the argument ends by authority. If one roommate offers a reason and another tests it, that is philosophy. DO: ask the room which of the two endings teaches anyone what fair means, and take two answers.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misconception to name out loud. Students often think philosophy is opinion, so every answer is as good as every other. On the left is that view: all answers equal, so why argue? It is tempting, because philosophers disagree and many questions stay open. On the right is the cure: some reasons survive testing, and a definition can fail a test. Disagreement does not make every answer equal. A view backed by reasons that survive testing is better supported than a view backed by none. One honest promise goes with this: the course never tells you which answer to an open question is correct. It shows you the strongest reasons on each side and asks you to argue for a view of your own. DO: ask for one belief a student holds and one reason for it, then ask the room whether that reason could be tested.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Philosophy sorts its questions into branches, and this course uses six. The first four are on this slide. Metaphysics asks what exists and what it is like. Epistemology asks what we can know and when a belief is justified. Ethics asks how we should live and what makes an act right. Logic asks what makes reasoning good. Picture a hospital break room: a nurse who asks whether the person in bed 4 truly understood a consent form is asking an epistemology question, because it is about whether someone knew something, and it also has an ethics side, because consent matters morally. The next slide gives the last two branches. DO: read one question per branch aloud and have students call out the branch before you reveal the label.</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last two of the 6 branches complete the map. Political philosophy asks what justice is and what makes a state legitimate; a nurse who wonders whether the hospital's new visiting rule treats families with justice is asking a political philosophy question with an ethics side. Aesthetics asks what beauty is and what makes something art; a nurse who asks whether the lobby painting is art or decoration is asking an aesthetics question. The third bullet carries the habit to keep: real questions cross lines, so name the home branch and then say what other branch the question touches. The roommates' bill is ethics, and it becomes political philosophy when it turns on what rules a group may set. DO: give the three break-room questions, have pairs name each one's home branch and any second branch, and debrief the consent question.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Back to the trial of Socrates, with the facts on the face. Socrates was tried in Athens in 399 BCE. The charges were impiety and corrupting the young, and he was put to death by drinking hemlock. Now the twist that matters for everything you read about him: Socrates wrote nothing that survives. What we know of his views comes mainly from his students, above all Plato's dialogues, and most of those dialogues have Socrates as the main speaker. So when this course says Socrates says, it means Socrates, as Plato writes him. The misconception to cure is that Socrates wrote the dialogues; Plato wrote them, and Socrates is their main character. DO: show a sentence that begins In his dialogue the Apology, Socrates argues, and have the room fix it to In Plato's Apology, Socrates argues.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first half of the outline's worked example. Q1 is the line the unexamined life is not worth living, from Plato's Apology in Benjamin Jowett's translation. Count who stands behind it. The speaker is Socrates, who spoke at his trial and wrote nothing down. The author is Plato, who wrote the Apology. The translator is Benjamin Jowett, who put Plato's text into English. So 1 speaker plus 1 author plus 1 translator makes 3 people between the event and your English page. The English words are Jowett's, not Socrates' own, which is why the course writes trans. Benjamin Jowett after the line. The misconception is that a famous line in English is the speaker's own words. DO: put the sentence Socrates wrote, the unexamined life is not worth living on the board and have pairs find its two mistakes.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the Socratic method: ask for a definition, test it with a counterexample, revise, and test again. A counterexample is a case the definition gets wrong. This is an illustrative group project with 4 members; it describes no real group. Round 1's definition, D1, says fairness means everyone gets exactly the same. The counterexample: 1 member did none of the work, yet all 4 receive the same credit, and most people would call that unfair. D1 counts an unfair case as fair, so D1 fails as stated. Notice what kind of failure that is: D1 is too broad, because it lets in a case that is not fair. One clear counterexample is enough to show a definition, as stated, needs revising. DO: before revealing the counterexample, ask the room for a case where everyone gets the same and it still seems unfair, then compare.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Round 2 revises the definition and tests again. D2 says fairness means each person gets what they have earned. The counterexample: one teammate who is hard of hearing gets captions on the group's video calls, and the other 3 do not. Nobody earned the captions, yet most people would call providing them fair. D2 leaves out a fair case, so D2 fails as stated too. That gives the tally: 2 definitions tested and 2 counterexamples found, so 2 rounds of questioning. The examination ends with a sharper question, not a settled definition, and that is progress, because you now know two things fairness is not. DO: have pairs propose a D3 that survives both counterexamples, collect two on the board, and run one fresh test on each without settling which is right.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two counterexamples fail in opposite ways, and naming the way tells you what a counterexample has shown. On the left, too broad: the definition lets in a case it should keep out, as D1 did when it counted the group-project credit as fair. On the right, too narrow: the definition leaves out a case it should cover, as D2 did with the captions. The misconception to cure here is that a counterexample proves the opposite definition, so if fairness means sameness fails, fairness must mean difference. It does not. A counterexample shows only that the definition, as stated, gets a case wrong; the next step is to revise and test again. And the method works on ideas, not on people. DO: give the definition a good employee never questions a decision and have the room say whether a counterexample shows it too broad or too narrow.</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primary text is a work by the philosopher or source being studied, such as Plato's Apology, rather than a later summary of it. Here are four moves for any short passage in translation. Find the claim the speaker makes. Say who wrote the words on the page and whether the speaker is also the author. Name the translator, so you know whose English you are reading. End in one plain sentence. On Q1: the claim is that a life without examination is not worth living; Plato is the author and Socrates the speaker; the translator is Benjamin Jowett. The plain sentence keeps quotation marks only around Jowett's exact words and marks everything else as a paraphrase. DO: run the four moves on Q1 with the room, one move per volunteer, and write the plain sentence together.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audit is for this activity only. Open one approved chatbot, such as Claude or ChatGPT, and paste this prompt: who said the unexamined life is not worth living, in what work, and in whose English translation? A common slip is to answer that Socrates wrote it, or to give the line with no work and no translator. Compare with the vetted record: Socrates says it in Plato's Apology, Socrates wrote nothing that survives, and the English words are Benjamin Jowett's in his translation. Also check that the chatbot quotes the line word for word; a reworded line in quotation marks is a second slip. The tool drafts; you check. DO: collect two chatbot replies, mark each slip on the board, and have students write the corrected citation by hand.</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Let me pull the week together. Philosophy examines fundamental questions by careful argument, not by authority alone. The 6 branches are metaphysics, epistemology, ethics, logic, political philosophy, and aesthetics. Socrates was tried in Athens in 399 BCE and wrote nothing that survives, so you read him through Plato; Q1 has 3 people behind it, and its English is Jowett's. The Socratic method tested 2 definitions with 2 counterexamples. Next week, Arguments and Thought Experiments, gives that questioning a fixed shape: each reason on its own numbered line above the conclusion, so you can judge whether an argument works. Before then, read the Readings and Resources page and try the lecture tutorial. DO: have each student write one definition they would like to test, plus one counterexample, and hand it in as an exit ticket.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What philosophy is</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 · WHERE THE COURSE STARTS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What does fair mean?</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the trial of Socrates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CASE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Examine, don't decide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Fundamental questions</a:t>
            </a:r>
          </a:p>
          <a:p>
            <a:pPr algn="l" marL="342900" indent="-342900">
              <a:spcBef>
                <a:spcPts val="0"/>
              </a:spcBef>
              <a:spcAft>
                <a:spcPts val="800"/>
              </a:spcAft>
              <a:buChar char="•"/>
            </a:pPr>
            <a:r>
              <a:rPr sz="1800">
                <a:solidFill>
                  <a:srgbClr val="FFFFFF"/>
                </a:solidFill>
                <a:latin typeface="Calibri"/>
              </a:rPr>
              <a:t>Careful argument others can check</a:t>
            </a:r>
          </a:p>
          <a:p>
            <a:pPr algn="l" marL="342900" indent="-342900">
              <a:spcBef>
                <a:spcPts val="0"/>
              </a:spcBef>
              <a:spcAft>
                <a:spcPts val="800"/>
              </a:spcAft>
              <a:buChar char="•"/>
            </a:pPr>
            <a:r>
              <a:rPr sz="1800">
                <a:solidFill>
                  <a:srgbClr val="FFFFFF"/>
                </a:solidFill>
                <a:latin typeface="Calibri"/>
              </a:rPr>
              <a:t>Not authority alone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WHAT PHILOSOPHY IS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philosophy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Opinion vs. tested reasons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Opinion view: all answers equal</a:t>
            </a:r>
          </a:p>
          <a:p>
            <a:pPr algn="l" marL="342900" indent="-342900">
              <a:spcBef>
                <a:spcPts val="0"/>
              </a:spcBef>
              <a:spcAft>
                <a:spcPts val="800"/>
              </a:spcAft>
              <a:buChar char="•"/>
            </a:pPr>
            <a:r>
              <a:rPr sz="1800">
                <a:solidFill>
                  <a:srgbClr val="FFFFFF"/>
                </a:solidFill>
                <a:latin typeface="Calibri"/>
              </a:rPr>
              <a:t>Then why argue?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Some reasons survive testing</a:t>
            </a:r>
          </a:p>
          <a:p>
            <a:pPr algn="l" marL="342900" indent="-342900">
              <a:spcBef>
                <a:spcPts val="0"/>
              </a:spcBef>
              <a:spcAft>
                <a:spcPts val="800"/>
              </a:spcAft>
              <a:buChar char="•"/>
            </a:pPr>
            <a:r>
              <a:rPr sz="1800">
                <a:solidFill>
                  <a:srgbClr val="FFFFFF"/>
                </a:solidFill>
                <a:latin typeface="Calibri"/>
              </a:rPr>
              <a:t>A definition can fail a test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philosophy is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Six branches, first four</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Metaphysics: what exists?</a:t>
            </a:r>
          </a:p>
          <a:p>
            <a:pPr algn="l" marL="342900" indent="-342900">
              <a:spcBef>
                <a:spcPts val="0"/>
              </a:spcBef>
              <a:spcAft>
                <a:spcPts val="800"/>
              </a:spcAft>
              <a:buChar char="•"/>
            </a:pPr>
            <a:r>
              <a:rPr sz="1800">
                <a:solidFill>
                  <a:srgbClr val="FFFFFF"/>
                </a:solidFill>
                <a:latin typeface="Calibri"/>
              </a:rPr>
              <a:t>Epistemology: what can we know?</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Ethics: how should we live?</a:t>
            </a:r>
          </a:p>
          <a:p>
            <a:pPr algn="l" marL="342900" indent="-342900">
              <a:spcBef>
                <a:spcPts val="0"/>
              </a:spcBef>
              <a:spcAft>
                <a:spcPts val="800"/>
              </a:spcAft>
              <a:buChar char="•"/>
            </a:pPr>
            <a:r>
              <a:rPr sz="1800">
                <a:solidFill>
                  <a:srgbClr val="FFFFFF"/>
                </a:solidFill>
                <a:latin typeface="Calibri"/>
              </a:rPr>
              <a:t>Logic: what makes reasoning good?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THE BRANCHES, PART ONE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philosophy is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last two branches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Political philosophy: what makes a state legitimate?</a:t>
            </a:r>
          </a:p>
          <a:p>
            <a:pPr algn="l" marL="342900" indent="-342900">
              <a:spcBef>
                <a:spcPts val="0"/>
              </a:spcBef>
              <a:spcAft>
                <a:spcPts val="800"/>
              </a:spcAft>
              <a:buChar char="•"/>
            </a:pPr>
            <a:r>
              <a:rPr sz="1800">
                <a:solidFill>
                  <a:srgbClr val="FFFFFF"/>
                </a:solidFill>
                <a:latin typeface="Calibri"/>
              </a:rPr>
              <a:t>Aesthetics: what makes something art?</a:t>
            </a:r>
          </a:p>
          <a:p>
            <a:pPr algn="l" marL="342900" indent="-342900">
              <a:spcBef>
                <a:spcPts val="0"/>
              </a:spcBef>
              <a:spcAft>
                <a:spcPts val="800"/>
              </a:spcAft>
              <a:buChar char="•"/>
            </a:pPr>
            <a:r>
              <a:rPr sz="1800">
                <a:solidFill>
                  <a:srgbClr val="FFFFFF"/>
                </a:solidFill>
                <a:latin typeface="Calibri"/>
              </a:rPr>
              <a:t>Name the home branch, then the second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THE BRANCHES, PART TWO</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philosophy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Socrates wrote nothing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Tried in Athens, 399 BCE</a:t>
            </a:r>
          </a:p>
          <a:p>
            <a:pPr algn="l" marL="342900" indent="-342900">
              <a:spcBef>
                <a:spcPts val="0"/>
              </a:spcBef>
              <a:spcAft>
                <a:spcPts val="800"/>
              </a:spcAft>
              <a:buChar char="•"/>
            </a:pPr>
            <a:r>
              <a:rPr sz="1800">
                <a:solidFill>
                  <a:srgbClr val="FFFFFF"/>
                </a:solidFill>
                <a:latin typeface="Calibri"/>
              </a:rPr>
              <a:t>Charged: impiety, corrupting the young</a:t>
            </a:r>
          </a:p>
          <a:p>
            <a:pPr algn="l" marL="342900" indent="-342900">
              <a:spcBef>
                <a:spcPts val="0"/>
              </a:spcBef>
              <a:spcAft>
                <a:spcPts val="800"/>
              </a:spcAft>
              <a:buChar char="•"/>
            </a:pPr>
            <a:r>
              <a:rPr sz="1800">
                <a:solidFill>
                  <a:srgbClr val="FFFFFF"/>
                </a:solidFill>
                <a:latin typeface="Calibri"/>
              </a:rPr>
              <a:t>Known through Plato's dialogues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THE TRIAL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philosophy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people behind Q1</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“the unexamined life is not worth living”</a:t>
            </a:r>
          </a:p>
          <a:p>
            <a:pPr algn="l" marL="342900" indent="-342900">
              <a:spcBef>
                <a:spcPts val="0"/>
              </a:spcBef>
              <a:spcAft>
                <a:spcPts val="800"/>
              </a:spcAft>
              <a:buChar char="•"/>
            </a:pPr>
            <a:r>
              <a:rPr sz="1800">
                <a:solidFill>
                  <a:srgbClr val="FFFFFF"/>
                </a:solidFill>
                <a:latin typeface="Calibri"/>
              </a:rPr>
              <a:t>Speaker: Socrates · Author: Plato</a:t>
            </a:r>
          </a:p>
          <a:p>
            <a:pPr algn="l" marL="342900" indent="-342900">
              <a:spcBef>
                <a:spcPts val="0"/>
              </a:spcBef>
              <a:spcAft>
                <a:spcPts val="800"/>
              </a:spcAft>
              <a:buChar char="•"/>
            </a:pPr>
            <a:r>
              <a:rPr sz="1800">
                <a:solidFill>
                  <a:srgbClr val="FFFFFF"/>
                </a:solidFill>
                <a:latin typeface="Calibri"/>
              </a:rPr>
              <a:t>Translator: Benjamin Jowett</a:t>
            </a:r>
          </a:p>
          <a:p>
            <a:pPr algn="l" marL="342900" indent="-342900">
              <a:spcBef>
                <a:spcPts val="0"/>
              </a:spcBef>
              <a:spcAft>
                <a:spcPts val="800"/>
              </a:spcAft>
              <a:buChar char="•"/>
            </a:pPr>
            <a:r>
              <a:rPr sz="1800">
                <a:solidFill>
                  <a:srgbClr val="FFFFFF"/>
                </a:solidFill>
                <a:latin typeface="Calibri"/>
              </a:rPr>
              <a:t>1 + 1 + 1 = 3</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WHO STANDS BEHIND Q1</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philosophy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Round 1: D1 fails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D1: everyone gets exactly the same</a:t>
            </a:r>
          </a:p>
          <a:p>
            <a:pPr algn="l" marL="342900" indent="-342900">
              <a:spcBef>
                <a:spcPts val="0"/>
              </a:spcBef>
              <a:spcAft>
                <a:spcPts val="800"/>
              </a:spcAft>
              <a:buChar char="•"/>
            </a:pPr>
            <a:r>
              <a:rPr sz="1800">
                <a:solidFill>
                  <a:srgbClr val="FFFFFF"/>
                </a:solidFill>
                <a:latin typeface="Calibri"/>
              </a:rPr>
              <a:t>4 members; 1 did none of the work</a:t>
            </a:r>
          </a:p>
          <a:p>
            <a:pPr algn="l" marL="342900" indent="-342900">
              <a:spcBef>
                <a:spcPts val="0"/>
              </a:spcBef>
              <a:spcAft>
                <a:spcPts val="800"/>
              </a:spcAft>
              <a:buChar char="•"/>
            </a:pPr>
            <a:r>
              <a:rPr sz="1800">
                <a:solidFill>
                  <a:srgbClr val="FFFFFF"/>
                </a:solidFill>
                <a:latin typeface="Calibri"/>
              </a:rPr>
              <a:t>Same credit for all 4 seems unfair</a:t>
            </a:r>
          </a:p>
          <a:p>
            <a:pPr algn="l" marL="342900" indent="-342900">
              <a:spcBef>
                <a:spcPts val="0"/>
              </a:spcBef>
              <a:spcAft>
                <a:spcPts val="800"/>
              </a:spcAft>
              <a:buChar char="•"/>
            </a:pPr>
            <a:r>
              <a:rPr sz="1800">
                <a:solidFill>
                  <a:srgbClr val="FFFFFF"/>
                </a:solidFill>
                <a:latin typeface="Calibri"/>
              </a:rPr>
              <a:t>D1 fails as stated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ROUND 1</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philosophy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Round 2: D2 fails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D2: each gets what they have earned</a:t>
            </a:r>
          </a:p>
          <a:p>
            <a:pPr algn="l" marL="342900" indent="-342900">
              <a:spcBef>
                <a:spcPts val="0"/>
              </a:spcBef>
              <a:spcAft>
                <a:spcPts val="800"/>
              </a:spcAft>
              <a:buChar char="•"/>
            </a:pPr>
            <a:r>
              <a:rPr sz="1800">
                <a:solidFill>
                  <a:srgbClr val="FFFFFF"/>
                </a:solidFill>
                <a:latin typeface="Calibri"/>
              </a:rPr>
              <a:t>Captions for one teammate seem fair</a:t>
            </a:r>
          </a:p>
          <a:p>
            <a:pPr algn="l" marL="342900" indent="-342900">
              <a:spcBef>
                <a:spcPts val="0"/>
              </a:spcBef>
              <a:spcAft>
                <a:spcPts val="800"/>
              </a:spcAft>
              <a:buChar char="•"/>
            </a:pPr>
            <a:r>
              <a:rPr sz="1800">
                <a:solidFill>
                  <a:srgbClr val="FFFFFF"/>
                </a:solidFill>
                <a:latin typeface="Calibri"/>
              </a:rPr>
              <a:t>D2 fails as stated</a:t>
            </a:r>
          </a:p>
          <a:p>
            <a:pPr algn="l" marL="342900" indent="-342900">
              <a:spcBef>
                <a:spcPts val="0"/>
              </a:spcBef>
              <a:spcAft>
                <a:spcPts val="800"/>
              </a:spcAft>
              <a:buChar char="•"/>
            </a:pPr>
            <a:r>
              <a:rPr sz="1800">
                <a:solidFill>
                  <a:srgbClr val="FFFFFF"/>
                </a:solidFill>
                <a:latin typeface="Calibri"/>
              </a:rPr>
              <a:t>2 definitions, 2 counterexamples, 2 rounds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ROUND 2</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philosophy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Too broad vs. too narrow</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Too broad: lets in a wrong case</a:t>
            </a:r>
          </a:p>
          <a:p>
            <a:pPr algn="l" marL="342900" indent="-342900">
              <a:spcBef>
                <a:spcPts val="0"/>
              </a:spcBef>
              <a:spcAft>
                <a:spcPts val="800"/>
              </a:spcAft>
              <a:buChar char="•"/>
            </a:pPr>
            <a:r>
              <a:rPr sz="1800">
                <a:solidFill>
                  <a:srgbClr val="FFFFFF"/>
                </a:solidFill>
                <a:latin typeface="Calibri"/>
              </a:rPr>
              <a:t>D1 and the group credit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Too narrow: leaves out a right case</a:t>
            </a:r>
          </a:p>
          <a:p>
            <a:pPr algn="l" marL="342900" indent="-342900">
              <a:spcBef>
                <a:spcPts val="0"/>
              </a:spcBef>
              <a:spcAft>
                <a:spcPts val="800"/>
              </a:spcAft>
              <a:buChar char="•"/>
            </a:pPr>
            <a:r>
              <a:rPr sz="1800">
                <a:solidFill>
                  <a:srgbClr val="FFFFFF"/>
                </a:solidFill>
                <a:latin typeface="Calibri"/>
              </a:rPr>
              <a:t>D2 and the captions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READING A COUNTEREXAMPLE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philosophy is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moves for translated texts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Find the claim</a:t>
            </a:r>
          </a:p>
          <a:p>
            <a:pPr algn="l" marL="342900" indent="-342900">
              <a:spcBef>
                <a:spcPts val="0"/>
              </a:spcBef>
              <a:spcAft>
                <a:spcPts val="800"/>
              </a:spcAft>
              <a:buChar char="•"/>
            </a:pPr>
            <a:r>
              <a:rPr sz="1800">
                <a:solidFill>
                  <a:srgbClr val="FFFFFF"/>
                </a:solidFill>
                <a:latin typeface="Calibri"/>
              </a:rPr>
              <a:t>Say who wrote the words</a:t>
            </a:r>
          </a:p>
          <a:p>
            <a:pPr algn="l" marL="342900" indent="-342900">
              <a:spcBef>
                <a:spcPts val="0"/>
              </a:spcBef>
              <a:spcAft>
                <a:spcPts val="800"/>
              </a:spcAft>
              <a:buChar char="•"/>
            </a:pPr>
            <a:r>
              <a:rPr sz="1800">
                <a:solidFill>
                  <a:srgbClr val="FFFFFF"/>
                </a:solidFill>
                <a:latin typeface="Calibri"/>
              </a:rPr>
              <a:t>Name the translator</a:t>
            </a:r>
          </a:p>
          <a:p>
            <a:pPr algn="l" marL="342900" indent="-342900">
              <a:spcBef>
                <a:spcPts val="0"/>
              </a:spcBef>
              <a:spcAft>
                <a:spcPts val="800"/>
              </a:spcAft>
              <a:buChar char="•"/>
            </a:pPr>
            <a:r>
              <a:rPr sz="1800">
                <a:solidFill>
                  <a:srgbClr val="FFFFFF"/>
                </a:solidFill>
                <a:latin typeface="Calibri"/>
              </a:rPr>
              <a:t>End in one plain sentence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READING A PRIMARY TEXT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philosophy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Ask: who said it, where, whose English?</a:t>
            </a:r>
          </a:p>
          <a:p>
            <a:pPr algn="l" marL="342900" indent="-342900">
              <a:spcBef>
                <a:spcPts val="0"/>
              </a:spcBef>
              <a:spcAft>
                <a:spcPts val="800"/>
              </a:spcAft>
              <a:buChar char="•"/>
            </a:pPr>
            <a:r>
              <a:rPr sz="1800">
                <a:solidFill>
                  <a:srgbClr val="FFFFFF"/>
                </a:solidFill>
                <a:latin typeface="Calibri"/>
              </a:rPr>
              <a:t>Watch for: “Socrates wrote it”</a:t>
            </a:r>
          </a:p>
          <a:p>
            <a:pPr algn="l" marL="342900" indent="-342900">
              <a:spcBef>
                <a:spcPts val="0"/>
              </a:spcBef>
              <a:spcAft>
                <a:spcPts val="800"/>
              </a:spcAft>
              <a:buChar char="•"/>
            </a:pPr>
            <a:r>
              <a:rPr sz="1800">
                <a:solidFill>
                  <a:srgbClr val="FFFFFF"/>
                </a:solidFill>
                <a:latin typeface="Calibri"/>
              </a:rPr>
              <a:t>Check: Plato's Apology, trans. Jowett</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philosophy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Examine, then answer</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6 branches, one question each</a:t>
            </a:r>
          </a:p>
          <a:p>
            <a:pPr algn="l" marL="342900" indent="-342900">
              <a:spcBef>
                <a:spcPts val="0"/>
              </a:spcBef>
              <a:spcAft>
                <a:spcPts val="800"/>
              </a:spcAft>
              <a:buChar char="•"/>
            </a:pPr>
            <a:r>
              <a:rPr sz="1800">
                <a:solidFill>
                  <a:srgbClr val="FFFFFF"/>
                </a:solidFill>
                <a:latin typeface="Calibri"/>
              </a:rPr>
              <a:t>399 BCE; Q1's English is Jowett's</a:t>
            </a:r>
          </a:p>
          <a:p>
            <a:pPr algn="l" marL="342900" indent="-342900">
              <a:spcBef>
                <a:spcPts val="0"/>
              </a:spcBef>
              <a:spcAft>
                <a:spcPts val="800"/>
              </a:spcAft>
              <a:buChar char="•"/>
            </a:pPr>
            <a:r>
              <a:rPr sz="1800">
                <a:solidFill>
                  <a:srgbClr val="FFFFFF"/>
                </a:solidFill>
                <a:latin typeface="Calibri"/>
              </a:rPr>
              <a:t>Socratic method: define, test, revise</a:t>
            </a:r>
          </a:p>
          <a:p>
            <a:pPr algn="l" marL="342900" indent="-342900">
              <a:spcBef>
                <a:spcPts val="0"/>
              </a:spcBef>
              <a:spcAft>
                <a:spcPts val="800"/>
              </a:spcAft>
              <a:buChar char="•"/>
            </a:pPr>
            <a:r>
              <a:rPr sz="1800">
                <a:solidFill>
                  <a:srgbClr val="FFFFFF"/>
                </a:solidFill>
                <a:latin typeface="Calibri"/>
              </a:rPr>
              <a:t>Next: Arguments and Thought Experiments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philosophy is</dc:title>
  <dc:subject>What philosophy is — Week 01</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