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Last week you met Socrates and his habit of testing a definition with a case it gets wrong. This week we turn that habit into tools you can use on any argument. By the end of the session you will lay out an argument in standard form, judge whether it is valid, sound, or inductively strong, build a counterexample, and work one famous puzzle as a reductio. You will inspect the ten arguments of Dataset B, the argument set (illustrative), and decide which ones are valid. For course policies, the current syllabus is the place to check; this deck stays with the ideas. DO: ask the room to write down one argument they heard this week that sounded convincing but left them uneasy, and keep those for the end of class.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In a jury room, one juror says: if the defendant was in the building, the camera would show someone in a red coat; the camera shows someone in a red coat; so the defendant was in the building. It sounds tidy, and a few heads nod. Most of us feel that something is off without being able to say what. That gap between feeling and saying is what this week closes. By the end, you will name the pattern this juror used and show, with one ordinary example, why it fails. DO: read the juror's argument aloud twice, then give pairs one minute to write one reason the argument might be weak. Collect three answers on the board and leave them up; we return to them on the invalid-forms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case this week is Dataset B, the argument set (illustrative). It holds 10 short arguments, each keyed for validity and given its form: 6 are valid and 4 are invalid. Its premises are written for teaching, and the course does not endorse them; several touch questions later weeks take up, such as knowledge, the mind, and free will. The key says only whether each conclusion follows from its premises. It never says sound or unsound, because the premises are open questions. You will see these same 10 arguments again in later weeks, so the work you do on them now pays off all term. DO: hand out the ten arguments on one sheet and ask each student to mark a first guess, valid or invalid, before any teaching; collect the guesses by show of hands for arguments 6 and 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is a set of statements, the premises, offered as reasons for another statement, the conclusion. Standard form writes each part on its own line. You number the premises P1, P2, and so on, each one a single declarative sentence. The conclusion comes last, marked C and introduced by So. A premise the reconstruction adds is marked as added, so no one mistakes your words for the arguer's. The juror becomes P1, if the defendant was in the building, the camera would show someone in a red coat; P2, the camera shows someone in a red coat; and C, so the defendant was in the building. DO: give pairs the hospital volunteer's line, the waiting room is full, so we should open the second check-in desk, and have them write it in standard form with the added premise marked.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questions judge a deductive argument, and they are separate. Valid means the conclusion cannot be false if the premises are true. Sound means valid with all premises true. Validity depends on form, not on whether the premises are true. The salmon argument shows the gap: every fish can fly; every salmon is a fish; so every salmon can fly. The form is perfect, so it is valid, but the first premise is false, so it is not sound. The tile setter's argument, if this tile is a square it has four sides, this tile is a square, so it has four sides, is valid and sound. DO: put the salmon argument on the board, ask for a show of hands on valid, then on sound, and use the split vote to name the misconception that valid means true.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Some shapes are valid every time. P, Q, and R stand for whole statements; in if P then Q, P is the antecedent and Q is the consequent. Modus ponens: if P then Q; P; so Q, as in arguments 1 and 7. Denying the consequent: if P then Q; not Q; so not P, as in argument 2. Hypothetical syllogism: if P then Q; if Q then R; so if P then R, as in argument 3. Disjunctive syllogism: P or Q; not P; so Q, as in argument 4. The categorical syllogism: every A is B; every C is A; so every C is B, as in argument 9. DO: read argument 4 aloud and have pairs label its parts with P and Q, then name the form; the vetted form is disjunctive syllogism.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argument 2 slowly. If the mind is the brain, then mental states have locations. Mental states have no locations. So the mind is not the brain. P is the mind is the brain, and Q is mental states have locations. The first premise is if P then Q. The second premise denies Q. The conclusion denies P. So the pattern is if P then Q; not Q; so not P, which is denying the consequent, and the argument is valid. Then add the caution. Valid does not settle whether the mind is the brain; that question waits for Week 6, and the premise that mental states have no locations is still open. DO: have students write P and Q over the words of the argument, then ask one volunteer to say the form and one to say what validity does not tell us.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shapes that leak. Denying the antecedent: if P then Q; not P; so not Q, as in argument 6, about design and order. Reasoning from the consequent back to the antecedent: if P then Q; Q; so P, as in argument 8, about a machine that answers questions in Chinese. It runs the conditional backward. The invalid categorical pattern: every A is B; this C is B; so this C is A, as in argument 5, where an unjust law could also protect the vulnerable. A counterexample to a form is a case with premises of the same form that are true and a conclusion that is false. One such case shows that the form is invalid. DO: return to the board answers from the juror slide and ask which invalid form the juror used; the vetted answer is the backward form.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counterexample, built in two moves. First, find the juror's form: if P then Q; Q; so P. Second, keep the form and swap in content anyone can check. If an animal is a dog, it has four legs. A cat has four legs. So a cat is a dog. Both premises are true, and the conclusion is false, so the form can fail, and the juror's argument, which shares it, is invalid. In words: someone else in a red coat would also show up on the camera. This is Week 1's Socratic move, the case that breaks a claim, now aimed at a shape instead of a definition. DO: have pairs build their own counterexample to argument 8's form using animals or foods, then share two; check that each has true premises and a false conclusion.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an invalid argument must have a false conclusion. The cure is one example. Every dog is a mammal. This beagle is a mammal. So this beagle is a dog. The conclusion is true, and the form is still the invalid categorical pattern, because the same shape gives so this cat is a dog when you swap in a cat. An invalid argument fails to guarantee its conclusion; the conclusion may still happen to be true. On the other side sits the first trap from the valid-versus-sound slide: a valid argument can have a false premise. Keep the two traps side by side. DO: ask the room to write one sentence each for the two traps, then read three aloud and correct any that confuse form with truth.</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inductive argument is one whose premises are offered to make its conclusion probable rather than to guarantee it. It is strong when its premises make its conclusion probable without guaranteeing it, and strength comes in degrees while validity does not. A commuter says the bus on this route has run late on every trip they have taken, so the next one will run late too. Could the premise be true and the conclusion false? Yes, so it is not valid, and it was never meant to be. Many typical trips make it fairly strong. Learning the route was fixed yesterday would weaken it. DO: have the room suggest one fact that would strengthen the commuter's argument and one that would weaken it, and sort the suggestions into two lists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counterexample to a definition or a general claim is a case the claim gets wrong. A hiking club's notice says every member has paid this year's dues. A new member joined this morning and has not paid yet. That one case makes the notice false. Students often think one counterexample is too few to refute a universal claim. The cure is to read the claim: every makes a promise with no exceptions, so one genuine exception breaks it. This is the move Week 1 watched Socrates make on definitions, and it works here the same way. The same test catches a definition of a game as an activity with a winner. DO: have pairs write a universal claim about their own campus routine, then trade and find one counterexample to each.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thought experiment is an imagined scenario used to test a claim, a definition, or an intuition. The course's roster has 15, one per instructional week. This week's is the barber puzzle, a standard logic puzzle usually associated with Bertrand Russell: can there be a barber who shaves all and only those who do not shave themselves? Work it as a reductio. Assume he exists. If he shaves himself, then by his rule he does not. If he does not, then by his rule he does. Both cases end in a contradiction, so the assumption is false: there can be no such barber. A beard or an out-of-town shaver is a variation, and variations are labelled as variations. DO: split the room in half, give each half one case, and have each report the contradiction it reaches.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Reading an argument charitably means stating it in its strongest form, the way its best defenders would, before criticizing it. In a group project, one teammate says we should split the work evenly, and another hears a demand that the person who already did the research should do more. That reply attacks a version no one offered. Read charitably, the argument is: each of us has an equal stake in the grade; when people share a stake equally, they should share the remaining work equally, counting work already done, which is the added premise; so we should split the remaining work evenly. Charity is not agreement. It gives your objection a fair target. DO: have pairs write the strongest version of a weak-sounding argument from the opening board list, with the added premise marked.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ChatGPT: "Is this argument valid and sound? If the mind is the brain, then mental states have locations. Mental states have no locations. So the mind is not the brain." Watch for a specific error: chatbots often call the argument sound, or say it proves the mind is not the brain, without checking whether its premises are true. The vetted reading from Dataset B, the argument set (illustrative), is that argument 2 is valid, by denying the consequent, and its soundness is not keyed, because whether mental states have locations is an open question. DO: have pairs underline every sentence where the chatbot treats validity as truth, then rewrite it in one plain sentence. For this activity,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Standard form puts numbered premises first and the conclusion last, marked C and introduced by So. Valid means the conclusion cannot be false if the premises are true; sound means valid with all premises true. Five valid forms are worth knowing by heart, and three invalid forms leak, which a counterexample to the form exposes. Inductive arguments are strong or weak, in degrees. One counterexample refutes a claim about every case. The barber puzzle shows a reductio at work, and charity means the strongest version first. In Dataset B, the argument set (illustrative), 6 arguments are valid and 4 are invalid, keyed for validity and never for soundness. Next week, Week 3 brings Plato's theory of Forms and the allegory of the cave. DO: return to the opening list of uneasy arguments and have each student name the form or flaw in theirs.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Does the claim follow?</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Arguments and Thought Experiments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ARGUMENTS AND THOUGHT EXPERIMENTS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Someone in a red coat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JUROR WHO SOUNDS SURE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Dataset B: ten arguments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Premises first, conclusion last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P2: one declarative sentence each</a:t>
            </a:r>
          </a:p>
          <a:p>
            <a:pPr algn="l" marL="342900" indent="-342900">
              <a:spcBef>
                <a:spcPts val="0"/>
              </a:spcBef>
              <a:spcAft>
                <a:spcPts val="800"/>
              </a:spcAft>
              <a:buChar char="•"/>
            </a:pPr>
            <a:r>
              <a:rPr sz="1800">
                <a:solidFill>
                  <a:srgbClr val="FFFFFF"/>
                </a:solidFill>
                <a:latin typeface="Calibri"/>
              </a:rPr>
              <a:t>C: the conclusion, last, introduced by So</a:t>
            </a:r>
          </a:p>
          <a:p>
            <a:pPr algn="l" marL="342900" indent="-342900">
              <a:spcBef>
                <a:spcPts val="0"/>
              </a:spcBef>
              <a:spcAft>
                <a:spcPts val="800"/>
              </a:spcAft>
              <a:buChar char="•"/>
            </a:pPr>
            <a:r>
              <a:rPr sz="1800">
                <a:solidFill>
                  <a:srgbClr val="FFFFFF"/>
                </a:solidFill>
                <a:latin typeface="Calibri"/>
              </a:rPr>
              <a:t>(added) marks a premise you supply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PARTS OF AN ARGUMENT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vs. sound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conclusion cannot be false</a:t>
            </a:r>
          </a:p>
          <a:p>
            <a:pPr algn="l" marL="342900" indent="-342900">
              <a:spcBef>
                <a:spcPts val="0"/>
              </a:spcBef>
              <a:spcAft>
                <a:spcPts val="800"/>
              </a:spcAft>
              <a:buChar char="•"/>
            </a:pPr>
            <a:r>
              <a:rPr sz="1800">
                <a:solidFill>
                  <a:srgbClr val="FFFFFF"/>
                </a:solidFill>
                <a:latin typeface="Calibri"/>
              </a:rPr>
              <a:t>if the premises are true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Sound: valid, and</a:t>
            </a:r>
          </a:p>
          <a:p>
            <a:pPr algn="l" marL="342900" indent="-342900">
              <a:spcBef>
                <a:spcPts val="0"/>
              </a:spcBef>
              <a:spcAft>
                <a:spcPts val="800"/>
              </a:spcAft>
              <a:buChar char="•"/>
            </a:pPr>
            <a:r>
              <a:rPr sz="1800">
                <a:solidFill>
                  <a:srgbClr val="FFFFFF"/>
                </a:solidFill>
                <a:latin typeface="Calibri"/>
              </a:rPr>
              <a:t>all premises in fact true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SEPARATE QUESTIONS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valid forms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Modus ponens; denying the consequent</a:t>
            </a:r>
          </a:p>
          <a:p>
            <a:pPr algn="l" marL="342900" indent="-342900">
              <a:spcBef>
                <a:spcPts val="0"/>
              </a:spcBef>
              <a:spcAft>
                <a:spcPts val="800"/>
              </a:spcAft>
              <a:buChar char="•"/>
            </a:pPr>
            <a:r>
              <a:rPr sz="1800">
                <a:solidFill>
                  <a:srgbClr val="FFFFFF"/>
                </a:solidFill>
                <a:latin typeface="Calibri"/>
              </a:rPr>
              <a:t>Hypothetical and disjunctive syllogism</a:t>
            </a:r>
          </a:p>
          <a:p>
            <a:pPr algn="l" marL="342900" indent="-342900">
              <a:spcBef>
                <a:spcPts val="0"/>
              </a:spcBef>
              <a:spcAft>
                <a:spcPts val="800"/>
              </a:spcAft>
              <a:buChar char="•"/>
            </a:pPr>
            <a:r>
              <a:rPr sz="1800">
                <a:solidFill>
                  <a:srgbClr val="FFFFFF"/>
                </a:solidFill>
                <a:latin typeface="Calibri"/>
              </a:rPr>
              <a:t>The categorical syllogism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FIVE SHAPES YOU CAN TRUST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Matching argument 2's parts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 the mind is the brain</a:t>
            </a:r>
          </a:p>
          <a:p>
            <a:pPr algn="l" marL="342900" indent="-342900">
              <a:spcBef>
                <a:spcPts val="0"/>
              </a:spcBef>
              <a:spcAft>
                <a:spcPts val="800"/>
              </a:spcAft>
              <a:buChar char="•"/>
            </a:pPr>
            <a:r>
              <a:rPr sz="1800">
                <a:solidFill>
                  <a:srgbClr val="FFFFFF"/>
                </a:solidFill>
                <a:latin typeface="Calibri"/>
              </a:rPr>
              <a:t>Q: mental states have locations</a:t>
            </a:r>
          </a:p>
          <a:p>
            <a:pPr algn="l" marL="342900" indent="-342900">
              <a:spcBef>
                <a:spcPts val="0"/>
              </a:spcBef>
              <a:spcAft>
                <a:spcPts val="800"/>
              </a:spcAft>
              <a:buChar char="•"/>
            </a:pPr>
            <a:r>
              <a:rPr sz="1800">
                <a:solidFill>
                  <a:srgbClr val="FFFFFF"/>
                </a:solidFill>
                <a:latin typeface="Calibri"/>
              </a:rPr>
              <a:t>If P then Q; not Q; so not 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ARGUMENT 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invalid forms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Denying the antecedent</a:t>
            </a:r>
          </a:p>
          <a:p>
            <a:pPr algn="l" marL="342900" indent="-342900">
              <a:spcBef>
                <a:spcPts val="0"/>
              </a:spcBef>
              <a:spcAft>
                <a:spcPts val="800"/>
              </a:spcAft>
              <a:buChar char="•"/>
            </a:pPr>
            <a:r>
              <a:rPr sz="1800">
                <a:solidFill>
                  <a:srgbClr val="FFFFFF"/>
                </a:solidFill>
                <a:latin typeface="Calibri"/>
              </a:rPr>
              <a:t>Consequent back to antecedent</a:t>
            </a:r>
          </a:p>
          <a:p>
            <a:pPr algn="l" marL="342900" indent="-342900">
              <a:spcBef>
                <a:spcPts val="0"/>
              </a:spcBef>
              <a:spcAft>
                <a:spcPts val="800"/>
              </a:spcAft>
              <a:buChar char="•"/>
            </a:pPr>
            <a:r>
              <a:rPr sz="1800">
                <a:solidFill>
                  <a:srgbClr val="FFFFFF"/>
                </a:solidFill>
                <a:latin typeface="Calibri"/>
              </a:rPr>
              <a:t>Every A is B; this C is B</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SHAPES THAT LEAK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cat is not a dog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 dog, then four legs</a:t>
            </a:r>
          </a:p>
          <a:p>
            <a:pPr algn="l" marL="342900" indent="-342900">
              <a:spcBef>
                <a:spcPts val="0"/>
              </a:spcBef>
              <a:spcAft>
                <a:spcPts val="800"/>
              </a:spcAft>
              <a:buChar char="•"/>
            </a:pPr>
            <a:r>
              <a:rPr sz="1800">
                <a:solidFill>
                  <a:srgbClr val="FFFFFF"/>
                </a:solidFill>
                <a:latin typeface="Calibri"/>
              </a:rPr>
              <a:t>A cat has four legs</a:t>
            </a:r>
          </a:p>
          <a:p>
            <a:pPr algn="l" marL="342900" indent="-342900">
              <a:spcBef>
                <a:spcPts val="0"/>
              </a:spcBef>
              <a:spcAft>
                <a:spcPts val="800"/>
              </a:spcAft>
              <a:buChar char="•"/>
            </a:pPr>
            <a:r>
              <a:rPr sz="1800">
                <a:solidFill>
                  <a:srgbClr val="FFFFFF"/>
                </a:solidFill>
                <a:latin typeface="Calibri"/>
              </a:rPr>
              <a:t>So a cat is a dog?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BREAK THE JUROR'S SHAPE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Invalid is not false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can carry a false premise</a:t>
            </a:r>
          </a:p>
          <a:p>
            <a:pPr algn="l" marL="342900" indent="-342900">
              <a:spcBef>
                <a:spcPts val="0"/>
              </a:spcBef>
              <a:spcAft>
                <a:spcPts val="800"/>
              </a:spcAft>
              <a:buChar char="•"/>
            </a:pPr>
            <a:r>
              <a:rPr sz="1800">
                <a:solidFill>
                  <a:srgbClr val="FFFFFF"/>
                </a:solidFill>
                <a:latin typeface="Calibri"/>
              </a:rPr>
              <a:t>the salmon argument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Invalid can reach a true conclusion</a:t>
            </a:r>
          </a:p>
          <a:p>
            <a:pPr algn="l" marL="342900" indent="-342900">
              <a:spcBef>
                <a:spcPts val="0"/>
              </a:spcBef>
              <a:spcAft>
                <a:spcPts val="800"/>
              </a:spcAft>
              <a:buChar char="•"/>
            </a:pPr>
            <a:r>
              <a:rPr sz="1800">
                <a:solidFill>
                  <a:srgbClr val="FFFFFF"/>
                </a:solidFill>
                <a:latin typeface="Calibri"/>
              </a:rPr>
              <a:t>the beagle argument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SECOND TRAP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Strong, not guaranteed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Inductive: makes the conclusion probable</a:t>
            </a:r>
          </a:p>
          <a:p>
            <a:pPr algn="l" marL="342900" indent="-342900">
              <a:spcBef>
                <a:spcPts val="0"/>
              </a:spcBef>
              <a:spcAft>
                <a:spcPts val="800"/>
              </a:spcAft>
              <a:buChar char="•"/>
            </a:pPr>
            <a:r>
              <a:rPr sz="1800">
                <a:solidFill>
                  <a:srgbClr val="FFFFFF"/>
                </a:solidFill>
                <a:latin typeface="Calibri"/>
              </a:rPr>
              <a:t>Strength comes in degrees</a:t>
            </a:r>
          </a:p>
          <a:p>
            <a:pPr algn="l" marL="342900" indent="-342900">
              <a:spcBef>
                <a:spcPts val="0"/>
              </a:spcBef>
              <a:spcAft>
                <a:spcPts val="800"/>
              </a:spcAft>
              <a:buChar char="•"/>
            </a:pPr>
            <a:r>
              <a:rPr sz="1800">
                <a:solidFill>
                  <a:srgbClr val="FFFFFF"/>
                </a:solidFill>
                <a:latin typeface="Calibri"/>
              </a:rPr>
              <a:t>Validity does not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SUPPORT IN DEGREES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unpaid member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Every member has paid this year's dues</a:t>
            </a:r>
          </a:p>
          <a:p>
            <a:pPr algn="l" marL="342900" indent="-342900">
              <a:spcBef>
                <a:spcPts val="0"/>
              </a:spcBef>
              <a:spcAft>
                <a:spcPts val="800"/>
              </a:spcAft>
              <a:buChar char="•"/>
            </a:pPr>
            <a:r>
              <a:rPr sz="1800">
                <a:solidFill>
                  <a:srgbClr val="FFFFFF"/>
                </a:solidFill>
                <a:latin typeface="Calibri"/>
              </a:rPr>
              <a:t>A new member joined this morning</a:t>
            </a:r>
          </a:p>
          <a:p>
            <a:pPr algn="l" marL="342900" indent="-342900">
              <a:spcBef>
                <a:spcPts val="0"/>
              </a:spcBef>
              <a:spcAft>
                <a:spcPts val="800"/>
              </a:spcAft>
              <a:buChar char="•"/>
            </a:pPr>
            <a:r>
              <a:rPr sz="1800">
                <a:solidFill>
                  <a:srgbClr val="FFFFFF"/>
                </a:solidFill>
                <a:latin typeface="Calibri"/>
              </a:rPr>
              <a:t>One exception refutes every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ONE CASE IS ENOUGH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Can this barber exist?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Assume the barber exists</a:t>
            </a:r>
          </a:p>
          <a:p>
            <a:pPr algn="l" marL="342900" indent="-342900">
              <a:spcBef>
                <a:spcPts val="0"/>
              </a:spcBef>
              <a:spcAft>
                <a:spcPts val="800"/>
              </a:spcAft>
              <a:buChar char="•"/>
            </a:pPr>
            <a:r>
              <a:rPr sz="1800">
                <a:solidFill>
                  <a:srgbClr val="FFFFFF"/>
                </a:solidFill>
                <a:latin typeface="Calibri"/>
              </a:rPr>
              <a:t>Case 1 and case 2 both contradict</a:t>
            </a:r>
          </a:p>
          <a:p>
            <a:pPr algn="l" marL="342900" indent="-342900">
              <a:spcBef>
                <a:spcPts val="0"/>
              </a:spcBef>
              <a:spcAft>
                <a:spcPts val="800"/>
              </a:spcAft>
              <a:buChar char="•"/>
            </a:pPr>
            <a:r>
              <a:rPr sz="1800">
                <a:solidFill>
                  <a:srgbClr val="FFFFFF"/>
                </a:solidFill>
                <a:latin typeface="Calibri"/>
              </a:rPr>
              <a:t>So no such barber can exist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THE WEEK'S THOUGHT EXPERIMENT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 charitably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 the best version first</a:t>
            </a:r>
          </a:p>
          <a:p>
            <a:pPr algn="l" marL="342900" indent="-342900">
              <a:spcBef>
                <a:spcPts val="0"/>
              </a:spcBef>
              <a:spcAft>
                <a:spcPts val="800"/>
              </a:spcAft>
              <a:buChar char="•"/>
            </a:pPr>
            <a:r>
              <a:rPr sz="1800">
                <a:solidFill>
                  <a:srgbClr val="FFFFFF"/>
                </a:solidFill>
                <a:latin typeface="Calibri"/>
              </a:rPr>
              <a:t>Mark any premise you add</a:t>
            </a:r>
          </a:p>
          <a:p>
            <a:pPr algn="l" marL="342900" indent="-342900">
              <a:spcBef>
                <a:spcPts val="0"/>
              </a:spcBef>
              <a:spcAft>
                <a:spcPts val="800"/>
              </a:spcAft>
              <a:buChar char="•"/>
            </a:pPr>
            <a:r>
              <a:rPr sz="1800">
                <a:solidFill>
                  <a:srgbClr val="FFFFFF"/>
                </a:solidFill>
                <a:latin typeface="Calibri"/>
              </a:rPr>
              <a:t>Then object to that version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STRONGEST VERSION FIRST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valid-means-true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argument 2 into a chatbot</a:t>
            </a:r>
          </a:p>
          <a:p>
            <a:pPr algn="l" marL="342900" indent="-342900">
              <a:spcBef>
                <a:spcPts val="0"/>
              </a:spcBef>
              <a:spcAft>
                <a:spcPts val="800"/>
              </a:spcAft>
              <a:buChar char="•"/>
            </a:pPr>
            <a:r>
              <a:rPr sz="1800">
                <a:solidFill>
                  <a:srgbClr val="FFFFFF"/>
                </a:solidFill>
                <a:latin typeface="Calibri"/>
              </a:rPr>
              <a:t>Catch valid read as sound</a:t>
            </a:r>
          </a:p>
          <a:p>
            <a:pPr algn="l" marL="342900" indent="-342900">
              <a:spcBef>
                <a:spcPts val="0"/>
              </a:spcBef>
              <a:spcAft>
                <a:spcPts val="800"/>
              </a:spcAft>
              <a:buChar char="•"/>
            </a:pPr>
            <a:r>
              <a:rPr sz="1800">
                <a:solidFill>
                  <a:srgbClr val="FFFFFF"/>
                </a:solidFill>
                <a:latin typeface="Calibri"/>
              </a:rPr>
              <a:t>Rewrite the slip in one sentence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Does the claim follow?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Shape first, then the facts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is form; sound adds true premises</a:t>
            </a:r>
          </a:p>
          <a:p>
            <a:pPr algn="l" marL="342900" indent="-342900">
              <a:spcBef>
                <a:spcPts val="0"/>
              </a:spcBef>
              <a:spcAft>
                <a:spcPts val="800"/>
              </a:spcAft>
              <a:buChar char="•"/>
            </a:pPr>
            <a:r>
              <a:rPr sz="1800">
                <a:solidFill>
                  <a:srgbClr val="FFFFFF"/>
                </a:solidFill>
                <a:latin typeface="Calibri"/>
              </a:rPr>
              <a:t>6 valid, 4 invalid in Dataset B</a:t>
            </a:r>
          </a:p>
          <a:p>
            <a:pPr algn="l" marL="342900" indent="-342900">
              <a:spcBef>
                <a:spcPts val="0"/>
              </a:spcBef>
              <a:spcAft>
                <a:spcPts val="800"/>
              </a:spcAft>
              <a:buChar char="•"/>
            </a:pPr>
            <a:r>
              <a:rPr sz="1800">
                <a:solidFill>
                  <a:srgbClr val="FFFFFF"/>
                </a:solidFill>
                <a:latin typeface="Calibri"/>
              </a:rPr>
              <a:t>Next: Plato, reality, and the Forms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the claim follow?</dc:title>
  <dc:subject>Does the claim follow?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