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3. Last week you learned to lay out an argument in standard form and to judge whether it is valid. This week we use those tools on Plato, who wrote in Athens in the fourth century BCE and asked how far the gap between appearance and reality goes. By the end of the session you will retell the allegory of the cave, state the theory of Forms as its defenders would, put two arguments for the Forms in standard form, and test the theory against three objections with a reply to each. For course policies, the current syllabus is the place to check; this deck stays with the ideas. DO: ask the room to write one thing they believed for years that turned out to look different up close, and keep the list for the end of class.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with the feed. Ask the room how long they scrolled yesterday and what they saw: faces, meals, beaches, headlines. Each item was picked for them by a ranking system they never see, and after an hour the feed can feel like the world. Yet it is a selection of how things look. Say plainly that this is a modern comparison written for this course, not Plato's own example. It raises his question in a form students already know: could what you take for reality be a wall of shadows? Then turn the question around. If the feed is only appearances, what would it take to see past it? DO: give pairs one minute to list three things a feed shows well and three things it cannot show, then take two answers from each side and hold them for the cave.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the shared dataset by name: the allegory of the cave, the Week 3 entry on the course's roster of thought experiments. It opens Book VII of Plato's Republic. We will map it in 2 pairs, reconstruct 2 arguments with 4 premises across them, name 3 things the Forms explain, and answer 3 objections. Glaucon's story of Gyges in Book II comes in at the end and waits for Week 10. Every description of the cave in this deck is a paraphrase, because the course pins no quotation from it; the course links Benjamin Jowett's public-domain translation. DO: write the numbers 7, 2, 2, 4, 3, and 3 on the board with their labels, Book VII, pairs, arguments, premises, explanations, objections, and check them off as each one appears.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Plato wrote dialogues, philosophical works written as conversations between characters, and in most of them Socrates is the main speaker. Socrates wrote nothing that survives, so everything he says is Socrates as Plato writes him. This is Week 1's layer test in a new setting: name the speaker, the author, and the translator. The course reads Socrates through Plato, separates the two where scholars do, and credits the theory of Forms to Plato even when Socrates voices it. The English words are the translator's, here Benjamin Jowett's. DO: put one sentence on the board, Socrates describes the cave in the Republic, and ask three hands for the speaker, the author, and the translator; the replies are Socrates, Plato, and Jowett.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Draw a circle on the board. From the back row it looks round; up close, the line wobbles. Appearance is how a thing seems to the senses, which may differ from how the thing is. Reality is how things are, as opposed to how they seem. The left column on the slide is appearance: the drawing looks round. The right column is reality: no drawing is perfectly round. Then name the puzzle. You can say how each drawing falls short, so you are measuring it against a perfect circle that no marker can draw. Where does that standard come from? DO: ask two volunteers to point at the worst bulge in the drawing, then ask the room what they compared it with; the reply is a perfect circle, which is on no whiteboard.</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State the theory of Forms the way its defenders would: beyond the changing things we perceive, there are unchanging, perfect Forms, such as Justice and Beauty, and they are the true objects of knowledge. Picture a referee at a youth soccer game. She stops a shove, lets play run after an accidental fall, and returns the ball to a fouled team. Every call is fair, and no two look alike. Each call shares in Justice; none of them is Justice itself. Name the misconception that the Forms are ideas in someone's head, and cure it: your idea of justice is your grip on Justice, and on Plato's view Justice would be what it is with no one thinking. DO: ask for three more fair acts from the room and point out that their details all differ.</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Tell the allegory of the cave in paraphrase. It opens Book VII of Plato's Republic, where Plato has Socrates describe it. Prisoners are chained in an underground den, facing a wall, and they take the shadows on the wall for reality. One is freed, climbs out, and sees the sun, and he stands for the philosopher who comes to know the Forms. The roster's question is this: could what we take for reality be shadows? Cure the misconception that the cave really happened. It is an allegory, a story whose parts are built to stand for something else, so it reports no real event and needs no real place. DO: tell the story slowly, pausing after the freed prisoner turns, and ask what he sees first; take one guess before you move on to the sun.</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Walk the mapping as the outline's worked example does, in 2 pairs. Pair one, on the left: the shadows on the wall stand for the changing things we perceive. Pair two, on the right: the freed prisoner who sees the sun stands for the philosopher who comes to know the Forms. Count them, 1 plus 1 makes 2. Say the result in words: on Plato's picture, everyday perception is like watching shadows, and philosophy is the climb that turns a person toward what is real. Return to the feed only as the course's own modern comparison, labelled as one, and never as part of Plato's text. DO: cover the right column, read the left one aloud, and ask the room to supply each match before you reveal it; then ask which pair the feed resembles.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Put the reasoning in standard form; it is the course's reconstruction, labelled illustrative. P1, added: if the things we perceive were the true objects of knowledge, they would be unchanging. P2: the things we perceive are always changing. C: so the things we perceive are not the true objects of knowledge. Let P be the things we perceive are the true objects of knowledge and Q be they are unchanging. The pattern is if P then Q; not Q; so not P. That is denying the consequent, the same form as argument 2 in Week 2's Dataset B, so argument A is valid. Its soundness is not keyed, because P1 is an open question. DO: write the three lines on the board, have the room label P and Q, and ask which premise a critic would attack; the reply is P1.</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theory earns its place by explaining things, and a defender of Plato points to 3 jobs the Forms do. First, they explain how knowledge can be of something that does not change, even though everything we perceive does. Second, they explain what many things of one kind share: many fair calls, one Justice; many beautiful songs, faces, and sunsets, one Beauty. Third, they explain the standard by which a copy is judged imperfect: many drawn circles, one perfect circle. Count them, 1 plus 1 plus 1 makes 3. The third job sets up the next argument. DO: read each job aloud and ask the room to match it to one of the week's three scenes, the cave, the referee, or the whiteboard, before you show the matching example.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Now the circle as an argument, again a reconstruction labelled illustrative. P1, added: if you can judge every drawn circle as falling short of a perfect circle, then you grasp a standard that no drawing shows. P2: you can judge every drawn circle as falling short of a perfect circle. C: so you grasp a standard that no drawing shows. The pattern is if P then Q; P; so Q, which is modus ponens, the form of arguments 1 and 7 in Week 2's Dataset B, so argument B is valid. Tally both arguments: 2 plus 2 makes 4 premises and 2 conclusions, and 1 plus 1 makes 2 added premises, each marked so no one quotes it as Plato's sentence. DO: have pairs write argument B's form in letters and check it against modus ponens.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Give each objection its strongest form and each a reply from Plato's side. The access objection asks how anyone could know the Forms if they lie beyond everything we perceive; the reply is that reason, not the senses, is the route, as the prisoner's climb and geometry suggest. The participation objection asks what it is for a changing thing to share in a Form; the reply uses the cave's own image, a shadow that depends on and resembles what casts it. The regress objection says that if Largeness is itself large, a further Form seems needed, without end; the reply is that Largeness is not one more large thing. That makes 3 objections and 3 replies, 1 for each. DO: split the room in three, give each group one objection, and have it state the disagreement in one plain sentence.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the ring of Gyges and set it aside. In Book II of Plato's Republic, Glaucon tells the story of Gyges, a shepherd who finds a ring that makes him invisible, to ask whether anyone would act justly if they could never be caught. Name the misconception that the ring is Socrates' own argument and cure it: Glaucon, a character in the dialogue, presses the story as a challenge that Socrates must answer. Crediting it to Socrates gets the conversation backward. The ethics of the ring, and the question why be moral, wait for Week 10. DO: ask the room for three facts about the ring, book, teller, and question; the replies are Book II, Glaucon, and whether anyone would act justly if they could never be caught.</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is an activity-local audit. Paste this prompt into Claude or ChatGPT: "Who tells the story of the ring of Gyges in Plato's Republic, and in which book? Then explain how the allegory of the cave supports the theory of Forms." Watch for a specific error: chatbots often say that Socrates tells the ring story, or they add a quotation from the cave that the course has not pinned. The vetted reading is that Glaucon tells the story in Book II, as a challenge to Socrates, and that the cave opens Book VII and appears in this course only in paraphrase. DO: have pairs underline every sentence that credits the ring to Socrates or quotes the cave, then rewrite each one by hand in one plain sentence. For this activity, the tool drafts and you check.</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the week in its numbers and its distinctions. Plato writes and Socrates speaks, so the theory of Forms is credited to Plato. Appearance is how a thing seems; reality is how it is. The cave opens Book VII and maps in 2 pairs. Argument A is valid by denying the consequent and argument B by modus ponens, with 4 premises between them. The Forms do 3 jobs and face 3 objections, each with a reply. Whether the Forms exist stays open. Next week, Descartes, Locke, and Hume take up what we can know. DO: return to the opening list of things that looked different up close, ask which ones fit the cave and which fit the whiteboard, and have each student write one plain sentence on the theory of Forms.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Shadows or the real thing?</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3 · Plato: Reality and the Forms</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3 · PLATO: REALITY AND THE FORMS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A feed of chosen images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START WITH A SCREEN YOU KNOW</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The cave, in 2 pairs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WEEK'S SHARED CASE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Plato writes; Socrates speaks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Dialogues: conversations written by Plato</a:t>
            </a:r>
          </a:p>
          <a:p>
            <a:pPr algn="l" marL="342900" indent="-342900">
              <a:spcBef>
                <a:spcPts val="0"/>
              </a:spcBef>
              <a:spcAft>
                <a:spcPts val="800"/>
              </a:spcAft>
              <a:buChar char="•"/>
            </a:pPr>
            <a:r>
              <a:rPr sz="1800">
                <a:solidFill>
                  <a:srgbClr val="FFFFFF"/>
                </a:solidFill>
                <a:latin typeface="Calibri"/>
              </a:rPr>
              <a:t>Socrates: the main speaker, not the author</a:t>
            </a:r>
          </a:p>
          <a:p>
            <a:pPr algn="l" marL="342900" indent="-342900">
              <a:spcBef>
                <a:spcPts val="0"/>
              </a:spcBef>
              <a:spcAft>
                <a:spcPts val="800"/>
              </a:spcAft>
              <a:buChar char="•"/>
            </a:pPr>
            <a:r>
              <a:rPr sz="1800">
                <a:solidFill>
                  <a:srgbClr val="FFFFFF"/>
                </a:solidFill>
                <a:latin typeface="Calibri"/>
              </a:rPr>
              <a:t>The theory of Forms is credited to Plato</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 WHO IS SPEAKING</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Shadows or the real thing?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Appearance vs. reality</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Appearance: how it seems</a:t>
            </a:r>
          </a:p>
          <a:p>
            <a:pPr algn="l" marL="342900" indent="-342900">
              <a:spcBef>
                <a:spcPts val="0"/>
              </a:spcBef>
              <a:spcAft>
                <a:spcPts val="800"/>
              </a:spcAft>
              <a:buChar char="•"/>
            </a:pPr>
            <a:r>
              <a:rPr sz="1800">
                <a:solidFill>
                  <a:srgbClr val="FFFFFF"/>
                </a:solidFill>
                <a:latin typeface="Calibri"/>
              </a:rPr>
              <a:t>the drawing looks round</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Reality: how it is</a:t>
            </a:r>
          </a:p>
          <a:p>
            <a:pPr algn="l" marL="342900" indent="-342900">
              <a:spcBef>
                <a:spcPts val="0"/>
              </a:spcBef>
              <a:spcAft>
                <a:spcPts val="800"/>
              </a:spcAft>
              <a:buChar char="•"/>
            </a:pPr>
            <a:r>
              <a:rPr sz="1800">
                <a:solidFill>
                  <a:srgbClr val="FFFFFF"/>
                </a:solidFill>
                <a:latin typeface="Calibri"/>
              </a:rPr>
              <a:t>no drawing is perfectly round</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 TWO SIDES OF A GAP</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Shadows or the real thing?</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Many fair calls, one Justice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Forms: unchanging, perfect, the true objects of knowledge</a:t>
            </a:r>
          </a:p>
          <a:p>
            <a:pPr algn="l" marL="342900" indent="-342900">
              <a:spcBef>
                <a:spcPts val="0"/>
              </a:spcBef>
              <a:spcAft>
                <a:spcPts val="800"/>
              </a:spcAft>
              <a:buChar char="•"/>
            </a:pPr>
            <a:r>
              <a:rPr sz="1800">
                <a:solidFill>
                  <a:srgbClr val="FFFFFF"/>
                </a:solidFill>
                <a:latin typeface="Calibri"/>
              </a:rPr>
              <a:t>Many fair calls share in one Justice</a:t>
            </a:r>
          </a:p>
          <a:p>
            <a:pPr algn="l" marL="342900" indent="-342900">
              <a:spcBef>
                <a:spcPts val="0"/>
              </a:spcBef>
              <a:spcAft>
                <a:spcPts val="800"/>
              </a:spcAft>
              <a:buChar char="•"/>
            </a:pPr>
            <a:r>
              <a:rPr sz="1800">
                <a:solidFill>
                  <a:srgbClr val="FFFFFF"/>
                </a:solidFill>
                <a:latin typeface="Calibri"/>
              </a:rPr>
              <a:t>A Form is not an idea in a head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 THE THEORY ITSELF</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Shadows or the real thing?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Prisoners who see shadows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Book VII of Plato's Republic</a:t>
            </a:r>
          </a:p>
          <a:p>
            <a:pPr algn="l" marL="342900" indent="-342900">
              <a:spcBef>
                <a:spcPts val="0"/>
              </a:spcBef>
              <a:spcAft>
                <a:spcPts val="800"/>
              </a:spcAft>
              <a:buChar char="•"/>
            </a:pPr>
            <a:r>
              <a:rPr sz="1800">
                <a:solidFill>
                  <a:srgbClr val="FFFFFF"/>
                </a:solidFill>
                <a:latin typeface="Calibri"/>
              </a:rPr>
              <a:t>Prisoners take shadows for reality</a:t>
            </a:r>
          </a:p>
          <a:p>
            <a:pPr algn="l" marL="342900" indent="-342900">
              <a:spcBef>
                <a:spcPts val="0"/>
              </a:spcBef>
              <a:spcAft>
                <a:spcPts val="800"/>
              </a:spcAft>
              <a:buChar char="•"/>
            </a:pPr>
            <a:r>
              <a:rPr sz="1800">
                <a:solidFill>
                  <a:srgbClr val="FFFFFF"/>
                </a:solidFill>
                <a:latin typeface="Calibri"/>
              </a:rPr>
              <a:t>One is freed and sees the sun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 THE WEEK 3 CASE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Shadows or the real thing?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Two pairs to map</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Shadows on the wall</a:t>
            </a:r>
          </a:p>
          <a:p>
            <a:pPr algn="l" marL="342900" indent="-342900">
              <a:spcBef>
                <a:spcPts val="0"/>
              </a:spcBef>
              <a:spcAft>
                <a:spcPts val="800"/>
              </a:spcAft>
              <a:buChar char="•"/>
            </a:pPr>
            <a:r>
              <a:rPr sz="1800">
                <a:solidFill>
                  <a:srgbClr val="FFFFFF"/>
                </a:solidFill>
                <a:latin typeface="Calibri"/>
              </a:rPr>
              <a:t>the changing things we perceive</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Freed prisoner who sees the sun</a:t>
            </a:r>
          </a:p>
          <a:p>
            <a:pPr algn="l" marL="342900" indent="-342900">
              <a:spcBef>
                <a:spcPts val="0"/>
              </a:spcBef>
              <a:spcAft>
                <a:spcPts val="800"/>
              </a:spcAft>
              <a:buChar char="•"/>
            </a:pPr>
            <a:r>
              <a:rPr sz="1800">
                <a:solidFill>
                  <a:srgbClr val="FFFFFF"/>
                </a:solidFill>
                <a:latin typeface="Calibri"/>
              </a:rPr>
              <a:t>the philosopher who knows the Forms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MAPPING</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Shadows or the real thing?</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Argument A: denying the consequent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P1 (added): true objects of knowledge would be unchanging</a:t>
            </a:r>
          </a:p>
          <a:p>
            <a:pPr algn="l" marL="342900" indent="-342900">
              <a:spcBef>
                <a:spcPts val="0"/>
              </a:spcBef>
              <a:spcAft>
                <a:spcPts val="800"/>
              </a:spcAft>
              <a:buChar char="•"/>
            </a:pPr>
            <a:r>
              <a:rPr sz="1800">
                <a:solidFill>
                  <a:srgbClr val="FFFFFF"/>
                </a:solidFill>
                <a:latin typeface="Calibri"/>
              </a:rPr>
              <a:t>P2: what we perceive is always changing</a:t>
            </a:r>
          </a:p>
          <a:p>
            <a:pPr algn="l" marL="342900" indent="-342900">
              <a:spcBef>
                <a:spcPts val="0"/>
              </a:spcBef>
              <a:spcAft>
                <a:spcPts val="800"/>
              </a:spcAft>
              <a:buChar char="•"/>
            </a:pPr>
            <a:r>
              <a:rPr sz="1800">
                <a:solidFill>
                  <a:srgbClr val="FFFFFF"/>
                </a:solidFill>
                <a:latin typeface="Calibri"/>
              </a:rPr>
              <a:t>C: so what we perceive is not truly known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ARGUMENT A</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Shadows or the real thing?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jobs the Forms do</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Knowledge of what does not change</a:t>
            </a:r>
          </a:p>
          <a:p>
            <a:pPr algn="l" marL="342900" indent="-342900">
              <a:spcBef>
                <a:spcPts val="0"/>
              </a:spcBef>
              <a:spcAft>
                <a:spcPts val="800"/>
              </a:spcAft>
              <a:buChar char="•"/>
            </a:pPr>
            <a:r>
              <a:rPr sz="1800">
                <a:solidFill>
                  <a:srgbClr val="FFFFFF"/>
                </a:solidFill>
                <a:latin typeface="Calibri"/>
              </a:rPr>
              <a:t>What many things of one kind share</a:t>
            </a:r>
          </a:p>
          <a:p>
            <a:pPr algn="l" marL="342900" indent="-342900">
              <a:spcBef>
                <a:spcPts val="0"/>
              </a:spcBef>
              <a:spcAft>
                <a:spcPts val="800"/>
              </a:spcAft>
              <a:buChar char="•"/>
            </a:pPr>
            <a:r>
              <a:rPr sz="1800">
                <a:solidFill>
                  <a:srgbClr val="FFFFFF"/>
                </a:solidFill>
                <a:latin typeface="Calibri"/>
              </a:rPr>
              <a:t>The standard for imperfect copies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 THREE JOBS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Shadows or the real thing?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Argument B: modus ponens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P1 (added): judging copies means grasping a standard</a:t>
            </a:r>
          </a:p>
          <a:p>
            <a:pPr algn="l" marL="342900" indent="-342900">
              <a:spcBef>
                <a:spcPts val="0"/>
              </a:spcBef>
              <a:spcAft>
                <a:spcPts val="800"/>
              </a:spcAft>
              <a:buChar char="•"/>
            </a:pPr>
            <a:r>
              <a:rPr sz="1800">
                <a:solidFill>
                  <a:srgbClr val="FFFFFF"/>
                </a:solidFill>
                <a:latin typeface="Calibri"/>
              </a:rPr>
              <a:t>P2: you judge every drawn circle</a:t>
            </a:r>
          </a:p>
          <a:p>
            <a:pPr algn="l" marL="342900" indent="-342900">
              <a:spcBef>
                <a:spcPts val="0"/>
              </a:spcBef>
              <a:spcAft>
                <a:spcPts val="800"/>
              </a:spcAft>
              <a:buChar char="•"/>
            </a:pPr>
            <a:r>
              <a:rPr sz="1800">
                <a:solidFill>
                  <a:srgbClr val="FFFFFF"/>
                </a:solidFill>
                <a:latin typeface="Calibri"/>
              </a:rPr>
              <a:t>C: so you grasp a standard no drawing shows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ARGUMENT B</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Shadows or the real thing?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objections, three replies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Access: how could anyone know them?</a:t>
            </a:r>
          </a:p>
          <a:p>
            <a:pPr algn="l" marL="342900" indent="-342900">
              <a:spcBef>
                <a:spcPts val="0"/>
              </a:spcBef>
              <a:spcAft>
                <a:spcPts val="800"/>
              </a:spcAft>
              <a:buChar char="•"/>
            </a:pPr>
            <a:r>
              <a:rPr sz="1800">
                <a:solidFill>
                  <a:srgbClr val="FFFFFF"/>
                </a:solidFill>
                <a:latin typeface="Calibri"/>
              </a:rPr>
              <a:t>Participation: what is sharing in?</a:t>
            </a:r>
          </a:p>
          <a:p>
            <a:pPr algn="l" marL="342900" indent="-342900">
              <a:spcBef>
                <a:spcPts val="0"/>
              </a:spcBef>
              <a:spcAft>
                <a:spcPts val="800"/>
              </a:spcAft>
              <a:buChar char="•"/>
            </a:pPr>
            <a:r>
              <a:rPr sz="1800">
                <a:solidFill>
                  <a:srgbClr val="FFFFFF"/>
                </a:solidFill>
                <a:latin typeface="Calibri"/>
              </a:rPr>
              <a:t>Regress: endless Forms of Largeness?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 THE STRONGEST TESTS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Shadows or the real thing?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Glaucon's ring, not Socrates'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Book II, told by Glaucon</a:t>
            </a:r>
          </a:p>
          <a:p>
            <a:pPr algn="l" marL="342900" indent="-342900">
              <a:spcBef>
                <a:spcPts val="0"/>
              </a:spcBef>
              <a:spcAft>
                <a:spcPts val="800"/>
              </a:spcAft>
              <a:buChar char="•"/>
            </a:pPr>
            <a:r>
              <a:rPr sz="1800">
                <a:solidFill>
                  <a:srgbClr val="FFFFFF"/>
                </a:solidFill>
                <a:latin typeface="Calibri"/>
              </a:rPr>
              <a:t>Would anyone act justly if never caught?</a:t>
            </a:r>
          </a:p>
          <a:p>
            <a:pPr algn="l" marL="342900" indent="-342900">
              <a:spcBef>
                <a:spcPts val="0"/>
              </a:spcBef>
              <a:spcAft>
                <a:spcPts val="800"/>
              </a:spcAft>
              <a:buChar char="•"/>
            </a:pPr>
            <a:r>
              <a:rPr sz="1800">
                <a:solidFill>
                  <a:srgbClr val="FFFFFF"/>
                </a:solidFill>
                <a:latin typeface="Calibri"/>
              </a:rPr>
              <a:t>Its ethics return in Week 10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7 · FILE IT CORRECTLY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Shadows or the real thing?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Catch the misplaced storyteller</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Ask a chatbot who tells the ring story</a:t>
            </a:r>
          </a:p>
          <a:p>
            <a:pPr algn="l" marL="342900" indent="-342900">
              <a:spcBef>
                <a:spcPts val="0"/>
              </a:spcBef>
              <a:spcAft>
                <a:spcPts val="800"/>
              </a:spcAft>
              <a:buChar char="•"/>
            </a:pPr>
            <a:r>
              <a:rPr sz="1800">
                <a:solidFill>
                  <a:srgbClr val="FFFFFF"/>
                </a:solidFill>
                <a:latin typeface="Calibri"/>
              </a:rPr>
              <a:t>Catch the ring credited to Socrates</a:t>
            </a:r>
          </a:p>
          <a:p>
            <a:pPr algn="l" marL="342900" indent="-342900">
              <a:spcBef>
                <a:spcPts val="0"/>
              </a:spcBef>
              <a:spcAft>
                <a:spcPts val="800"/>
              </a:spcAft>
              <a:buChar char="•"/>
            </a:pPr>
            <a:r>
              <a:rPr sz="1800">
                <a:solidFill>
                  <a:srgbClr val="FFFFFF"/>
                </a:solidFill>
                <a:latin typeface="Calibri"/>
              </a:rPr>
              <a:t>Correct it by hand: Glaucon, Book II</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AUDIT THE AI · THIS ACTIVITY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Shadows or the real thing?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Shadows are not things</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Appearance vs. reality; Forms are not ideas</a:t>
            </a:r>
          </a:p>
          <a:p>
            <a:pPr algn="l" marL="342900" indent="-342900">
              <a:spcBef>
                <a:spcPts val="0"/>
              </a:spcBef>
              <a:spcAft>
                <a:spcPts val="800"/>
              </a:spcAft>
              <a:buChar char="•"/>
            </a:pPr>
            <a:r>
              <a:rPr sz="1800">
                <a:solidFill>
                  <a:srgbClr val="FFFFFF"/>
                </a:solidFill>
                <a:latin typeface="Calibri"/>
              </a:rPr>
              <a:t>Arguments A and B: both valid</a:t>
            </a:r>
          </a:p>
          <a:p>
            <a:pPr algn="l" marL="342900" indent="-342900">
              <a:spcBef>
                <a:spcPts val="0"/>
              </a:spcBef>
              <a:spcAft>
                <a:spcPts val="800"/>
              </a:spcAft>
              <a:buChar char="•"/>
            </a:pPr>
            <a:r>
              <a:rPr sz="1800">
                <a:solidFill>
                  <a:srgbClr val="FFFFFF"/>
                </a:solidFill>
                <a:latin typeface="Calibri"/>
              </a:rPr>
              <a:t>Next: Descartes, doubt, and experience</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Shadows or the real thing?</dc:title>
  <dc:subject>Shadows or the real thing? — Week 03</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