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Last week Plato asked whether what we perceive might be shadows on a cave wall. This week we push that worry as far as it can go, and then ask where knowledge comes from at all. You will follow René Descartes as he doubts nearly everything and finds one belief that survives, you will put that belief in standard form, and you will compare two answers about the source of knowledge: reason and experience. You will also meet John Locke's white paper and David Hume's problem of induction. For course policies, the current syllabus is the place to check; this deck stays with the ideas. DO: ask each student to write one thing they are certain of right now, and keep the list for the dream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You wake up with your heart racing. In the dream you overslept, ran for the bus, and watched it pull away. For a few seconds you are sure it happened. Then the room comes into focus and none of it was real. While the dream was going on, nothing in it said this is a dream. So ask the strange question this week turns on: what sign tells you that you are awake right now? Most of us feel sure, but very few of us can name the test we used. That gap between feeling sure and having a reason is where Descartes starts. DO: have pairs take one minute to name a sign that would prove they are awake, then collect three signs and test each one against the question, could a vivid dream fake this too?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case is the evil deceiver, the Week 4 entry on the course's thought-experiment roster, from Descartes' Meditations on First Philosophy of 1641. Its question is: what can I know if everything I perceive might be faked? It tests methodical doubt and the cogito. Two pinned pieces travel with it. One is Dataset C's Q2, the famous wording in John Veitch's translation of Descartes' Discourse on the Method. The other is Dataset B's argument 1, an illustrative argument about certainty. The dates we use are pinned: the Discourse in 1637, the Meditations in 1641, the Principles of Philosophy in 1644, Locke's Essay with a title page dated 1690, and Hume's Enquiry in 1748. DO: write the five years on the board in order and leave them up; the timeline slides fill in the gaps.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answers frame the week, and each gets its strongest form. Rationalism is the view that some substantive knowledge of the world comes from reason independent of experience: reason alone gives some knowledge of the world. Empiricism is the view that all knowledge of the world comes from experience, through the senses and through noticing the workings of one's own mind. Neither side throws out the other's tool. A rationalist still uses the senses, and an empiricist still reasons. They disagree about the source. Descartes carries the reason side this week, and Locke and Hume carry the experience side. The left column names rationalism and the right column names empiricism. DO: give pairs two claims, five people at a table after two join three, and the corner coffee is bitter, and ask which one each side finds easier to explain.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Methodical doubt is Descartes' method of setting aside every belief that has any reason for doubt, in order to find a belief that has none. Think of a cook who tips a whole basket of strawberries onto the counter and puts back only the ones that pass a close look. Setting a belief aside is not calling it false; it waits on the counter until it passes. That cures the first misconception of the week: Descartes does not believe that nothing is real. Doubt is the tool, not the conclusion. The bar is set high on purpose, because a belief that clears it can serve as solid ground. DO: ask the room whether a belief that is probably true but could be doubted stays in the basket; the method's answer is that it is set aside for now.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dream argument says that, because no sure sign tells waking experience from a vivid dream, any belief that rests on the senses can be doubted. In standard form, P1: if no sure sign tells waking from dreaming, then any belief that rests on the senses can be doubted. P2: no sure sign tells waking from dreaming. C: so any belief that rests on the senses can be doubted. This is modus ponens, the Week 2 form if P then Q; P; so Q, so the argument is valid. Notice what the conclusion does not say. It does not say you are dreaming now; it says the senses alone cannot settle it with certainty. DO: return to the opening list of certainties and sort each one into rests on the senses or does not; most land in the first group.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Some beliefs seem to survive a dream; even dreaming, two plus three still seems to make five. So Descartes adds the week's thought experiment. He asks you to suppose that a powerful deceiver is faking everything you perceive, so even basic beliefs might be fooled. That is the evil deceiver, and its question is: what can I know if everything I perceive might be faked? It is a supposition, not a belief; Descartes imagines the deceiver to test which beliefs still stand. A modern variation, which is ours and labelled as a variation, is a video call where software makes every frame. DO: have pairs list three beliefs the deceiver could fake, then ask whether any belief on any list is safe; hold the answer for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Second Meditation concludes, said in words, that the proposition that he exists is necessarily true whenever he thinks it. To be fooled, you have to be there to be fooled. Here is the course's reconstruction, illustrative. P1, added and marked as added: if I am thinking, then I exist. P2: I am thinking, even if a deceiver is fooling me about everything else. C: so I exist. The form is modus ponens, so it is valid: if P1 and P2 are true, C cannot be false. The deceiver's own work keeps P2 true, because doubting is thinking. Critics press on the added premise; a defender replies that a thought with no thinker makes no sense. This is the cogito. DO: ask one volunteer to name the form and another to say which premise a critic targets; the added P1 is the target.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famous wording, I think, therefore I am, with COGITO ERGO SUM in parentheses, is Dataset C's Q2. It comes from Part IV of the Discourse on the Method, 1637, in John Veitch's English translation, and the Latin in parentheses is Veitch's own insertion; the 1637 French reads je pense, donc je suis. The Latin cogito, ergo sum appears in later Latin works, among them the Principles of Philosophy of 1644. The Meditations, 1641, give the idea said in words, not that line. The gap is 1641 − 1637 = 4 years, so the wording is 4 years older than the Meditations. This is Week 1's lesson about translators again: the English words are the translator's. DO: show the line and ask for the book, the year, and the translator; vetted: the Discourse, 1637, Veitch.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B, the argument set, is illustrative: its premises are written for teaching and the course does not endorse them. Argument 1 in standard form: P1, if knowledge requires certainty, then I know very little. P2, knowledge requires certainty. C, so I know very little. The form is if P then Q; P; so Q, which is modus ponens, so the key is valid. Soundness is not keyed, because whether knowledge requires certainty is an open question, and Week 5 takes up what knowledge is. This is Week 2's distinction at work: valid means the conclusion cannot be false if the premises are true, and sound means valid with all premises true. DO: take a show of hands on valid, then on sound, and use the split to name the misconception that valid means sound.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John Locke's An Essay Concerning Human Understanding, with a title page dated 1690, compares the mind at the start to white paper, with no innate ideas, until experience writes on it. Every idea comes through 2 sources. Sensation gives ideas from the senses, such as red, warm, or loud. Reflection gives ideas from the mind's own workings, such as thinking, doubting, and willing. Reflection is why white paper does not mean an idle mind. The Essay's title page is dated 1690 − 1641 = 49 years after the Meditations. A toddler's first lemon is a sensation case; noticing that you are doubting is a reflection case. DO: read out four ideas, sour, loud, doubting, and wanting, and have the room call sensation or reflection for each; vetted: the first two are sensation and the last two reflection.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a forecaster's reasoning, illustrative. P1: on every past morning in the records when the barometer fell overnight, rain followed. P2, added: the future will resemble the past. C: so rain will follow this time. David Hume's An Enquiry Concerning Human Understanding, 1748, raises the problem of induction: no non-circular argument shows the future will resemble the past. Try to support P2 from experience and you assume P2; that is a circular argument. The Enquiry came 1748 − 1690 = 58 years after the Essay, and 4 + 49 + 58 = 111 years separate the Discourse from the Enquiry. The cure for this week's third misconception: the problem asks what justifies a prediction, not whether forecasting is useless. DO: have pairs try to defend P2 without using past experience, then share where each attempt circles back.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two positions side by side, each in its strongest form. Rationalism points to the cogito, reached by thinking while every sense is in doubt. Its strongest objection, from the empiricist side, is the white paper: even the ideas of thinking and existing must come from experience. Its reply: even if the idea came from reflection, reason makes the cogito certain. Empiricism traces every idea to sensation and reflection. Its strongest objection is induction, Hume's problem. Its reply: the problem is about justification, not usefulness, and past patterns are still how we learn from evidence. Where they disagree, in one plain sentence: whether reason alone can ever be a source of knowledge of the world. The course keys no verdict. DO: assign half the room each side and have each half state the other side's reply in its best form.</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"Where does Descartes write 'I think, therefore I am', and who translated the English words?" Watch for a specific error: chatbots often place the line in the Meditations of 1641, or present the English as Descartes' own words. The vetted record from Dataset C's Q2 is the Discourse on the Method, Part IV, 1637, in John Veitch's translation, with the Latin in parentheses as Veitch's own insertion; the Meditations state the idea said in words. Also check the year and translator in the reply. DO: have pairs underline every claim in the chatbot's reply about the book, the year, and the translator, mark each one right or wrong against Q2, and rewrite the wrong one in one plain sentence. For this activity, the tool drafts and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Rationalism holds that some knowledge of the world comes from reason alone, and empiricism that all of it comes from experience. Methodical doubt sets aside every doubtful belief; the dream argument doubts the senses and the evil deceiver doubts the rest. What survives is the cogito: whenever he thinks, he exists. The wording comes from the Discourse, 1637, in Veitch's translation, and the Meditations, 1641, say it in words. Argument 1 is valid by modus ponens and never keyed sound. Locke's white paper fills through sensation and reflection, and Hume's problem asks what justifies a prediction. Next week, Week 5 asks what knowledge is, and tests a famous definition of it. DO: have each student write one sentence naming which position they lean toward and the strongest objection it faces.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survives the doubt?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 · Knowledge I: Doubt, Reason, and Experience</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DOUBT, REASON, AND EXPERIENCE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Awake, or dreaming?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DREAM THAT FELT REAL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deceiver and the cogito</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Reason vs. experience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Rationalism: reason alone</a:t>
            </a:r>
          </a:p>
          <a:p>
            <a:pPr algn="l" marL="342900" indent="-342900">
              <a:spcBef>
                <a:spcPts val="0"/>
              </a:spcBef>
              <a:spcAft>
                <a:spcPts val="800"/>
              </a:spcAft>
              <a:buChar char="•"/>
            </a:pPr>
            <a:r>
              <a:rPr sz="1800">
                <a:solidFill>
                  <a:srgbClr val="FFFFFF"/>
                </a:solidFill>
                <a:latin typeface="Calibri"/>
              </a:rPr>
              <a:t>gives some knowledge of the world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Empiricism: all knowledge</a:t>
            </a:r>
          </a:p>
          <a:p>
            <a:pPr algn="l" marL="342900" indent="-342900">
              <a:spcBef>
                <a:spcPts val="0"/>
              </a:spcBef>
              <a:spcAft>
                <a:spcPts val="800"/>
              </a:spcAft>
              <a:buChar char="•"/>
            </a:pPr>
            <a:r>
              <a:rPr sz="1800">
                <a:solidFill>
                  <a:srgbClr val="FFFFFF"/>
                </a:solidFill>
                <a:latin typeface="Calibri"/>
              </a:rPr>
              <a:t>of the world from experience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TWO ANSWERS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Doubt is a method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Set aside any belief open to doubt</a:t>
            </a:r>
          </a:p>
          <a:p>
            <a:pPr algn="l" marL="342900" indent="-342900">
              <a:spcBef>
                <a:spcPts val="0"/>
              </a:spcBef>
              <a:spcAft>
                <a:spcPts val="800"/>
              </a:spcAft>
              <a:buChar char="•"/>
            </a:pPr>
            <a:r>
              <a:rPr sz="1800">
                <a:solidFill>
                  <a:srgbClr val="FFFFFF"/>
                </a:solidFill>
                <a:latin typeface="Calibri"/>
              </a:rPr>
              <a:t>Look for one that has none</a:t>
            </a:r>
          </a:p>
          <a:p>
            <a:pPr algn="l" marL="342900" indent="-342900">
              <a:spcBef>
                <a:spcPts val="0"/>
              </a:spcBef>
              <a:spcAft>
                <a:spcPts val="800"/>
              </a:spcAft>
              <a:buChar char="•"/>
            </a:pPr>
            <a:r>
              <a:rPr sz="1800">
                <a:solidFill>
                  <a:srgbClr val="FFFFFF"/>
                </a:solidFill>
                <a:latin typeface="Calibri"/>
              </a:rPr>
              <a:t>Doubt is the tool, not the conclusion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DESCARTES' STARTING MOVE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Can you prove you're awake?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no sure sign, senses can be doubted</a:t>
            </a:r>
          </a:p>
          <a:p>
            <a:pPr algn="l" marL="342900" indent="-342900">
              <a:spcBef>
                <a:spcPts val="0"/>
              </a:spcBef>
              <a:spcAft>
                <a:spcPts val="800"/>
              </a:spcAft>
              <a:buChar char="•"/>
            </a:pPr>
            <a:r>
              <a:rPr sz="1800">
                <a:solidFill>
                  <a:srgbClr val="FFFFFF"/>
                </a:solidFill>
                <a:latin typeface="Calibri"/>
              </a:rPr>
              <a:t>P2: no sure sign tells waking from dreaming</a:t>
            </a:r>
          </a:p>
          <a:p>
            <a:pPr algn="l" marL="342900" indent="-342900">
              <a:spcBef>
                <a:spcPts val="0"/>
              </a:spcBef>
              <a:spcAft>
                <a:spcPts val="800"/>
              </a:spcAft>
              <a:buChar char="•"/>
            </a:pPr>
            <a:r>
              <a:rPr sz="1800">
                <a:solidFill>
                  <a:srgbClr val="FFFFFF"/>
                </a:solidFill>
                <a:latin typeface="Calibri"/>
              </a:rPr>
              <a:t>C: so sense beliefs can be doubted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DREAM ARGUMENT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Suppose everything is faked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powerful deceiver fakes every perception</a:t>
            </a:r>
          </a:p>
          <a:p>
            <a:pPr algn="l" marL="342900" indent="-342900">
              <a:spcBef>
                <a:spcPts val="0"/>
              </a:spcBef>
              <a:spcAft>
                <a:spcPts val="800"/>
              </a:spcAft>
              <a:buChar char="•"/>
            </a:pPr>
            <a:r>
              <a:rPr sz="1800">
                <a:solidFill>
                  <a:srgbClr val="FFFFFF"/>
                </a:solidFill>
                <a:latin typeface="Calibri"/>
              </a:rPr>
              <a:t>Even basic beliefs might be fooled</a:t>
            </a:r>
          </a:p>
          <a:p>
            <a:pPr algn="l" marL="342900" indent="-342900">
              <a:spcBef>
                <a:spcPts val="0"/>
              </a:spcBef>
              <a:spcAft>
                <a:spcPts val="800"/>
              </a:spcAft>
              <a:buChar char="•"/>
            </a:pPr>
            <a:r>
              <a:rPr sz="1800">
                <a:solidFill>
                  <a:srgbClr val="FFFFFF"/>
                </a:solidFill>
                <a:latin typeface="Calibri"/>
              </a:rPr>
              <a:t>A supposition, not a belief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WEEK'S THOUGHT EXPERIMENT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What no deceiver touches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(added): if I am thinking, I exist</a:t>
            </a:r>
          </a:p>
          <a:p>
            <a:pPr algn="l" marL="342900" indent="-342900">
              <a:spcBef>
                <a:spcPts val="0"/>
              </a:spcBef>
              <a:spcAft>
                <a:spcPts val="800"/>
              </a:spcAft>
              <a:buChar char="•"/>
            </a:pPr>
            <a:r>
              <a:rPr sz="1800">
                <a:solidFill>
                  <a:srgbClr val="FFFFFF"/>
                </a:solidFill>
                <a:latin typeface="Calibri"/>
              </a:rPr>
              <a:t>P2: I am thinking, even if deceived</a:t>
            </a:r>
          </a:p>
          <a:p>
            <a:pPr algn="l" marL="342900" indent="-342900">
              <a:spcBef>
                <a:spcPts val="0"/>
              </a:spcBef>
              <a:spcAft>
                <a:spcPts val="800"/>
              </a:spcAft>
              <a:buChar char="•"/>
            </a:pPr>
            <a:r>
              <a:rPr sz="1800">
                <a:solidFill>
                  <a:srgbClr val="FFFFFF"/>
                </a:solidFill>
                <a:latin typeface="Calibri"/>
              </a:rPr>
              <a:t>C: so I exist. Valid, modus ponens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WHAT SURVIVES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Discourse vs. Meditations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Discourse, 1637: the wording</a:t>
            </a:r>
          </a:p>
          <a:p>
            <a:pPr algn="l" marL="342900" indent="-342900">
              <a:spcBef>
                <a:spcPts val="0"/>
              </a:spcBef>
              <a:spcAft>
                <a:spcPts val="800"/>
              </a:spcAft>
              <a:buChar char="•"/>
            </a:pPr>
            <a:r>
              <a:rPr sz="1800">
                <a:solidFill>
                  <a:srgbClr val="FFFFFF"/>
                </a:solidFill>
                <a:latin typeface="Calibri"/>
              </a:rPr>
              <a:t>Veitch's English, Latin added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Meditations, 1641: the idea</a:t>
            </a:r>
          </a:p>
          <a:p>
            <a:pPr algn="l" marL="342900" indent="-342900">
              <a:spcBef>
                <a:spcPts val="0"/>
              </a:spcBef>
              <a:spcAft>
                <a:spcPts val="800"/>
              </a:spcAft>
              <a:buChar char="•"/>
            </a:pPr>
            <a:r>
              <a:rPr sz="1800">
                <a:solidFill>
                  <a:srgbClr val="FFFFFF"/>
                </a:solidFill>
                <a:latin typeface="Calibri"/>
              </a:rPr>
              <a:t>said in words, 4 years later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but is it sound?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knowledge requires certainty, I know little</a:t>
            </a:r>
          </a:p>
          <a:p>
            <a:pPr algn="l" marL="342900" indent="-342900">
              <a:spcBef>
                <a:spcPts val="0"/>
              </a:spcBef>
              <a:spcAft>
                <a:spcPts val="800"/>
              </a:spcAft>
              <a:buChar char="•"/>
            </a:pPr>
            <a:r>
              <a:rPr sz="1800">
                <a:solidFill>
                  <a:srgbClr val="FFFFFF"/>
                </a:solidFill>
                <a:latin typeface="Calibri"/>
              </a:rPr>
              <a:t>P2: knowledge requires certainty</a:t>
            </a:r>
          </a:p>
          <a:p>
            <a:pPr algn="l" marL="342900" indent="-342900">
              <a:spcBef>
                <a:spcPts val="0"/>
              </a:spcBef>
              <a:spcAft>
                <a:spcPts val="800"/>
              </a:spcAft>
              <a:buChar char="•"/>
            </a:pPr>
            <a:r>
              <a:rPr sz="1800">
                <a:solidFill>
                  <a:srgbClr val="FFFFFF"/>
                </a:solidFill>
                <a:latin typeface="Calibri"/>
              </a:rPr>
              <a:t>Valid, modus ponens; soundness not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mind as white paper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 innate ideas at the start</a:t>
            </a:r>
          </a:p>
          <a:p>
            <a:pPr algn="l" marL="342900" indent="-342900">
              <a:spcBef>
                <a:spcPts val="0"/>
              </a:spcBef>
              <a:spcAft>
                <a:spcPts val="800"/>
              </a:spcAft>
              <a:buChar char="•"/>
            </a:pPr>
            <a:r>
              <a:rPr sz="1800">
                <a:solidFill>
                  <a:srgbClr val="FFFFFF"/>
                </a:solidFill>
                <a:latin typeface="Calibri"/>
              </a:rPr>
              <a:t>Sensation: ideas from the senses</a:t>
            </a:r>
          </a:p>
          <a:p>
            <a:pPr algn="l" marL="342900" indent="-342900">
              <a:spcBef>
                <a:spcPts val="0"/>
              </a:spcBef>
              <a:spcAft>
                <a:spcPts val="800"/>
              </a:spcAft>
              <a:buChar char="•"/>
            </a:pPr>
            <a:r>
              <a:rPr sz="1800">
                <a:solidFill>
                  <a:srgbClr val="FFFFFF"/>
                </a:solidFill>
                <a:latin typeface="Calibri"/>
              </a:rPr>
              <a:t>Reflection: ideas from the mind's workings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LOCKE'S EMPIRICISM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vouches for tomorrow?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barometer fell, rain followed, every time</a:t>
            </a:r>
          </a:p>
          <a:p>
            <a:pPr algn="l" marL="342900" indent="-342900">
              <a:spcBef>
                <a:spcPts val="0"/>
              </a:spcBef>
              <a:spcAft>
                <a:spcPts val="800"/>
              </a:spcAft>
              <a:buChar char="•"/>
            </a:pPr>
            <a:r>
              <a:rPr sz="1800">
                <a:solidFill>
                  <a:srgbClr val="FFFFFF"/>
                </a:solidFill>
                <a:latin typeface="Calibri"/>
              </a:rPr>
              <a:t>P2 (added): the future resembles the past</a:t>
            </a:r>
          </a:p>
          <a:p>
            <a:pPr algn="l" marL="342900" indent="-342900">
              <a:spcBef>
                <a:spcPts val="0"/>
              </a:spcBef>
              <a:spcAft>
                <a:spcPts val="800"/>
              </a:spcAft>
              <a:buChar char="•"/>
            </a:pPr>
            <a:r>
              <a:rPr sz="1800">
                <a:solidFill>
                  <a:srgbClr val="FFFFFF"/>
                </a:solidFill>
                <a:latin typeface="Calibri"/>
              </a:rPr>
              <a:t>Supporting P2 from experience is circular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FORECASTER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views, two objections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Rationalism, objected: white paper</a:t>
            </a:r>
          </a:p>
          <a:p>
            <a:pPr algn="l" marL="342900" indent="-342900">
              <a:spcBef>
                <a:spcPts val="0"/>
              </a:spcBef>
              <a:spcAft>
                <a:spcPts val="800"/>
              </a:spcAft>
              <a:buChar char="•"/>
            </a:pPr>
            <a:r>
              <a:rPr sz="1800">
                <a:solidFill>
                  <a:srgbClr val="FFFFFF"/>
                </a:solidFill>
                <a:latin typeface="Calibri"/>
              </a:rPr>
              <a:t>Reply: reason makes the cogito certain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Empiricism, objected: induction</a:t>
            </a:r>
          </a:p>
          <a:p>
            <a:pPr algn="l" marL="342900" indent="-342900">
              <a:spcBef>
                <a:spcPts val="0"/>
              </a:spcBef>
              <a:spcAft>
                <a:spcPts val="800"/>
              </a:spcAft>
              <a:buChar char="•"/>
            </a:pPr>
            <a:r>
              <a:rPr sz="1800">
                <a:solidFill>
                  <a:srgbClr val="FFFFFF"/>
                </a:solidFill>
                <a:latin typeface="Calibri"/>
              </a:rPr>
              <a:t>Reply: justification, not usefulness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EACH VIEW AT ITS STRONGEST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Meditations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where the cogito line is</a:t>
            </a:r>
          </a:p>
          <a:p>
            <a:pPr algn="l" marL="342900" indent="-342900">
              <a:spcBef>
                <a:spcPts val="0"/>
              </a:spcBef>
              <a:spcAft>
                <a:spcPts val="800"/>
              </a:spcAft>
              <a:buChar char="•"/>
            </a:pPr>
            <a:r>
              <a:rPr sz="1800">
                <a:solidFill>
                  <a:srgbClr val="FFFFFF"/>
                </a:solidFill>
                <a:latin typeface="Calibri"/>
              </a:rPr>
              <a:t>Check book, year, and translator</a:t>
            </a:r>
          </a:p>
          <a:p>
            <a:pPr algn="l" marL="342900" indent="-342900">
              <a:spcBef>
                <a:spcPts val="0"/>
              </a:spcBef>
              <a:spcAft>
                <a:spcPts val="800"/>
              </a:spcAft>
              <a:buChar char="•"/>
            </a:pPr>
            <a:r>
              <a:rPr sz="1800">
                <a:solidFill>
                  <a:srgbClr val="FFFFFF"/>
                </a:solidFill>
                <a:latin typeface="Calibri"/>
              </a:rPr>
              <a:t>Correct it by hand in one sentence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survives the doubt?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Doubt first, then rebuild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cogito: Discourse 1637, Meditations 1641</a:t>
            </a:r>
          </a:p>
          <a:p>
            <a:pPr algn="l" marL="342900" indent="-342900">
              <a:spcBef>
                <a:spcPts val="0"/>
              </a:spcBef>
              <a:spcAft>
                <a:spcPts val="800"/>
              </a:spcAft>
              <a:buChar char="•"/>
            </a:pPr>
            <a:r>
              <a:rPr sz="1800">
                <a:solidFill>
                  <a:srgbClr val="FFFFFF"/>
                </a:solidFill>
                <a:latin typeface="Calibri"/>
              </a:rPr>
              <a:t>Argument 1: valid, never keyed sound</a:t>
            </a:r>
          </a:p>
          <a:p>
            <a:pPr algn="l" marL="342900" indent="-342900">
              <a:spcBef>
                <a:spcPts val="0"/>
              </a:spcBef>
              <a:spcAft>
                <a:spcPts val="800"/>
              </a:spcAft>
              <a:buChar char="•"/>
            </a:pPr>
            <a:r>
              <a:rPr sz="1800">
                <a:solidFill>
                  <a:srgbClr val="FFFFFF"/>
                </a:solidFill>
                <a:latin typeface="Calibri"/>
              </a:rPr>
              <a:t>Next: what knowledge is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survives the doubt?</dc:title>
  <dc:subject>What survives the doubt?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