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5. Last week Descartes searched for a belief that no doubt could touch, while Locke and Hume rested knowledge on experience. This week asks a question underneath both: what is knowledge in the first place? You will meet the most famous definition of knowledge, justified true belief, and then the short paper from 1963 whose cases seem to break it. You will put one of those cases in standard form and judge it valid, sort knowledge by its source, and compare three accounts of what justification is. For course policy, the current syllabus is the authority, so check it there rather than on a slide. Let's start at a fork in a trail.</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Here is the hook. You reach a fork in a hiking trail. A wooden sign says Lake and points left, so you go left, and there is the lake. What you never learn is that a storm knocked the sign loose the night before, and it spun on its post and stopped, by chance, pointing at the trail that really goes to the lake. You believed it, you had a good reason, and you were right. Did you know? Most rooms split on this. That split is the whole week in miniature. DO: take a quick show of hands, knew or did not know, and ask one person from each side for a reason in a sentence. Write both reasons on the board and keep them for slide 7.</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Our shared case is the Gettier cases, the Week 5 entry on the course's thought-experiment roster. Edmund Gettier's paper, Is Justified True Belief Knowledge?, appeared in the journal Analysis in 1963, and it runs three pages. Its question is: is justified true belief enough for knowledge? The cases test the analysis of knowledge. The values we use this week are pinned: Gettier's paper in 1963, Descartes' Meditations in 1641, and the gap between them, 1963 minus 1641, which is 322 years. The counts are pinned too: 3 conditions in the definition, 1 counterexample needed to defeat it, 3 Gettier-style cases, and 3 theories of justification. Dataset B's argument 1 comes back from last week, still illustrative.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Justified true belief is the traditional analysis of knowledge: a person knows a claim when the claim is true, the person believes it, and the person is justified in believing it. The course numbers the conditions. (1) Truth: the claim is true. (2) Belief: the person believes it. (3) Justification: the person has good reason, such as evidence, a reliable source, or sound reasoning. Each seems needed. No one knows a falsehood, however sure they feel. No one knows what they do not believe. And a lucky guess is not knowledge. That is Week 4's line between belief and knowledge, now drawn precisely. DO: give the room a fan who is sure their team will win, and it wins; ask which condition is missing. Justification is missing, so the fan guessed right.</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Week 4 left this argument open, and it comes back now. Dataset B, the argument set, is illustrative: its premises are written for teaching. P1: if knowledge requires certainty, then I know very little. P2: knowledge requires certainty. C: so I know very little. The form is if P then Q; P; so Q, modus ponens, so the key is valid. Now read condition (3) again: justified, not certain. A defender of justified true belief rejects P2, because good reason can fall short of certainty. That cures a misconception: on this definition you can know without being certain. Soundness is still not keyed, because whether knowledge requires certainty is an open question. DO: ask the room to name the premise a defender of the definition rejects; it is P2.</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necessary condition must hold for something to be the case; a sufficient condition is enough on its own. The definition treats each condition as necessary and all three together as sufficient, so it claims that every justified true belief is knowledge. A claim about every case falls the moment one case fails. This is Week 1's Socratic test, the counterexample, aimed at a definition. A coach's rule works the same way: a player is ready for the match if and only if they finished every practice, until one player finishes every practice and sprains an ankle. So 1 counterexample defeats the definition as stated. DO: ask how many cases it takes, then ask why a single case is more than an exception here; the definition said every.</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Run the trail sign, a variation written for this course on the shape of Gettier's cases, not one of Gettier's own. The claim is that the left trail leads to the lake. Truth: yes, that is 1. Belief: the hiker believes it, 1 more. Justification: a posted trail sign is good evidence, 1 more. So 1 + 1 + 1 = 3, and all 3 conditions hold. Yet the storm-spun sign would point left either way, whichever trail led to the lake. What justifies the belief, the sign, is not what makes it true, the land. DO: return to the two reasons from the hook slide. Ask which one names the luck, and which one says the hiker still knew in a loose sense; both are worth defending.</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Here is the course's reconstruction, illustrative, laid out line by line. P1: if every justified true belief is knowledge, then the hiker knows that the left trail leads to the lake. P2: the hiker does not know that the left trail leads to the lake. C: so not every justified true belief is knowledge. The pattern is if P then Q; not Q; so not P. That is denying the consequent, the Week 2 form and the form of Dataset B's argument 2, so it is valid. P2 is an intuition about a thought experiment, so the course keys the validity and never the answer to the case. DO: have pairs name the form in ten seconds, then ask which premise a critic would press. It is P2.</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Two more variations written for this course share the shape. A student checks homework against a careful study partner, whose 2 slips cancel, so the total, 200, is right while the working is wrong. A help-desk worker trusts a status light stuck on green, and the server happens to be running. Each belief is true, believed, and justified, and each is right by luck. In all three cases, what justifies the belief is not what makes it true. One trap: a false belief is not a Gettier case. If the server were down, the belief would be false, and the definition already says that is not knowledge. That cures the misconception that justified true belief is a settled definition: these cases are why it is still debated.</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priori means knowable independently of experience, as in mathematics; it describes how a claim is known, not when a person first learned it. Every triangle has 3 sides is a priori: understanding what a triangle is lets you see it is true. A posteriori means knowable only through experience. The left trail leads to the lake is a posteriori, because nothing in the words tells you where the trail goes. Week 4's rationalists and empiricists disagree about how much knowledge of the world is a priori. The trap is the word prior: students read a priori as learned first. Cure it by asking how, not when. DO: read the two claims aloud and have the room sort each one, then ask for the one-word reason.</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regress problem is the problem that if every justified belief needs another belief to justify it, the chain of reasons seems to go on forever, loop back on itself, or stop at something unsupported. Picture a child asking why it will rain: because of the forecast; why trust the forecast; because it is usually right; how do you know. Each reason seems to need a reason. A skeptic, someone who argues that we know far less than we think, says none of the three options works: forever never finishes, a loop props a belief on itself, like Week 4's circular argument, and a stop rests on nothing. DO: have the room name the three options from memory, then ask which one the skeptic finds weakest.</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Three answers to the regress, each stated as its defenders would. Foundationalism holds that some beliefs are basic and support the rest, so the chain of reasons comes to an end, like a building on a foundation. Coherentism holds that beliefs are justified by fitting together in a system of beliefs that support one another, so no belief has to come first, like a jigsaw puzzle. Reliabilism holds that a belief is justified when it is produced by a reliable process, one that tends to produce true beliefs, like a thermometer you trust. Each one replies to the skeptic. DO: give the lifeguard who believes a swimmer is waving for help, and ask a third of the room to explain the belief as each theory would.</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Each theory meets its strongest objection and a reply. Foundationalism: if nothing supports a basic belief, stopping there looks arbitrary. Reply: a basic belief is supported by experience or by being self-evident, not by another belief, so the stop is not arbitrary. Coherentism: a made-up story can fit together perfectly and still be false. Reply: a real person's system keeps taking in beliefs from perception, which ties it to the world. Reliabilism: a person whose process is reliable, but who has no idea it is reliable, does not seem justified. Reply: a young child knows a parent's face without defending the process. That is 3 theories, 3 objections, 3 replies, so 3 divided by 3 gives 1 of each per theory, and no verdict is keyed.</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is an activity-local audit. Paste this prompt into Claude or Gemini: "In one paragraph, what did Edmund Gettier's paper show, and when was it published?" Watch for a specific error: chatbots often say Gettier proved that knowledge is not justified true belief, or announce the correct fix, as if the question were settled. Some also give the wrong year. The vetted record is Gettier's "Is Justified True Belief Knowledge?", Analysis, 1963, a three-page paper describing justified true beliefs that are true only by luck, which suggests justified true belief may not be enough for knowledge. DO: have students underline any verdict in the reply and rewrite that sentence by hand. For this activity, the tool drafts and you check every author, year, and claim.</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Pull the week together. Justified true belief says a person knows a claim when it is true, believed, and justified, and justification is good reason, not certainty, so argument 1 stays valid and is never keyed sound. A definition claims every case, so 1 counterexample can defeat it as stated. Gettier's 1963 paper, 322 years after the Meditations of 1641, described justified true beliefs that are true only by luck. A priori knowledge does not rest on experience; that is about how, not when. Foundationalism, coherentism, and reliabilism are rival answers to the regress problem. Next week, Week 6, asks what a mind is. DO: exit ticket, one sentence each: name what justifies the hiker's belief and what makes it true.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Is right enough to know?</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5 · Knowledge II: What Knowledge Is</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5 · WHAT KNOWLEDGE IS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Right, but by luck?</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A FORK IN THE TRAIL</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The Gettier cases</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WEEK'S SHARED CASE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Three conditions for knowing</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(1) Truth: the claim is true</a:t>
            </a:r>
          </a:p>
          <a:p>
            <a:pPr algn="l" marL="342900" indent="-342900">
              <a:spcBef>
                <a:spcPts val="0"/>
              </a:spcBef>
              <a:spcAft>
                <a:spcPts val="800"/>
              </a:spcAft>
              <a:buChar char="•"/>
            </a:pPr>
            <a:r>
              <a:rPr sz="1800">
                <a:solidFill>
                  <a:srgbClr val="FFFFFF"/>
                </a:solidFill>
                <a:latin typeface="Calibri"/>
              </a:rPr>
              <a:t>(2) Belief: the person believes it</a:t>
            </a:r>
          </a:p>
          <a:p>
            <a:pPr algn="l" marL="342900" indent="-342900">
              <a:spcBef>
                <a:spcPts val="0"/>
              </a:spcBef>
              <a:spcAft>
                <a:spcPts val="800"/>
              </a:spcAft>
              <a:buChar char="•"/>
            </a:pPr>
            <a:r>
              <a:rPr sz="1800">
                <a:solidFill>
                  <a:srgbClr val="FFFFFF"/>
                </a:solidFill>
                <a:latin typeface="Calibri"/>
              </a:rPr>
              <a:t>(3) Justification: the person has good reason</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 THE CLASSIC DEFINITION</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Is right enough to know?</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05</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Good reason, not certainty</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P1: if knowledge requires certainty, I know little</a:t>
            </a:r>
          </a:p>
          <a:p>
            <a:pPr algn="l" marL="342900" indent="-342900">
              <a:spcBef>
                <a:spcPts val="0"/>
              </a:spcBef>
              <a:spcAft>
                <a:spcPts val="800"/>
              </a:spcAft>
              <a:buChar char="•"/>
            </a:pPr>
            <a:r>
              <a:rPr sz="1800">
                <a:solidFill>
                  <a:srgbClr val="FFFFFF"/>
                </a:solidFill>
                <a:latin typeface="Calibri"/>
              </a:rPr>
              <a:t>P2: knowledge requires certainty</a:t>
            </a:r>
          </a:p>
          <a:p>
            <a:pPr algn="l" marL="342900" indent="-342900">
              <a:spcBef>
                <a:spcPts val="0"/>
              </a:spcBef>
              <a:spcAft>
                <a:spcPts val="800"/>
              </a:spcAft>
              <a:buChar char="•"/>
            </a:pPr>
            <a:r>
              <a:rPr sz="1800">
                <a:solidFill>
                  <a:srgbClr val="FFFFFF"/>
                </a:solidFill>
                <a:latin typeface="Calibri"/>
              </a:rPr>
              <a:t>Valid, modus ponens; soundness not keyed</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DATASET B, ARGUMENT 1</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Is right enough to know?</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Every case, one failure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Each condition necessary; together sufficient</a:t>
            </a:r>
          </a:p>
          <a:p>
            <a:pPr algn="l" marL="342900" indent="-342900">
              <a:spcBef>
                <a:spcPts val="0"/>
              </a:spcBef>
              <a:spcAft>
                <a:spcPts val="800"/>
              </a:spcAft>
              <a:buChar char="•"/>
            </a:pPr>
            <a:r>
              <a:rPr sz="1800">
                <a:solidFill>
                  <a:srgbClr val="FFFFFF"/>
                </a:solidFill>
                <a:latin typeface="Calibri"/>
              </a:rPr>
              <a:t>So: every justified true belief is knowledge</a:t>
            </a:r>
          </a:p>
          <a:p>
            <a:pPr algn="l" marL="342900" indent="-342900">
              <a:spcBef>
                <a:spcPts val="0"/>
              </a:spcBef>
              <a:spcAft>
                <a:spcPts val="800"/>
              </a:spcAft>
              <a:buChar char="•"/>
            </a:pPr>
            <a:r>
              <a:rPr sz="1800">
                <a:solidFill>
                  <a:srgbClr val="FFFFFF"/>
                </a:solidFill>
                <a:latin typeface="Calibri"/>
              </a:rPr>
              <a:t>1 counterexample defeats it as stated</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 WHY ONE CASE IS ENOUGH</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Is right enough to know?</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05</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Three of three, by luck</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True, believed, and justified: 1 + 1 + 1 = 3</a:t>
            </a:r>
          </a:p>
          <a:p>
            <a:pPr algn="l" marL="342900" indent="-342900">
              <a:spcBef>
                <a:spcPts val="0"/>
              </a:spcBef>
              <a:spcAft>
                <a:spcPts val="800"/>
              </a:spcAft>
              <a:buChar char="•"/>
            </a:pPr>
            <a:r>
              <a:rPr sz="1800">
                <a:solidFill>
                  <a:srgbClr val="FFFFFF"/>
                </a:solidFill>
                <a:latin typeface="Calibri"/>
              </a:rPr>
              <a:t>The sign would point left either way</a:t>
            </a:r>
          </a:p>
          <a:p>
            <a:pPr algn="l" marL="342900" indent="-342900">
              <a:spcBef>
                <a:spcPts val="0"/>
              </a:spcBef>
              <a:spcAft>
                <a:spcPts val="800"/>
              </a:spcAft>
              <a:buChar char="•"/>
            </a:pPr>
            <a:r>
              <a:rPr sz="1800">
                <a:solidFill>
                  <a:srgbClr val="FFFFFF"/>
                </a:solidFill>
                <a:latin typeface="Calibri"/>
              </a:rPr>
              <a:t>What justifies it is not what makes it true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THE TRAIL SIGN</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Is right enough to know?</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05</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The challenge, laid out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P1: if every justified true belief is knowledge, hiker knows</a:t>
            </a:r>
          </a:p>
          <a:p>
            <a:pPr algn="l" marL="342900" indent="-342900">
              <a:spcBef>
                <a:spcPts val="0"/>
              </a:spcBef>
              <a:spcAft>
                <a:spcPts val="800"/>
              </a:spcAft>
              <a:buChar char="•"/>
            </a:pPr>
            <a:r>
              <a:rPr sz="1800">
                <a:solidFill>
                  <a:srgbClr val="FFFFFF"/>
                </a:solidFill>
                <a:latin typeface="Calibri"/>
              </a:rPr>
              <a:t>P2: the hiker does not know</a:t>
            </a:r>
          </a:p>
          <a:p>
            <a:pPr algn="l" marL="342900" indent="-342900">
              <a:spcBef>
                <a:spcPts val="0"/>
              </a:spcBef>
              <a:spcAft>
                <a:spcPts val="800"/>
              </a:spcAft>
              <a:buChar char="•"/>
            </a:pPr>
            <a:r>
              <a:rPr sz="1800">
                <a:solidFill>
                  <a:srgbClr val="FFFFFF"/>
                </a:solidFill>
                <a:latin typeface="Calibri"/>
              </a:rPr>
              <a:t>C: not every justified true belief is knowledge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STANDARD FORM</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Is right enough to know?</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05</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Two more lucky beliefs</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Study partner: 2 slips cancel</a:t>
            </a:r>
          </a:p>
          <a:p>
            <a:pPr algn="l" marL="342900" indent="-342900">
              <a:spcBef>
                <a:spcPts val="0"/>
              </a:spcBef>
              <a:spcAft>
                <a:spcPts val="800"/>
              </a:spcAft>
              <a:buChar char="•"/>
            </a:pPr>
            <a:r>
              <a:rPr sz="1800">
                <a:solidFill>
                  <a:srgbClr val="FFFFFF"/>
                </a:solidFill>
                <a:latin typeface="Calibri"/>
              </a:rPr>
              <a:t>Right total, wrong working</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Help-desk light: stuck on green</a:t>
            </a:r>
          </a:p>
          <a:p>
            <a:pPr algn="l" marL="342900" indent="-342900">
              <a:spcBef>
                <a:spcPts val="0"/>
              </a:spcBef>
              <a:spcAft>
                <a:spcPts val="800"/>
              </a:spcAft>
              <a:buChar char="•"/>
            </a:pPr>
            <a:r>
              <a:rPr sz="1800">
                <a:solidFill>
                  <a:srgbClr val="FFFFFF"/>
                </a:solidFill>
                <a:latin typeface="Calibri"/>
              </a:rPr>
              <a:t>Server happens to be running</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 THE SHARED SHAPE</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Is right enough to know?</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05</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 priori vs. a posteriori</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 priori: independent of experience</a:t>
            </a:r>
          </a:p>
          <a:p>
            <a:pPr algn="l" marL="342900" indent="-342900">
              <a:spcBef>
                <a:spcPts val="0"/>
              </a:spcBef>
              <a:spcAft>
                <a:spcPts val="800"/>
              </a:spcAft>
              <a:buChar char="•"/>
            </a:pPr>
            <a:r>
              <a:rPr sz="1800">
                <a:solidFill>
                  <a:srgbClr val="FFFFFF"/>
                </a:solidFill>
                <a:latin typeface="Calibri"/>
              </a:rPr>
              <a:t>Every triangle has 3 sides</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 posteriori: through experience</a:t>
            </a:r>
          </a:p>
          <a:p>
            <a:pPr algn="l" marL="342900" indent="-342900">
              <a:spcBef>
                <a:spcPts val="0"/>
              </a:spcBef>
              <a:spcAft>
                <a:spcPts val="800"/>
              </a:spcAft>
              <a:buChar char="•"/>
            </a:pPr>
            <a:r>
              <a:rPr sz="1800">
                <a:solidFill>
                  <a:srgbClr val="FFFFFF"/>
                </a:solidFill>
                <a:latin typeface="Calibri"/>
              </a:rPr>
              <a:t>The left trail leads to the lake</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 WHERE KNOWLEDGE COMES FROM</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Is right enough to know?</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05</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Why? Why? Why?</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Each reason seems to need a reason</a:t>
            </a:r>
          </a:p>
          <a:p>
            <a:pPr algn="l" marL="342900" indent="-342900">
              <a:spcBef>
                <a:spcPts val="0"/>
              </a:spcBef>
              <a:spcAft>
                <a:spcPts val="800"/>
              </a:spcAft>
              <a:buChar char="•"/>
            </a:pPr>
            <a:r>
              <a:rPr sz="1800">
                <a:solidFill>
                  <a:srgbClr val="FFFFFF"/>
                </a:solidFill>
                <a:latin typeface="Calibri"/>
              </a:rPr>
              <a:t>Forever, a loop, or a stop</a:t>
            </a:r>
          </a:p>
          <a:p>
            <a:pPr algn="l" marL="342900" indent="-342900">
              <a:spcBef>
                <a:spcPts val="0"/>
              </a:spcBef>
              <a:spcAft>
                <a:spcPts val="800"/>
              </a:spcAft>
              <a:buChar char="•"/>
            </a:pPr>
            <a:r>
              <a:rPr sz="1800">
                <a:solidFill>
                  <a:srgbClr val="FFFFFF"/>
                </a:solidFill>
                <a:latin typeface="Calibri"/>
              </a:rPr>
              <a:t>The skeptic: none of these works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 THE CHAIN OF REASONS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Is right enough to know?</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05</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Foundation, web, or process?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Foundationalism: basic beliefs support the rest</a:t>
            </a:r>
          </a:p>
          <a:p>
            <a:pPr algn="l" marL="342900" indent="-342900">
              <a:spcBef>
                <a:spcPts val="0"/>
              </a:spcBef>
              <a:spcAft>
                <a:spcPts val="800"/>
              </a:spcAft>
              <a:buChar char="•"/>
            </a:pPr>
            <a:r>
              <a:rPr sz="1800">
                <a:solidFill>
                  <a:srgbClr val="FFFFFF"/>
                </a:solidFill>
                <a:latin typeface="Calibri"/>
              </a:rPr>
              <a:t>Coherentism: beliefs justified by fitting together</a:t>
            </a:r>
          </a:p>
          <a:p>
            <a:pPr algn="l" marL="342900" indent="-342900">
              <a:spcBef>
                <a:spcPts val="0"/>
              </a:spcBef>
              <a:spcAft>
                <a:spcPts val="800"/>
              </a:spcAft>
              <a:buChar char="•"/>
            </a:pPr>
            <a:r>
              <a:rPr sz="1800">
                <a:solidFill>
                  <a:srgbClr val="FFFFFF"/>
                </a:solidFill>
                <a:latin typeface="Calibri"/>
              </a:rPr>
              <a:t>Reliabilism: justified by a reliable process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6 · THREE ANSWERS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Is right enough to know?</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05</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Each view, objected and answered</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Foundationalism: arbitrary stop? Supported by experience</a:t>
            </a:r>
          </a:p>
          <a:p>
            <a:pPr algn="l" marL="342900" indent="-342900">
              <a:spcBef>
                <a:spcPts val="0"/>
              </a:spcBef>
              <a:spcAft>
                <a:spcPts val="800"/>
              </a:spcAft>
              <a:buChar char="•"/>
            </a:pPr>
            <a:r>
              <a:rPr sz="1800">
                <a:solidFill>
                  <a:srgbClr val="FFFFFF"/>
                </a:solidFill>
                <a:latin typeface="Calibri"/>
              </a:rPr>
              <a:t>Coherentism: a coherent fiction? Perception ties it down</a:t>
            </a:r>
          </a:p>
          <a:p>
            <a:pPr algn="l" marL="342900" indent="-342900">
              <a:spcBef>
                <a:spcPts val="0"/>
              </a:spcBef>
              <a:spcAft>
                <a:spcPts val="800"/>
              </a:spcAft>
              <a:buChar char="•"/>
            </a:pPr>
            <a:r>
              <a:rPr sz="1800">
                <a:solidFill>
                  <a:srgbClr val="FFFFFF"/>
                </a:solidFill>
                <a:latin typeface="Calibri"/>
              </a:rPr>
              <a:t>Reliabilism: unaware of reliability? Children know too</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7 · OBJECTIONS AND REPLIES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Is right enough to know?</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05</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Catch the settled-definition slip</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Ask a chatbot what Gettier showed</a:t>
            </a:r>
          </a:p>
          <a:p>
            <a:pPr algn="l" marL="342900" indent="-342900">
              <a:spcBef>
                <a:spcPts val="0"/>
              </a:spcBef>
              <a:spcAft>
                <a:spcPts val="800"/>
              </a:spcAft>
              <a:buChar char="•"/>
            </a:pPr>
            <a:r>
              <a:rPr sz="1800">
                <a:solidFill>
                  <a:srgbClr val="FFFFFF"/>
                </a:solidFill>
                <a:latin typeface="Calibri"/>
              </a:rPr>
              <a:t>Check author, year, and claim</a:t>
            </a:r>
          </a:p>
          <a:p>
            <a:pPr algn="l" marL="342900" indent="-342900">
              <a:spcBef>
                <a:spcPts val="0"/>
              </a:spcBef>
              <a:spcAft>
                <a:spcPts val="800"/>
              </a:spcAft>
              <a:buChar char="•"/>
            </a:pPr>
            <a:r>
              <a:rPr sz="1800">
                <a:solidFill>
                  <a:srgbClr val="FFFFFF"/>
                </a:solidFill>
                <a:latin typeface="Calibri"/>
              </a:rPr>
              <a:t>Correct any verdict by hand</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AUDIT THE AI · THIS ACTIVITY</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Is right enough to know?</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05</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Justified, true, and lucky</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Gettier, 1963: 322 years after the Meditations</a:t>
            </a:r>
          </a:p>
          <a:p>
            <a:pPr algn="l" marL="342900" indent="-342900">
              <a:spcBef>
                <a:spcPts val="0"/>
              </a:spcBef>
              <a:spcAft>
                <a:spcPts val="800"/>
              </a:spcAft>
              <a:buChar char="•"/>
            </a:pPr>
            <a:r>
              <a:rPr sz="1800">
                <a:solidFill>
                  <a:srgbClr val="FFFFFF"/>
                </a:solidFill>
                <a:latin typeface="Calibri"/>
              </a:rPr>
              <a:t>1 counterexample can defeat a definition</a:t>
            </a:r>
          </a:p>
          <a:p>
            <a:pPr algn="l" marL="342900" indent="-342900">
              <a:spcBef>
                <a:spcPts val="0"/>
              </a:spcBef>
              <a:spcAft>
                <a:spcPts val="800"/>
              </a:spcAft>
              <a:buChar char="•"/>
            </a:pPr>
            <a:r>
              <a:rPr sz="1800">
                <a:solidFill>
                  <a:srgbClr val="FFFFFF"/>
                </a:solidFill>
                <a:latin typeface="Calibri"/>
              </a:rPr>
              <a:t>Next: what a mind is</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NEXT WEEK</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 right enough to know?</dc:title>
  <dc:subject>Is right enough to know? — Week 05</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