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6, which opens a new unit on mind and self. For three weeks we asked what is real and what you can know. Now we turn those questions on the knower and ask what a mind is, and how it is related to a body and a brain. You will meet three standard answers, substance dualism, the identity theory, and functionalism, and test each one with a famous case: Nagel's bat, Searle's Chinese room, and Jackson's Mary. You will also put two arguments from the course's argument set in standard form and key them for validity. For course policies, the current syllabus is the place to check. Let's start with something that happens in a clinic.</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hook. Someone at a clinic tells a nurse that a healed burn on one hand still stings. The skin looks fine. A brain scan could show which areas are busy while the sting goes on. But could the scan show what the sting feels like from the inside? You know what your own pain feels like in a way that no screen seems to capture. Now put a help-desk chatbot beside that scene: polite, fast, right, and maybe understanding nothing. Both puzzles ask what a mind is. DO: give pairs one minute to answer one question, could a scan show what pain feels like, yes or no, with one reason. Collect a show of hands for each answer, then name the tension: inside knowledge versus outside evidence.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Our shared material this week is Dataset E, the three mind-body positions, together with the Chinese room, the Week 6 entry on the course's thought-experiment roster, from John Searle's paper of 1980. Its question is: is following a program the same as understanding? It tests functionalism and machine minds. Two illustrative arguments from Dataset B travel with it: argument 2, about whether mental states have locations, and argument 8, about a machine that answers in Chinese. The dates are pinned: Nagel's bat paper in 1974, Searle's in 1980, and Jackson's Mary paper in 1982. Those three papers span 8 years. Each position will get its strongest form, its strongest objection, and a reply from its own side.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mind-body problem is the problem of how mental states, such as pains, thoughts, and wishes, are related to the physical body and brain. A mental state is any state of mind a creature can be in, such as feeling a pain, believing a claim, or wanting something. Think about wanting a snack. The wish shows up, and your legs carry you to the kitchen. Dataset E pins three standard answers. Substance dualism says mind and body are different kinds of thing. The identity theory says mental states are brain states. Functionalism says mental states are defined by their causal roles. Read the three as a map, not a scoreboard. The misconception to cure: a problem is not a mystery with no answers; each answer has real support and a hard objection.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Substance dualism is the view that mind and body are different kinds of thing, so that a mind is not a physical object and is not made of the matter that makes up a body. State it at its strongest. Think of the number seven and ask how much that thought weighs; the question sounds strange. Physical things have size, shape, weight, and a place, and thoughts do not seem to. You also know your own mind from the inside. Week 4's cogito was reached by thinking alone while every sense was in doubt, and a dualist reads that inside knowledge as a sign the mind is something other than the body. DO: ask the room to name one property every physical object has and one thing a thought seems to lack; collect three answers.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press dualism with its strongest objection, the problem of interaction: the objection that asks how a mind that is not physical could cause changes in a physical body, or be changed by it. Work it step by step. You decide to wave at a friend, and your hand goes up. The dualist says a mental event caused a physical event. The objection asks how: the decision has no size, no place, and no push, and the physical causes we know about work by contact, force, or energy. The dualist reply: a puzzle about how a cause works is not proof that it does not happen, and the link may be a basic fact with no further explanation. DO: run the three steps live; pause after the objection and collect replies before revealing the dualist's.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Physicalism is the view that everything that exists is physical, so that minds, too, are made of nothing beyond the physical world. Its best-known form for the mind is the identity theory: mental states are brain states, so that a pain and the brain process that goes with it are one thing described in two ways. The analogy is lightning, which turned out to be an electrical discharge: one thing, two descriptions. Its strongest case: a blow to the head, a drug, or a night without sleep changes how a person thinks and feels, which is what the theory predicts. It also has no problem of interaction. The misconception to cure: brain states does not mean nothing is felt. Finding what lightning is did not make lightning unreal.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Dataset B is illustrative: its premises are written for teaching and the course does not endorse them. Argument 2 in standard form. P1: if the mind is the brain, then mental states have locations. P2: mental states have no locations. C: so the mind is not the brain. Let P be the mind is the brain and Q be mental states have locations. The pattern is if P then Q; not Q; so not P. That is denying the consequent, the valid form from Week 2, so the key is valid. Soundness is not keyed: an identity theorist replies that P2 is false, because a pain is located where its brain state is. DO: have students write the form in letters before you reveal it, then ask which premise the identity theorist rejects; it is P2.</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Thomas Nagel's What Is It Like to Be a Bat?, in The Philosophical Review in 1974, argues that physical accounts of the mind leave out the subjective character of experience: what an experience is like for the creature having it, from its own point of view. Many bats find their way in the dark by sending out sounds and sensing the echoes. Suppose you learned every fact about a bat's brain. That list is written from the outside, and it still does not seem to say what the echoes are like for the bat. That presses the identity theory, since a full brain account should leave nothing out. The physicalist reply: the case shows a limit of our point of view, not a non-physical fact. DO: ask whether the gap would close for another person's pain; it would not.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Functionalism is the view that mental states are defined by their causal roles, by what they do rather than by what they are made of, so that anything playing the right role, brain or machine, could be in the state. A causal role is the pattern of causes and effects that marks out a mental state. Think of a goalkeeper: the job defines the role, not the body that fills it. Pain is whatever state is caused by bodily damage and causes distress, the belief that something is wrong, and the urge to protect the hurt spot. That answers an objection to the identity theory, since creatures with very different brains seem to share pain. The misconception to cure: functionalism is not a claim about brains only. DO: ask for one more filler of the pain role.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Alan Turing proposed an imitation game, now called the Turing test, as a way to ask whether a machine can think. In outline, a questioner trades typed messages with a hidden machine and a hidden person and tries to tell which is which. The test fits functionalism: if a mind is defined by what it does, a machine that does what a thinking person does in conversation looks like a strong candidate. The misconception to cure is the big one: the Turing test is not a test of consciousness. It checks typed replies and nothing else, so passing it would not by itself show that a machine feels anything, which is Nagel's question coming back. DO: ask the room what the questioner gets to see; the questioner sees typed replies only.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week's thought experiment. John Searle's Minds, Brains, and Programs, from 1980, imagines a person who knows no Chinese following rule-books for matching Chinese symbols and passing out fluent answers. The roster's question: is following a program the same as understanding? The course's reconstruction, illustrative. P1: the person in the room runs a program for answering questions in Chinese. P2: the person does not understand Chinese. P3, added: if running the right program were enough for understanding, anyone who runs it would understand. C: so running the right program is not enough for understanding. P1 and P2 deny the consequent of P3, so it is valid. The systems reply: the whole system of person, rule-books, and room understands. DO: collect votes on the systems reply before stating it.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Back to the help-desk chatbot, now answering a customer in Chinese. Dataset B's argument 8, illustrative. P1: if a machine understands Chinese, it can answer questions in Chinese. P2: this machine answers questions in Chinese. C: so it understands Chinese. The pattern is if P then Q; Q; so P. It runs the conditional backward, from the consequent to the antecedent, so the key is invalid. This is Week 2's invalid form, and Week 2's method shows it: keep the shape, change the content. If a person is a chef, they can boil an egg; this person can boil an egg; so this person is a chef. A kid making breakfast makes the premises true and the conclusion false. DO: have pairs write their own same-shape counterexample, then share two.</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Frank Jackson's Epiphenomenal Qualia, from 1982, presents Mary, a scientist who knows every physical fact about color vision but has lived in a black-and-white room. The question: does she learn something new when she first sees red? Qualia are the felt qualities of experience, such as how red looks. If Mary learns a new fact, some fact about experience is not physical, which presses the identity theory and functionalism alike. The physicalist reply: Mary gains a new ability, to recognize and imagine red, or a new way of knowing a fact she already knew, like walking the streets of a city you knew from a map. Searle's paper came 6 years after Nagel's, and Jackson's 2 years after Searle's: 8 years in all.</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Line the three positions up. Substance dualism says mind and body are different kinds of thing; the problem of interaction presses it; the reply is that not knowing how a cause works is no proof that it does not happen. The identity theory says mental states are brain states; Nagel's bat and Jackson's Mary press it; the reply is that the cases show a limit of our viewpoint or a new way of knowing an old fact. Functionalism says mental states are defined by their causal roles; the Chinese room and Mary press it; the reply is the systems reply. The count is 1 + 2 + 2 = 5 entries, with Mary counted twice. A count of pressures is not a ranking. The course keys no verdict on which view is right.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an activity-local audit. Paste this prompt into Claude or Gemini: "In two sentences, what does Searle's Chinese room argument show, and in what year was 'Minds, Brains, and Programs' published?" Watch for a specific error: chatbots often overstate the conclusion as machines can never be intelligent, or say the room proves computers cannot think at all. The vetted record: Searle, 1980, argues that running a program is not enough for understanding; the room itself answers very well. A second slip to watch for is calling the Turing test a test of consciousness. DO: students paste the prompt, underline any overstated sentence, and rewrite it by hand from the course's wording. For this exercise the rule is that the tool drafts and you check.</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Pull the week together. The mind-body problem asks how mental states relate to the body and brain. Substance dualism says they are different kinds of thing and faces the problem of interaction. The identity theory says mental states are brain states; Nagel's bat, from 1974, asks what experience is like from the inside. Functionalism defines mental states by their causal roles; the Turing test checks conversation, not consciousness; Searle's Chinese room, from 1980, asks whether following a program is understanding. Jackson's Mary, from 1982, presses both physicalist views. Argument 2 is valid by denying the consequent; argument 8 is invalid. Next week, Week 7 takes up Locke's memory theory and the ship of Theseus. DO: each student writes one sentence naming the case they find hardest to answer, and why.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What is a mind?</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6 · The Mind-Body Problem</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6 · MIND AND BODY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Can a scan show pain?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STING NO SCAN SHOWS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Three positions, one room</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WEEK'S SHARED CASE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How do wishes move legs?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wish seems to be in your head</a:t>
            </a:r>
          </a:p>
          <a:p>
            <a:pPr algn="l" marL="342900" indent="-342900">
              <a:spcBef>
                <a:spcPts val="0"/>
              </a:spcBef>
              <a:spcAft>
                <a:spcPts val="800"/>
              </a:spcAft>
              <a:buChar char="•"/>
            </a:pPr>
            <a:r>
              <a:rPr sz="1800">
                <a:solidFill>
                  <a:srgbClr val="FFFFFF"/>
                </a:solidFill>
                <a:latin typeface="Calibri"/>
              </a:rPr>
              <a:t>Your legs are in the room</a:t>
            </a:r>
          </a:p>
          <a:p>
            <a:pPr algn="l" marL="342900" indent="-342900">
              <a:spcBef>
                <a:spcPts val="0"/>
              </a:spcBef>
              <a:spcAft>
                <a:spcPts val="800"/>
              </a:spcAft>
              <a:buChar char="•"/>
            </a:pPr>
            <a:r>
              <a:rPr sz="1800">
                <a:solidFill>
                  <a:srgbClr val="FFFFFF"/>
                </a:solidFill>
                <a:latin typeface="Calibri"/>
              </a:rPr>
              <a:t>How does one move the other?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THE PROBLEM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is a mind?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Thoughts have no weight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Mind and body: different kinds of thing</a:t>
            </a:r>
          </a:p>
          <a:p>
            <a:pPr algn="l" marL="342900" indent="-342900">
              <a:spcBef>
                <a:spcPts val="0"/>
              </a:spcBef>
              <a:spcAft>
                <a:spcPts val="800"/>
              </a:spcAft>
              <a:buChar char="•"/>
            </a:pPr>
            <a:r>
              <a:rPr sz="1800">
                <a:solidFill>
                  <a:srgbClr val="FFFFFF"/>
                </a:solidFill>
                <a:latin typeface="Calibri"/>
              </a:rPr>
              <a:t>Thoughts lack size, shape, and weight</a:t>
            </a:r>
          </a:p>
          <a:p>
            <a:pPr algn="l" marL="342900" indent="-342900">
              <a:spcBef>
                <a:spcPts val="0"/>
              </a:spcBef>
              <a:spcAft>
                <a:spcPts val="800"/>
              </a:spcAft>
              <a:buChar char="•"/>
            </a:pPr>
            <a:r>
              <a:rPr sz="1800">
                <a:solidFill>
                  <a:srgbClr val="FFFFFF"/>
                </a:solidFill>
                <a:latin typeface="Calibri"/>
              </a:rPr>
              <a:t>You know your pain from the inside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SUBSTANCE DUALISM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is a mind?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How could a thought push?</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You decide to wave; your hand rises</a:t>
            </a:r>
          </a:p>
          <a:p>
            <a:pPr algn="l" marL="342900" indent="-342900">
              <a:spcBef>
                <a:spcPts val="0"/>
              </a:spcBef>
              <a:spcAft>
                <a:spcPts val="800"/>
              </a:spcAft>
              <a:buChar char="•"/>
            </a:pPr>
            <a:r>
              <a:rPr sz="1800">
                <a:solidFill>
                  <a:srgbClr val="FFFFFF"/>
                </a:solidFill>
                <a:latin typeface="Calibri"/>
              </a:rPr>
              <a:t>A non-physical decision has no push</a:t>
            </a:r>
          </a:p>
          <a:p>
            <a:pPr algn="l" marL="342900" indent="-342900">
              <a:spcBef>
                <a:spcPts val="0"/>
              </a:spcBef>
              <a:spcAft>
                <a:spcPts val="800"/>
              </a:spcAft>
              <a:buChar char="•"/>
            </a:pPr>
            <a:r>
              <a:rPr sz="1800">
                <a:solidFill>
                  <a:srgbClr val="FFFFFF"/>
                </a:solidFill>
                <a:latin typeface="Calibri"/>
              </a:rPr>
              <a:t>Reply: not knowing how is not disproof</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WAVE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is a mind?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Like lightning, one thing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Physicalism: everything that exists is physical</a:t>
            </a:r>
          </a:p>
          <a:p>
            <a:pPr algn="l" marL="342900" indent="-342900">
              <a:spcBef>
                <a:spcPts val="0"/>
              </a:spcBef>
              <a:spcAft>
                <a:spcPts val="800"/>
              </a:spcAft>
              <a:buChar char="•"/>
            </a:pPr>
            <a:r>
              <a:rPr sz="1800">
                <a:solidFill>
                  <a:srgbClr val="FFFFFF"/>
                </a:solidFill>
                <a:latin typeface="Calibri"/>
              </a:rPr>
              <a:t>Identity theory: mental states are brain states</a:t>
            </a:r>
          </a:p>
          <a:p>
            <a:pPr algn="l" marL="342900" indent="-342900">
              <a:spcBef>
                <a:spcPts val="0"/>
              </a:spcBef>
              <a:spcAft>
                <a:spcPts val="800"/>
              </a:spcAft>
              <a:buChar char="•"/>
            </a:pPr>
            <a:r>
              <a:rPr sz="1800">
                <a:solidFill>
                  <a:srgbClr val="FFFFFF"/>
                </a:solidFill>
                <a:latin typeface="Calibri"/>
              </a:rPr>
              <a:t>Changes in mind track changes in brain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PHYSICALISM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is a mind?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Do thoughts have locations?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if mind is brain, states have locations</a:t>
            </a:r>
          </a:p>
          <a:p>
            <a:pPr algn="l" marL="342900" indent="-342900">
              <a:spcBef>
                <a:spcPts val="0"/>
              </a:spcBef>
              <a:spcAft>
                <a:spcPts val="800"/>
              </a:spcAft>
              <a:buChar char="•"/>
            </a:pPr>
            <a:r>
              <a:rPr sz="1800">
                <a:solidFill>
                  <a:srgbClr val="FFFFFF"/>
                </a:solidFill>
                <a:latin typeface="Calibri"/>
              </a:rPr>
              <a:t>P2: mental states have no locations</a:t>
            </a:r>
          </a:p>
          <a:p>
            <a:pPr algn="l" marL="342900" indent="-342900">
              <a:spcBef>
                <a:spcPts val="0"/>
              </a:spcBef>
              <a:spcAft>
                <a:spcPts val="800"/>
              </a:spcAft>
              <a:buChar char="•"/>
            </a:pPr>
            <a:r>
              <a:rPr sz="1800">
                <a:solidFill>
                  <a:srgbClr val="FFFFFF"/>
                </a:solidFill>
                <a:latin typeface="Calibri"/>
              </a:rPr>
              <a:t>C: so mind is not brain. Valid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DATASET B, ARGUMENT 2</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is a mind?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What is it like?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Bats find their way by echoes</a:t>
            </a:r>
          </a:p>
          <a:p>
            <a:pPr algn="l" marL="342900" indent="-342900">
              <a:spcBef>
                <a:spcPts val="0"/>
              </a:spcBef>
              <a:spcAft>
                <a:spcPts val="800"/>
              </a:spcAft>
              <a:buChar char="•"/>
            </a:pPr>
            <a:r>
              <a:rPr sz="1800">
                <a:solidFill>
                  <a:srgbClr val="FFFFFF"/>
                </a:solidFill>
                <a:latin typeface="Calibri"/>
              </a:rPr>
              <a:t>Outside facts, inside experience</a:t>
            </a:r>
          </a:p>
          <a:p>
            <a:pPr algn="l" marL="342900" indent="-342900">
              <a:spcBef>
                <a:spcPts val="0"/>
              </a:spcBef>
              <a:spcAft>
                <a:spcPts val="800"/>
              </a:spcAft>
              <a:buChar char="•"/>
            </a:pPr>
            <a:r>
              <a:rPr sz="1800">
                <a:solidFill>
                  <a:srgbClr val="FFFFFF"/>
                </a:solidFill>
                <a:latin typeface="Calibri"/>
              </a:rPr>
              <a:t>Reply: a limit of our viewpoint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NAGEL'S BAT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is a mind?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Role vs. material</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Pain's causes: bodily damage</a:t>
            </a:r>
          </a:p>
          <a:p>
            <a:pPr algn="l" marL="342900" indent="-342900">
              <a:spcBef>
                <a:spcPts val="0"/>
              </a:spcBef>
              <a:spcAft>
                <a:spcPts val="800"/>
              </a:spcAft>
              <a:buChar char="•"/>
            </a:pPr>
            <a:r>
              <a:rPr sz="1800">
                <a:solidFill>
                  <a:srgbClr val="FFFFFF"/>
                </a:solidFill>
                <a:latin typeface="Calibri"/>
              </a:rPr>
              <a:t>Pain's effects: distress, protecting the spot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Filled by a brain, an octopus,</a:t>
            </a:r>
          </a:p>
          <a:p>
            <a:pPr algn="l" marL="342900" indent="-342900">
              <a:spcBef>
                <a:spcPts val="0"/>
              </a:spcBef>
              <a:spcAft>
                <a:spcPts val="800"/>
              </a:spcAft>
              <a:buChar char="•"/>
            </a:pPr>
            <a:r>
              <a:rPr sz="1800">
                <a:solidFill>
                  <a:srgbClr val="FFFFFF"/>
                </a:solidFill>
                <a:latin typeface="Calibri"/>
              </a:rPr>
              <a:t>or a well-built machine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FUNCTIONALISM</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is a mind?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Conversation, not consciousness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Typed chat with a hidden person and machine</a:t>
            </a:r>
          </a:p>
          <a:p>
            <a:pPr algn="l" marL="342900" indent="-342900">
              <a:spcBef>
                <a:spcPts val="0"/>
              </a:spcBef>
              <a:spcAft>
                <a:spcPts val="800"/>
              </a:spcAft>
              <a:buChar char="•"/>
            </a:pPr>
            <a:r>
              <a:rPr sz="1800">
                <a:solidFill>
                  <a:srgbClr val="FFFFFF"/>
                </a:solidFill>
                <a:latin typeface="Calibri"/>
              </a:rPr>
              <a:t>Can the questioner tell which is which?</a:t>
            </a:r>
          </a:p>
          <a:p>
            <a:pPr algn="l" marL="342900" indent="-342900">
              <a:spcBef>
                <a:spcPts val="0"/>
              </a:spcBef>
              <a:spcAft>
                <a:spcPts val="800"/>
              </a:spcAft>
              <a:buChar char="•"/>
            </a:pPr>
            <a:r>
              <a:rPr sz="1800">
                <a:solidFill>
                  <a:srgbClr val="FFFFFF"/>
                </a:solidFill>
                <a:latin typeface="Calibri"/>
              </a:rPr>
              <a:t>Passing shows behavior, not feeling</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THE IMITATION GAME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is a mind?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Rules without understanding?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the person runs the program</a:t>
            </a:r>
          </a:p>
          <a:p>
            <a:pPr algn="l" marL="342900" indent="-342900">
              <a:spcBef>
                <a:spcPts val="0"/>
              </a:spcBef>
              <a:spcAft>
                <a:spcPts val="800"/>
              </a:spcAft>
              <a:buChar char="•"/>
            </a:pPr>
            <a:r>
              <a:rPr sz="1800">
                <a:solidFill>
                  <a:srgbClr val="FFFFFF"/>
                </a:solidFill>
                <a:latin typeface="Calibri"/>
              </a:rPr>
              <a:t>P2: the person does not understand Chinese</a:t>
            </a:r>
          </a:p>
          <a:p>
            <a:pPr algn="l" marL="342900" indent="-342900">
              <a:spcBef>
                <a:spcPts val="0"/>
              </a:spcBef>
              <a:spcAft>
                <a:spcPts val="800"/>
              </a:spcAft>
              <a:buChar char="•"/>
            </a:pPr>
            <a:r>
              <a:rPr sz="1800">
                <a:solidFill>
                  <a:srgbClr val="FFFFFF"/>
                </a:solidFill>
                <a:latin typeface="Calibri"/>
              </a:rPr>
              <a:t>P3 (added) → C: program is not enough. Valid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CHINESE ROOM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is a mind?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Answering is not understanding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if it understands, it can answer</a:t>
            </a:r>
          </a:p>
          <a:p>
            <a:pPr algn="l" marL="342900" indent="-342900">
              <a:spcBef>
                <a:spcPts val="0"/>
              </a:spcBef>
              <a:spcAft>
                <a:spcPts val="800"/>
              </a:spcAft>
              <a:buChar char="•"/>
            </a:pPr>
            <a:r>
              <a:rPr sz="1800">
                <a:solidFill>
                  <a:srgbClr val="FFFFFF"/>
                </a:solidFill>
                <a:latin typeface="Calibri"/>
              </a:rPr>
              <a:t>P2: this machine answers in Chinese</a:t>
            </a:r>
          </a:p>
          <a:p>
            <a:pPr algn="l" marL="342900" indent="-342900">
              <a:spcBef>
                <a:spcPts val="0"/>
              </a:spcBef>
              <a:spcAft>
                <a:spcPts val="800"/>
              </a:spcAft>
              <a:buChar char="•"/>
            </a:pPr>
            <a:r>
              <a:rPr sz="1800">
                <a:solidFill>
                  <a:srgbClr val="FFFFFF"/>
                </a:solidFill>
                <a:latin typeface="Calibri"/>
              </a:rPr>
              <a:t>C: so it understands. Invalid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DATASET B, ARGUMENT 8</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is a mind?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Does Mary learn something?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Knows every physical fact about color</a:t>
            </a:r>
          </a:p>
          <a:p>
            <a:pPr algn="l" marL="342900" indent="-342900">
              <a:spcBef>
                <a:spcPts val="0"/>
              </a:spcBef>
              <a:spcAft>
                <a:spcPts val="800"/>
              </a:spcAft>
              <a:buChar char="•"/>
            </a:pPr>
            <a:r>
              <a:rPr sz="1800">
                <a:solidFill>
                  <a:srgbClr val="FFFFFF"/>
                </a:solidFill>
                <a:latin typeface="Calibri"/>
              </a:rPr>
              <a:t>Lives in a black-and-white room</a:t>
            </a:r>
          </a:p>
          <a:p>
            <a:pPr algn="l" marL="342900" indent="-342900">
              <a:spcBef>
                <a:spcPts val="0"/>
              </a:spcBef>
              <a:spcAft>
                <a:spcPts val="800"/>
              </a:spcAft>
              <a:buChar char="•"/>
            </a:pPr>
            <a:r>
              <a:rPr sz="1800">
                <a:solidFill>
                  <a:srgbClr val="FFFFFF"/>
                </a:solidFill>
                <a:latin typeface="Calibri"/>
              </a:rPr>
              <a:t>Sees red: a new fact, or a new ability?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JACKSON'S MARY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is a mind?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views, five pressures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Dualism: interaction (1)</a:t>
            </a:r>
          </a:p>
          <a:p>
            <a:pPr algn="l" marL="342900" indent="-342900">
              <a:spcBef>
                <a:spcPts val="0"/>
              </a:spcBef>
              <a:spcAft>
                <a:spcPts val="800"/>
              </a:spcAft>
              <a:buChar char="•"/>
            </a:pPr>
            <a:r>
              <a:rPr sz="1800">
                <a:solidFill>
                  <a:srgbClr val="FFFFFF"/>
                </a:solidFill>
                <a:latin typeface="Calibri"/>
              </a:rPr>
              <a:t>Identity theory: bat, Mary (2)</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Functionalism: room, Mary (2)</a:t>
            </a:r>
          </a:p>
          <a:p>
            <a:pPr algn="l" marL="342900" indent="-342900">
              <a:spcBef>
                <a:spcPts val="0"/>
              </a:spcBef>
              <a:spcAft>
                <a:spcPts val="800"/>
              </a:spcAft>
              <a:buChar char="•"/>
            </a:pPr>
            <a:r>
              <a:rPr sz="1800">
                <a:solidFill>
                  <a:srgbClr val="FFFFFF"/>
                </a:solidFill>
                <a:latin typeface="Calibri"/>
              </a:rPr>
              <a:t>1 + 2 + 2 = 5, Mary twice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 EACH VIEW AT ITS STRONGEST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is a mind?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Catch the overstated room</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Ask a chatbot what the room shows</a:t>
            </a:r>
          </a:p>
          <a:p>
            <a:pPr algn="l" marL="342900" indent="-342900">
              <a:spcBef>
                <a:spcPts val="0"/>
              </a:spcBef>
              <a:spcAft>
                <a:spcPts val="800"/>
              </a:spcAft>
              <a:buChar char="•"/>
            </a:pPr>
            <a:r>
              <a:rPr sz="1800">
                <a:solidFill>
                  <a:srgbClr val="FFFFFF"/>
                </a:solidFill>
                <a:latin typeface="Calibri"/>
              </a:rPr>
              <a:t>Check: understanding, not intelligence</a:t>
            </a:r>
          </a:p>
          <a:p>
            <a:pPr algn="l" marL="342900" indent="-342900">
              <a:spcBef>
                <a:spcPts val="0"/>
              </a:spcBef>
              <a:spcAft>
                <a:spcPts val="800"/>
              </a:spcAft>
              <a:buChar char="•"/>
            </a:pPr>
            <a:r>
              <a:rPr sz="1800">
                <a:solidFill>
                  <a:srgbClr val="FFFFFF"/>
                </a:solidFill>
                <a:latin typeface="Calibri"/>
              </a:rPr>
              <a:t>Correct it by hand in one sentence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THIS ACTIVITY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is a mind?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 mind, three ways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Dualism, identity theory, functionalism</a:t>
            </a:r>
          </a:p>
          <a:p>
            <a:pPr algn="l" marL="342900" indent="-342900">
              <a:spcBef>
                <a:spcPts val="0"/>
              </a:spcBef>
              <a:spcAft>
                <a:spcPts val="800"/>
              </a:spcAft>
              <a:buChar char="•"/>
            </a:pPr>
            <a:r>
              <a:rPr sz="1800">
                <a:solidFill>
                  <a:srgbClr val="FFFFFF"/>
                </a:solidFill>
                <a:latin typeface="Calibri"/>
              </a:rPr>
              <a:t>Argument 2 valid; argument 8 invalid</a:t>
            </a:r>
          </a:p>
          <a:p>
            <a:pPr algn="l" marL="342900" indent="-342900">
              <a:spcBef>
                <a:spcPts val="0"/>
              </a:spcBef>
              <a:spcAft>
                <a:spcPts val="800"/>
              </a:spcAft>
              <a:buChar char="•"/>
            </a:pPr>
            <a:r>
              <a:rPr sz="1800">
                <a:solidFill>
                  <a:srgbClr val="FFFFFF"/>
                </a:solidFill>
                <a:latin typeface="Calibri"/>
              </a:rPr>
              <a:t>Next: the same person over time</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mind?</dc:title>
  <dc:subject>What is a mind? — Week 06</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