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7. This week asks two questions about you. First, what makes you the same person you were years ago, when your body, your tastes, and your memories have all changed? Second, are your choices free, if every choice has causes? We meet a ship whose planks were all replaced, a theory that ties a person to their memories, the Buddhist teaching of no-self, and three positions on free will. Your job, as always in this course, is to state each view the way its best defenders would and then test it, not to pick a winner. For anything about how the course runs, the current syllabus is the place to look. Now, the hook: a band with no founding members left.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the hook. A band has played for years. One by one, the singer, the drummer, the guitarist, and the bassist have left, and new players have taken their places. By now not one founding member is on stage. The posters still carry the old name, and fans still buy tickets to see the same band. Is it the same band? Most rooms split on this, and that split is the whole week in small. DO: give pairs one minute to answer yes or no with one reason. Collect a show of hands for each answer, write one reason from each side on the board, and keep both reasons up: the ship of Theseus will test them.</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Two shared cases carry the week. The first is the ship of Theseus, the Week 7 case on the course's thought-experiment roster, from Plutarch's Life of Theseus in John Dryden's translation. Its question: is a thing whose parts are all replaced still the same thing? It tests identity over time and the self. The second is Dataset F, the free will positions: hard determinism, libertarianism, and compatibilism, 3 positions that each answer three questions. Is determinism true, does free will exist, and are they compatible? We also meet anatta, from Dataset I, and Dataset B's argument 4, which you first saw in Week 2 as an example of disjunctive syllogism. This week it gets its stakes.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Picture two new phones from one box. In one sense they are the same; drop one, and the other is fine, so in another sense they are two. Numerical identity is being one and the same thing. Qualitative identity is being exactly alike in every quality, as the two phones are, while still being two separate things. Identity over time asks whether a thing at an earlier time is numerically the same thing as a thing later, after it has changed. Your own phone after two years, with a cracked corner, is not exactly like the one you bought, but it seems to be one phone, changed. That is the sense this week uses. DO: read out three sentences, a matching dress, an old jacket, and the band, and have the room call each one numerical or qualitative.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Now the week's thought experiment. Plutarch's Life of Theseus reports that the Athenians preserved Theseus' ship for a very long time. In John Dryden's translation, they took away the old planks as they decayed, putting in new and stronger timber in their place. That is Dataset C's Q3, and the English words are Dryden's, so we always quote it with trans. John Dryden. The roster's question is: is a thing whose parts are all replaced still the same thing? It tests identity over time and the self. Both answers have defenders. DO: read Q3 aloud, then ask the room to name the moment, if any, when the old ship stopped existing. Collect three answers, and note that no single plank swap seems to make a new ship.</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Two answers, each at its strongest. The same-ship answer: the ship was repaired a little at a time, kept its shape and its job, and at no step did a new ship begin. Its objection: by the end, not one plank of Theseus' ship is left. Its reply: a tree or a person changes all its matter and stays itself. The new-ship answer: a ship is its timber, so all new timber means a new ship. Its objection: it must say where the old ship ended. Its reply: a vague boundary is still a boundary. Then a variation, written for this course: someone builds a second ship from the saved old planks. Now 2 ships have a claim, continuity on one side and original timber on the other. DO: take a vote on the variation, then remind the room the course keys no answer.</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Turn from ships to persons. Personal identity is the question of what makes a person at one time the same person as someone at an earlier time. John Locke, the empiricist from Week 4, pointed to the mind. His memory theory holds that a person at one time is the same person as someone at an earlier time if they can remember that person's experiences. Its strongest form comes in a variation written for this course: if all your memories were moved into another body, the one who woke up with them would seem to be you. The objection: you remember nothing of being two years old, yet you seem to be that child. The reply: overlapping chains of memory link you back, even if no single memory reaches that far. DO: have students draw a chain of four links from now back to age two, one remembered year per link.</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Buddhist philosophy offers a very different answer, and we meet it in its own terms. No-self, called anatta, is the Buddhist teaching that there is no permanent self beyond a changing collection of body, feelings, perceptions, mental formations, and consciousness. That is 5 parts, each one changing. In Dataset I, anatta is Buddhist and glossed no permanent self. The Questions of King Milinda compares a person to a chariot that is nothing over and above its parts: wheels, axle, frame, with no extra chariot beside them. The common wrong turn is to hear no-self as nothing exists. The parts exist, and so does the collection; what is denied is a further, permanent self. We return to the chariot in Week 14. DO: ask pairs to list the chariot's parts and say where the chariot is.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Now the second question. Picture a line of dominoes: tip the first, and the last one has to fall. Determinism is the view that every event is necessitated by prior events together with the laws of nature. Fatalism is the view that what will happen will happen whatever anyone does. They come apart. Take a domino out of the line, and the last one does not fall. On determinism your choices are dominoes in the line, among the causes of what happens. On fatalism the outcome comes no matter what you do. This is one of the distinctions the Week 8 review asks for, so name it carefully. DO: read out a student's line, if determinism is true there is no point studying, and ask the room which view it describes and why.</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Dataset F, row by row. Hard determinism answers yes, no, no: determinism is true, free will does not exist, and they are not compatible. Libertarianism answers no, yes, no. Compatibilism takes no stand of its own on determinism, and answers yes, yes on free will and compatibility. Now the tallies. On whether free will exists, 2 answer yes, libertarianism and compatibilism, and 1 answers no, so 2 + 1 = 3. On whether they are compatible, 2 answer no, the incompatibilist positions, and 1 answers yes, so again 2 + 1 = 3. Only 1 position, hard determinism, says determinism is true. DO: put the three questions on the board, have students fill in the yes and no answers for each position from memory, then check against the table.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Two positions agree that free will and determinism cannot both be true, and then split. Hard determinism, in its strongest form: every choice has causes in brain, body, upbringing, and surroundings, reaching back before you were born, so no choice is free. Its objection: blame, praise, and deliberation seem pointless. Its reply: we can still teach, protect, and change behavior. Libertarianism, in the free will sense, not the political view: when you deliberate, more than one option is open, and responsibility needs that. Its objection is the luck objection: an undetermined choice seems to happen by chance, and chance is not control. Its reply: the person, not a prior event, makes the choice. DO: give half the room each view and have each half state the other side's best objection.</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Compatibilism holds that free will is compatible with determinism and that free will exists; it takes no stand of its own on whether determinism is true. A free act flows from your own reasons and desires, without force or compulsion. Test it on a fresh scenario. A volunteer at a stage show is hypnotized and later stands and sings when a bell rings. The compatibilist says that act is not free, because it flows from the hypnotist's suggestion and not the volunteer's own reasons. A hard determinist answers that every act has causes, and hypnosis only changes which ones. The objection to compatibilism: your reasons were fixed by events before you were born. The reply: freedom asks whether the act came from your own reasons, not whether they had causes. DO: ask who in the room thinks the singing was free, and why.</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Week 2 gave you this argument as an example of a form; now see what is at stake in it. Dataset B, argument 4, illustrative. P1: either free will is an illusion or determinism is false. P2: free will is not an illusion. C: so determinism is false. One option of the either-or is denied, so the other follows: disjunctive syllogism, valid. Soundness is not keyed, because its premises are open questions. Each position answers differently. The hard determinist rejects P2. The compatibilist rejects P1, since free will can be real even if determinism is true. The libertarian accepts both premises. DO: assign each table one position and have it name the premise it accepts or rejects, then compare. All three agree on validity and disagree on premises.</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principle of alternate possibilities says a person is morally responsible for what they did only if they could have done otherwise. Harry Frankfurt's Alternate Possibilities and Moral Responsibility, from 1969, describes cases that challenge it. Here is a variation on the shape of his cases, written for this course. A person decides, for reasons of their own, to stay late and finish a shared report. Unknown to them, a device was set to make them decide to stay if they had started to decide to leave. The device never acts. They could not have done otherwise, yet they seem responsible. The objection: the device needs a first sign of leaving, so a tiny alternative remained. The reply: a flicker that thin is not what responsibility needs. DO: ask the room to vote, responsible or not, and take one reason from each side.</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this activity's audit. Ask Claude, or another approved chatbot, this exact prompt: In two sentences, say whether compatibilism holds that determinism is false, and say which premise a compatibilist rejects in this argument: either free will is an illusion or determinism is false; free will is not an illusion; so determinism is false. Watch for the likely error. Chatbots often say compatibilists deny determinism, which reads compatibilism as libertarianism. Dataset F says compatibilism takes no stand of its own on determinism, and the compatibilist rejects P1, not P2. Some replies also call the argument invalid; it is valid by disjunctive syllogism. DO: have students paste the reply, underline each claim, check it against Dataset F, and rewrite the wrong sentence by hand.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Pull the week together. Numerical identity is being one thing; qualitative identity is being alike. The ship of Theseus asks whether a thing survives the replacement of all its parts, and Q3 is Dryden's translation. Locke's memory theory ties a person to memory; overlapping chains answer the forgetting objection. No-self denies a permanent self, not persons. Determinism is not fatalism. Dataset F: hard determinism yes, no, no; libertarianism no, yes, no; compatibilism no stand, yes, yes. Argument 4 is valid, and each position treats its premises differently. Frankfurt's 1969 cases challenge the principle of alternate possibilities. Next week, Week 8 reviews Weeks 1 to 7 by the one distinction each asks for and adds Pascal's wager. DO: have each student write one sentence naming where hard determinism and compatibilism disagree, and collect them at the door.</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Same self, free choice?</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7 · Personal Identity and Free Will</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7 · MIND AND SELF</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Is it the same band?</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A BAND WITH NO ORIGINAL MEMBERS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One ship, three positions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WEEK'S SHARED CASES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Same thing vs. alike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Numerical identity: one and the same thing</a:t>
            </a:r>
          </a:p>
          <a:p>
            <a:pPr algn="l" marL="342900" indent="-342900">
              <a:spcBef>
                <a:spcPts val="0"/>
              </a:spcBef>
              <a:spcAft>
                <a:spcPts val="800"/>
              </a:spcAft>
              <a:buChar char="•"/>
            </a:pPr>
            <a:r>
              <a:rPr sz="1800">
                <a:solidFill>
                  <a:srgbClr val="FFFFFF"/>
                </a:solidFill>
                <a:latin typeface="Calibri"/>
              </a:rPr>
              <a:t>Qualitative identity: exactly alike</a:t>
            </a:r>
          </a:p>
          <a:p>
            <a:pPr algn="l" marL="342900" indent="-342900">
              <a:spcBef>
                <a:spcPts val="0"/>
              </a:spcBef>
              <a:spcAft>
                <a:spcPts val="800"/>
              </a:spcAft>
              <a:buChar char="•"/>
            </a:pPr>
            <a:r>
              <a:rPr sz="1800">
                <a:solidFill>
                  <a:srgbClr val="FFFFFF"/>
                </a:solidFill>
                <a:latin typeface="Calibri"/>
              </a:rPr>
              <a:t>Identity over time asks about the first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 TWO SENSES OF SAME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Same self, free choice?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Every plank replaced</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Plutarch, Life of Theseus, trans. John Dryden (Q3)</a:t>
            </a:r>
          </a:p>
          <a:p>
            <a:pPr algn="l" marL="342900" indent="-342900">
              <a:spcBef>
                <a:spcPts val="0"/>
              </a:spcBef>
              <a:spcAft>
                <a:spcPts val="800"/>
              </a:spcAft>
              <a:buChar char="•"/>
            </a:pPr>
            <a:r>
              <a:rPr sz="1800">
                <a:solidFill>
                  <a:srgbClr val="FFFFFF"/>
                </a:solidFill>
                <a:latin typeface="Calibri"/>
              </a:rPr>
              <a:t>Old planks out, new timber in</a:t>
            </a:r>
          </a:p>
          <a:p>
            <a:pPr algn="l" marL="342900" indent="-342900">
              <a:spcBef>
                <a:spcPts val="0"/>
              </a:spcBef>
              <a:spcAft>
                <a:spcPts val="800"/>
              </a:spcAft>
              <a:buChar char="•"/>
            </a:pPr>
            <a:r>
              <a:rPr sz="1800">
                <a:solidFill>
                  <a:srgbClr val="FFFFFF"/>
                </a:solidFill>
                <a:latin typeface="Calibri"/>
              </a:rPr>
              <a:t>Is it still the same ship?</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SHIP OF THESEUS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Same self, free choice?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Same ship vs. new ship</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Same ship: continuity of form and job</a:t>
            </a:r>
          </a:p>
          <a:p>
            <a:pPr algn="l" marL="342900" indent="-342900">
              <a:spcBef>
                <a:spcPts val="0"/>
              </a:spcBef>
              <a:spcAft>
                <a:spcPts val="800"/>
              </a:spcAft>
              <a:buChar char="•"/>
            </a:pPr>
            <a:r>
              <a:rPr sz="1800">
                <a:solidFill>
                  <a:srgbClr val="FFFFFF"/>
                </a:solidFill>
                <a:latin typeface="Calibri"/>
              </a:rPr>
              <a:t>Reply: trees and people change matter</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New ship: a ship is its timber</a:t>
            </a:r>
          </a:p>
          <a:p>
            <a:pPr algn="l" marL="342900" indent="-342900">
              <a:spcBef>
                <a:spcPts val="0"/>
              </a:spcBef>
              <a:spcAft>
                <a:spcPts val="800"/>
              </a:spcAft>
              <a:buChar char="•"/>
            </a:pPr>
            <a:r>
              <a:rPr sz="1800">
                <a:solidFill>
                  <a:srgbClr val="FFFFFF"/>
                </a:solidFill>
                <a:latin typeface="Calibri"/>
              </a:rPr>
              <a:t>Variation: 2 ships, one name</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 BOTH ANSWERS AT THEIR STRONGEST</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Same self, free choice?</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You go where memories go</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Same person if you remember their experiences</a:t>
            </a:r>
          </a:p>
          <a:p>
            <a:pPr algn="l" marL="342900" indent="-342900">
              <a:spcBef>
                <a:spcPts val="0"/>
              </a:spcBef>
              <a:spcAft>
                <a:spcPts val="800"/>
              </a:spcAft>
              <a:buChar char="•"/>
            </a:pPr>
            <a:r>
              <a:rPr sz="1800">
                <a:solidFill>
                  <a:srgbClr val="FFFFFF"/>
                </a:solidFill>
                <a:latin typeface="Calibri"/>
              </a:rPr>
              <a:t>Objection: you forget being two</a:t>
            </a:r>
          </a:p>
          <a:p>
            <a:pPr algn="l" marL="342900" indent="-342900">
              <a:spcBef>
                <a:spcPts val="0"/>
              </a:spcBef>
              <a:spcAft>
                <a:spcPts val="800"/>
              </a:spcAft>
              <a:buChar char="•"/>
            </a:pPr>
            <a:r>
              <a:rPr sz="1800">
                <a:solidFill>
                  <a:srgbClr val="FFFFFF"/>
                </a:solidFill>
                <a:latin typeface="Calibri"/>
              </a:rPr>
              <a:t>Reply: overlapping chains of memory</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 LOCKE'S MEMORY THEORY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Same self, free choice?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chariot of parts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Anatta: no permanent self (Buddhist)</a:t>
            </a:r>
          </a:p>
          <a:p>
            <a:pPr algn="l" marL="342900" indent="-342900">
              <a:spcBef>
                <a:spcPts val="0"/>
              </a:spcBef>
              <a:spcAft>
                <a:spcPts val="800"/>
              </a:spcAft>
              <a:buChar char="•"/>
            </a:pPr>
            <a:r>
              <a:rPr sz="1800">
                <a:solidFill>
                  <a:srgbClr val="FFFFFF"/>
                </a:solidFill>
                <a:latin typeface="Calibri"/>
              </a:rPr>
              <a:t>5 changing parts, no fixed core</a:t>
            </a:r>
          </a:p>
          <a:p>
            <a:pPr algn="l" marL="342900" indent="-342900">
              <a:spcBef>
                <a:spcPts val="0"/>
              </a:spcBef>
              <a:spcAft>
                <a:spcPts val="800"/>
              </a:spcAft>
              <a:buChar char="•"/>
            </a:pPr>
            <a:r>
              <a:rPr sz="1800">
                <a:solidFill>
                  <a:srgbClr val="FFFFFF"/>
                </a:solidFill>
                <a:latin typeface="Calibri"/>
              </a:rPr>
              <a:t>Not the claim that nothing exists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 NO-SELF, IN ITS OWN TERMS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Same self, free choice?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Determinism vs. fatalism</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Determinism: prior events plus laws</a:t>
            </a:r>
          </a:p>
          <a:p>
            <a:pPr algn="l" marL="342900" indent="-342900">
              <a:spcBef>
                <a:spcPts val="0"/>
              </a:spcBef>
              <a:spcAft>
                <a:spcPts val="800"/>
              </a:spcAft>
              <a:buChar char="•"/>
            </a:pPr>
            <a:r>
              <a:rPr sz="1800">
                <a:solidFill>
                  <a:srgbClr val="FFFFFF"/>
                </a:solidFill>
                <a:latin typeface="Calibri"/>
              </a:rPr>
              <a:t>Your choices are among the causes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Fatalism: it happens whatever you do</a:t>
            </a:r>
          </a:p>
          <a:p>
            <a:pPr algn="l" marL="342900" indent="-342900">
              <a:spcBef>
                <a:spcPts val="0"/>
              </a:spcBef>
              <a:spcAft>
                <a:spcPts val="800"/>
              </a:spcAft>
              <a:buChar char="•"/>
            </a:pPr>
            <a:r>
              <a:rPr sz="1800">
                <a:solidFill>
                  <a:srgbClr val="FFFFFF"/>
                </a:solidFill>
                <a:latin typeface="Calibri"/>
              </a:rPr>
              <a:t>Your choices make no difference</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 THE TRAP TO AVOID</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Same self, free choice?</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positions, three questions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Hard determinism: yes, no, no</a:t>
            </a:r>
          </a:p>
          <a:p>
            <a:pPr algn="l" marL="342900" indent="-342900">
              <a:spcBef>
                <a:spcPts val="0"/>
              </a:spcBef>
              <a:spcAft>
                <a:spcPts val="800"/>
              </a:spcAft>
              <a:buChar char="•"/>
            </a:pPr>
            <a:r>
              <a:rPr sz="1800">
                <a:solidFill>
                  <a:srgbClr val="FFFFFF"/>
                </a:solidFill>
                <a:latin typeface="Calibri"/>
              </a:rPr>
              <a:t>Libertarianism: no, yes, no</a:t>
            </a:r>
          </a:p>
          <a:p>
            <a:pPr algn="l" marL="342900" indent="-342900">
              <a:spcBef>
                <a:spcPts val="0"/>
              </a:spcBef>
              <a:spcAft>
                <a:spcPts val="800"/>
              </a:spcAft>
              <a:buChar char="•"/>
            </a:pPr>
            <a:r>
              <a:rPr sz="1800">
                <a:solidFill>
                  <a:srgbClr val="FFFFFF"/>
                </a:solidFill>
                <a:latin typeface="Calibri"/>
              </a:rPr>
              <a:t>Compatibilism: no stand, yes, yes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DATASET F</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Same self, free choice?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Caused, or open?</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Hard determinism: every choice is caused</a:t>
            </a:r>
          </a:p>
          <a:p>
            <a:pPr algn="l" marL="342900" indent="-342900">
              <a:spcBef>
                <a:spcPts val="0"/>
              </a:spcBef>
              <a:spcAft>
                <a:spcPts val="800"/>
              </a:spcAft>
              <a:buChar char="•"/>
            </a:pPr>
            <a:r>
              <a:rPr sz="1800">
                <a:solidFill>
                  <a:srgbClr val="FFFFFF"/>
                </a:solidFill>
                <a:latin typeface="Calibri"/>
              </a:rPr>
              <a:t>Reply: we can still teach, protect</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Libertarianism: options are truly open</a:t>
            </a:r>
          </a:p>
          <a:p>
            <a:pPr algn="l" marL="342900" indent="-342900">
              <a:spcBef>
                <a:spcPts val="0"/>
              </a:spcBef>
              <a:spcAft>
                <a:spcPts val="800"/>
              </a:spcAft>
              <a:buChar char="•"/>
            </a:pPr>
            <a:r>
              <a:rPr sz="1800">
                <a:solidFill>
                  <a:srgbClr val="FFFFFF"/>
                </a:solidFill>
                <a:latin typeface="Calibri"/>
              </a:rPr>
              <a:t>Luck objection; reply: the person chooses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 TWO INCOMPATIBILIST VIEWS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Same self, free choice?</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Caused but not forced</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Free: from your own reasons, uncompelled</a:t>
            </a:r>
          </a:p>
          <a:p>
            <a:pPr algn="l" marL="342900" indent="-342900">
              <a:spcBef>
                <a:spcPts val="0"/>
              </a:spcBef>
              <a:spcAft>
                <a:spcPts val="800"/>
              </a:spcAft>
              <a:buChar char="•"/>
            </a:pPr>
            <a:r>
              <a:rPr sz="1800">
                <a:solidFill>
                  <a:srgbClr val="FFFFFF"/>
                </a:solidFill>
                <a:latin typeface="Calibri"/>
              </a:rPr>
              <a:t>Hypnotized singing: not free, says compatibilism</a:t>
            </a:r>
          </a:p>
          <a:p>
            <a:pPr algn="l" marL="342900" indent="-342900">
              <a:spcBef>
                <a:spcPts val="0"/>
              </a:spcBef>
              <a:spcAft>
                <a:spcPts val="800"/>
              </a:spcAft>
              <a:buChar char="•"/>
            </a:pPr>
            <a:r>
              <a:rPr sz="1800">
                <a:solidFill>
                  <a:srgbClr val="FFFFFF"/>
                </a:solidFill>
                <a:latin typeface="Calibri"/>
              </a:rPr>
              <a:t>Compatibilism takes no stand on determinism</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STAGE SHOW</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Same self, free choice?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One valid form, three verdicts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P1: free will is an illusion, or determinism false</a:t>
            </a:r>
          </a:p>
          <a:p>
            <a:pPr algn="l" marL="342900" indent="-342900">
              <a:spcBef>
                <a:spcPts val="0"/>
              </a:spcBef>
              <a:spcAft>
                <a:spcPts val="800"/>
              </a:spcAft>
              <a:buChar char="•"/>
            </a:pPr>
            <a:r>
              <a:rPr sz="1800">
                <a:solidFill>
                  <a:srgbClr val="FFFFFF"/>
                </a:solidFill>
                <a:latin typeface="Calibri"/>
              </a:rPr>
              <a:t>P2: free will is not an illusion</a:t>
            </a:r>
          </a:p>
          <a:p>
            <a:pPr algn="l" marL="342900" indent="-342900">
              <a:spcBef>
                <a:spcPts val="0"/>
              </a:spcBef>
              <a:spcAft>
                <a:spcPts val="800"/>
              </a:spcAft>
              <a:buChar char="•"/>
            </a:pPr>
            <a:r>
              <a:rPr sz="1800">
                <a:solidFill>
                  <a:srgbClr val="FFFFFF"/>
                </a:solidFill>
                <a:latin typeface="Calibri"/>
              </a:rPr>
              <a:t>C: so determinism is false. Valid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DATASET B, ARGUMENT 4</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Same self, free choice?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Responsible without alternatives?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Principle: responsible only if could do otherwise</a:t>
            </a:r>
          </a:p>
          <a:p>
            <a:pPr algn="l" marL="342900" indent="-342900">
              <a:spcBef>
                <a:spcPts val="0"/>
              </a:spcBef>
              <a:spcAft>
                <a:spcPts val="800"/>
              </a:spcAft>
              <a:buChar char="•"/>
            </a:pPr>
            <a:r>
              <a:rPr sz="1800">
                <a:solidFill>
                  <a:srgbClr val="FFFFFF"/>
                </a:solidFill>
                <a:latin typeface="Calibri"/>
              </a:rPr>
              <a:t>The device never acts</a:t>
            </a:r>
          </a:p>
          <a:p>
            <a:pPr algn="l" marL="342900" indent="-342900">
              <a:spcBef>
                <a:spcPts val="0"/>
              </a:spcBef>
              <a:spcAft>
                <a:spcPts val="800"/>
              </a:spcAft>
              <a:buChar char="•"/>
            </a:pPr>
            <a:r>
              <a:rPr sz="1800">
                <a:solidFill>
                  <a:srgbClr val="FFFFFF"/>
                </a:solidFill>
                <a:latin typeface="Calibri"/>
              </a:rPr>
              <a:t>Could not do otherwise, yet responsible?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7 · FRANKFURT'S CHALLENGE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Same self, free choice?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Catch the denied determinism</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Prompt: does compatibilism deny determinism?</a:t>
            </a:r>
          </a:p>
          <a:p>
            <a:pPr algn="l" marL="342900" indent="-342900">
              <a:spcBef>
                <a:spcPts val="0"/>
              </a:spcBef>
              <a:spcAft>
                <a:spcPts val="800"/>
              </a:spcAft>
              <a:buChar char="•"/>
            </a:pPr>
            <a:r>
              <a:rPr sz="1800">
                <a:solidFill>
                  <a:srgbClr val="FFFFFF"/>
                </a:solidFill>
                <a:latin typeface="Calibri"/>
              </a:rPr>
              <a:t>Check against Dataset F's compatibilism row</a:t>
            </a:r>
          </a:p>
          <a:p>
            <a:pPr algn="l" marL="342900" indent="-342900">
              <a:spcBef>
                <a:spcPts val="0"/>
              </a:spcBef>
              <a:spcAft>
                <a:spcPts val="800"/>
              </a:spcAft>
              <a:buChar char="•"/>
            </a:pPr>
            <a:r>
              <a:rPr sz="1800">
                <a:solidFill>
                  <a:srgbClr val="FFFFFF"/>
                </a:solidFill>
                <a:latin typeface="Calibri"/>
              </a:rPr>
              <a:t>Correct the reply by hand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AUDIT THE AI · THIS ACTIVITY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Same self, free choice?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A self, and its choices</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Same thing vs. alike; ship, memory, no-self</a:t>
            </a:r>
          </a:p>
          <a:p>
            <a:pPr algn="l" marL="342900" indent="-342900">
              <a:spcBef>
                <a:spcPts val="0"/>
              </a:spcBef>
              <a:spcAft>
                <a:spcPts val="800"/>
              </a:spcAft>
              <a:buChar char="•"/>
            </a:pPr>
            <a:r>
              <a:rPr sz="1800">
                <a:solidFill>
                  <a:srgbClr val="FFFFFF"/>
                </a:solidFill>
                <a:latin typeface="Calibri"/>
              </a:rPr>
              <a:t>Three free will positions; argument 4 valid</a:t>
            </a:r>
          </a:p>
          <a:p>
            <a:pPr algn="l" marL="342900" indent="-342900">
              <a:spcBef>
                <a:spcPts val="0"/>
              </a:spcBef>
              <a:spcAft>
                <a:spcPts val="800"/>
              </a:spcAft>
              <a:buChar char="•"/>
            </a:pPr>
            <a:r>
              <a:rPr sz="1800">
                <a:solidFill>
                  <a:srgbClr val="FFFFFF"/>
                </a:solidFill>
                <a:latin typeface="Calibri"/>
              </a:rPr>
              <a:t>Next: midterm review and Pascal's wager</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Same self, free choice?</dc:title>
  <dc:subject>Same self, free choice? — Week 07</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