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8. This week is lighter than the last seven, and it has a clear job: to help you see the first half of the course as one piece before the midterm. We will not add new arguments to the cases you already know. Instead, we will ask each topic for the one distinction it keeps apart, and rerun that distinction on a case you have met. Then we will meet one light new topic, Pascal's wager, which leads into next week's unit on God. For anything about how the course runs, the current syllabus is the place to check. Let's start with a study table and a pile of notes.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four students at a library table the night before a review session. They have seven weeks of notes: a courtroom in Athens, a cave, a deceiver, a hiker and a trail sign, a room of rule-books, a ship rebuilt plank by plank. One says, "I can't memorize all of this." Another answers, "Then don't. Ask each week what it keeps apart." That is the method of this deck. A distinction is a line between two ideas that are easy to mix up, such as valid and sound. DO: give pairs two minutes to list, from memory, one pair of ideas each week asked them to keep apart. Collect one per week on the board, then compare the list with the seven pairs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are the week's shared cases. The review reruns 7 distinctions, one for each topic of Weeks 1 to 7: valid versus sound, deductive versus inductive, rationalism versus empiricism, a priori versus a posteriori, belief versus knowledge, dualism versus physicalism, and determinism versus fatalism. Each one is rerun on a case from Datasets A to F: the thought-experiment roster, the argument set, the quotations, and the mind and free will positions. From Dataset B, the argument set, which is illustrative, we rerun 5 arguments: 1, 2, 4, and 7, which are valid, and 8, which is invalid, so 4 + 1 = 5. The one new case is Pascal's wager, the Week 8 entry on the roster, with its row from Dataset G. The midterm covers Objectives 1 to 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2 gave us this pair. Valid means the conclusion cannot be false if the premises are true; sound means valid with all premises true. Argument 7, illustrative: P1 If Socrates is wise, he admits his ignorance. P2 Socrates is wise. C So he admits his ignorance. Valid, modus ponens. Argument 1 has the same form, so it is valid, but whether knowledge requires certainty is open, so the course never keys it sound. Argument 8 runs the conditional backward, from consequent to antecedent: a help-desk chatbot answering in Chinese by matching symbols makes both premises true and the conclusion false, so it is invalid. DO: read arguments 7, 1, and 8 aloud; students vote valid or invalid on each; reveal valid, valid, invalid, and ask which one could be sound.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deductive argument aims to guarantee its conclusion. An inductive argument aims to make its conclusion probable, and we judge it by its strength, which comes in degrees. Rerun the forecaster from Week 4, illustrative. P1 On every past morning in the records when the barometer fell overnight, rain followed. C So rain will follow this time. That is inductive. Hume's Enquiry, 1748, asks what supports the added premise, P2 (added), the future will resemble the past; an argument from experience for it would be circular. The cure: Hume asks what justifies a prediction, not whether science is useless. DO: give the forecaster's argument; ask pairs whether it could have true premises and a false conclusion; collect yes; then ask what that makes it.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4's pair. Rationalism: some substantive knowledge of the world comes from reason independent of experience. Empiricism: all knowledge of the world comes from experience. The evil deceiver, from Descartes' Meditations on First Philosophy, 1641, leaves one belief: the Second Meditation concludes, said in words, that the proposition that he exists is necessarily true whenever he thinks it. The famous wording, "I think, therefore I am (COGITO ERGO SUM)", is Dataset C's Q2, from the Discourse on the Method, 1637, trans. John Veitch, whose Latin in brackets is his own. 1641 − 1637 = 4, so the Discourse is 4 years older. Locke's Essay, title page dated 1690, compares the mind to white paper. DO: ask which book the famous wording comes from; collect answers; reveal the Discourse and the subtraction.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5's pair sorts single claims. A priori knowledge is knowable independently of experience, as in mathematics; a posteriori knowledge depends on experience. "Every triangle has 3 sides" is a priori: you know it by understanding what a triangle is. "The left trail leads to the lake" is a posteriori: you know it only by looking or by trusting a report. Keep this pair apart from the last slide. A priori and a posteriori sort how a claim is known; rationalism and empiricism are rival views about where knowledge of the world comes from. The cure for the classic slip: a priori does not mean learned first. DO: give the two claims; students hold up one finger for a priori and two for a posteriori; reveal and explain the triangle drawing you learned from as a child.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belief can be false; knowledge cannot. Week 3 gave us Plato's Forms, the unchanging, perfect true objects of knowledge beyond the changing things we perceive. The prisoners in the cave, from Book VII of the Republic, take shadows for reality, so on Plato's view they have beliefs about shadows, not knowledge. Week 5 gave us justified true belief: true, believed, and justified. Gettier, 1963, pressed it. In the trail-sign variation written for this course, a storm spins a sign that still points the right way by chance. The belief meets all 3 conditions, 1 + 1 + 1 = 3, yet is true only by luck. DO: walk the 3 conditions one by one on the hiker, collecting a yes for each, then ask whether the hiker knows. The cure: justified true belief is not the settled definition.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6's pair. Substance dualism holds that mind and body are different kinds of thing. Physicalism holds that everything that exists is physical; its identity theory says mental states are brain states. Functionalism, the third position in Dataset E, defines a mental state by its causal role. Argument 2, illustrative: P1 If the mind is the brain, then mental states have locations. P2 Mental states have no locations. C So the mind is not the brain. Valid, denying the consequent; soundness not keyed, since an identity theorist rejects P2. Searle's Chinese room, 1980, asks whether following a program is the same as understanding. It presses functionalism; it does not show machines can never be intelligent. DO: put argument 2 up, ask for its form, then ask which premise a physicalist rejects.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Week 7's pair, the one students blur most. Determinism: every event is necessitated by prior events together with the laws of nature. Fatalism: what will happen will happen whatever anyone does. On determinism your choices are among the causes; take out one domino and the last one stands. Dataset F: hard determinism answers yes, no, no; libertarianism no, yes, no; compatibilism takes no stand of its own on determinism and answers yes, yes. Argument 4, illustrative: P1 Either free will is an illusion or determinism is false. P2 Free will is not an illusion. C So determinism is false. Valid, disjunctive syllogism. DO: read a friend's line, "if everything is determined, studying is pointless"; ask which view it states; reveal fatalism and why determinism says otherwise.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week's one new topic. Picture a gardener on a cold evening. A frost seems unlikely, but a hard one could kill the whole planting, and covering the seedlings takes a few minutes. The gardener covers them without proving anything. Pascal's wager has that shape. It is the Week 8 entry on the roster, from Blaise Pascal's Pensées, published after his death, in 1670. Its question: is it rational to bet on belief? It tests faith, reason, and expected value, the worth of a choice found by weighing each outcome by how likely it is. Dataset G's row sorts the wager as prudential, about belief, not proof, and its direction is for belief. DO: ask the room what the gardener proved about frost; collect "nothing"; then ask what the gardener decided, and why.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course's table, illustrative, written for this course. 2 choices, believing and not believing, meet 2 possibilities, that God exists and that God does not, so 2 × 2 = 4 outcomes. Believing, if God exists: an infinite gain. Believing, if God does not exist: a finite loss. Not believing, if God exists: the infinite gain is missed. Not believing, if God does not exist: at most a finite gain. Nothing in the table is computed; infinite gain and finite loss are said in words. The table lays out the wager's claim, that the possible gain from believing is infinite and the possible loss finite. DO: sketch a two-by-two grid on the board, label the rows believing and not believing and the columns God exists and God does not, then fill each cell as the class reads it back.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course's reconstruction, illustrative. P1 Believing in God has a possible infinite gain and a possible loss that is only finite. P2 Not believing has no possible infinite gain. P3 (added) If one choice has a possible infinite gain at the risk of only a finite loss, and the other has no possible infinite gain, then a prudent person should make the first choice. C So a prudent person should wager that God exists. P1 and P2 give the if-part of P3, so by modus ponens, Week 2's form, it is valid as reconstructed; soundness is not keyed. Its strongest form: the bet needs God's existence to be possible, not likely. DO: number the premises on the board, ask which one the reconstruction added, then ask which Week 2 form carries the step to C.</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objections press the wager hardest, and each has a reply from the wager's side. The many-gods objection: more than one possible god might ask for a different belief, so the table needs more than 2 columns, and the wager alone cannot say which belief to bet on. Reply: among the options a person is actually choosing between, the bet on belief beats the bet on no belief, and reason must do further work. The objection from choice: you cannot decide to believe at will, any more than you can decide to believe it is raining. Reply: you can choose actions, such as study and practice, that may lead to belief over time. The course keys no verdict. DO: split the room in half, give each half one objection, and have each produce the best reply in two minutes.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this activity's audit. Ask Claude, or another approved chatbot, this exact prompt: In three sentences, say whether Pascal's wager proves that God exists, give Dataset G's kind for the wager, and name the book that contains the wording "I think, therefore I am". Watch for the likely errors. Chatbots often call the wager a proof of God, which misses its kind: Dataset G says prudential, about belief, not proof, and its direction is for belief. Many also place the famous wording in the Meditations; it comes from the Discourse on the Method, 1637, in John Veitch's translation. DO: have students paste the reply, underline each claim, check it against Dataset G's row and Dataset C's Q2, and rewrite each wrong sentence by hand.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Let's close. Seven distinctions: valid versus sound, deductive versus inductive, rationalism versus empiricism, a priori versus a posteriori, belief versus knowledge, dualism versus physicalism, and determinism versus fatalism. Five arguments from Dataset B: 4 valid and 1 invalid. One new case: Pascal's wager, a prudential argument about belief, with 4 outcomes in its table, valid as reconstructed, and pressed by 2 objections that each have a reply. The midterm covers Objectives 1 to 4 as Weeks 1 to 7 taught them, and you sit it without AI help. Next week, Week 9 asks whether reason can show that God exists or does not. DO: give each student one index card; on one side they write the pair they find hardest, on the other a case that shows its two sides; collect and sort the cards to plan the review session.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Seven distinctions and a bet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8 · Midterm Review &amp; Exam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8 · MIDTERM REVIEW</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does each week separate?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 STUDY TABLE, SEVEN WEEKS OF NOTES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Seven pairs, one new case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CASES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vs. sound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Valid: true premises force the conclusion</a:t>
            </a:r>
          </a:p>
          <a:p>
            <a:pPr algn="l" marL="342900" indent="-342900">
              <a:spcBef>
                <a:spcPts val="0"/>
              </a:spcBef>
              <a:spcAft>
                <a:spcPts val="800"/>
              </a:spcAft>
              <a:buChar char="•"/>
            </a:pPr>
            <a:r>
              <a:rPr sz="1800">
                <a:solidFill>
                  <a:srgbClr val="FFFFFF"/>
                </a:solidFill>
                <a:latin typeface="Calibri"/>
              </a:rPr>
              <a:t>Arguments 7 and 1: valid, modus ponens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Sound: valid, and premises true</a:t>
            </a:r>
          </a:p>
          <a:p>
            <a:pPr algn="l" marL="342900" indent="-342900">
              <a:spcBef>
                <a:spcPts val="0"/>
              </a:spcBef>
              <a:spcAft>
                <a:spcPts val="800"/>
              </a:spcAft>
              <a:buChar char="•"/>
            </a:pPr>
            <a:r>
              <a:rPr sz="1800">
                <a:solidFill>
                  <a:srgbClr val="FFFFFF"/>
                </a:solidFill>
                <a:latin typeface="Calibri"/>
              </a:rPr>
              <a:t>Argument 1: never keyed sound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1 · WEEK 2'S FORM TEST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Guarantee vs. probability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Deductive: aims to guarantee</a:t>
            </a:r>
          </a:p>
          <a:p>
            <a:pPr algn="l" marL="342900" indent="-342900">
              <a:spcBef>
                <a:spcPts val="0"/>
              </a:spcBef>
              <a:spcAft>
                <a:spcPts val="800"/>
              </a:spcAft>
              <a:buChar char="•"/>
            </a:pPr>
            <a:r>
              <a:rPr sz="1800">
                <a:solidFill>
                  <a:srgbClr val="FFFFFF"/>
                </a:solidFill>
                <a:latin typeface="Calibri"/>
              </a:rPr>
              <a:t>Inductive: probable, judged by strength</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Forecaster: barometer fell, so rain</a:t>
            </a:r>
          </a:p>
          <a:p>
            <a:pPr algn="l" marL="342900" indent="-342900">
              <a:spcBef>
                <a:spcPts val="0"/>
              </a:spcBef>
              <a:spcAft>
                <a:spcPts val="800"/>
              </a:spcAft>
              <a:buChar char="•"/>
            </a:pPr>
            <a:r>
              <a:rPr sz="1800">
                <a:solidFill>
                  <a:srgbClr val="FFFFFF"/>
                </a:solidFill>
                <a:latin typeface="Calibri"/>
              </a:rPr>
              <a:t>Hume (1748): what supports P2?</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2 · WEEKS 2 AND 4</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Reason vs. experience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Rationalism: Descartes, Meditations (1641)</a:t>
            </a:r>
          </a:p>
          <a:p>
            <a:pPr algn="l" marL="342900" indent="-342900">
              <a:spcBef>
                <a:spcPts val="0"/>
              </a:spcBef>
              <a:spcAft>
                <a:spcPts val="800"/>
              </a:spcAft>
              <a:buChar char="•"/>
            </a:pPr>
            <a:r>
              <a:rPr sz="1800">
                <a:solidFill>
                  <a:srgbClr val="FFFFFF"/>
                </a:solidFill>
                <a:latin typeface="Calibri"/>
              </a:rPr>
              <a:t>Q2: Discourse (1637), trans. John Veitch</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Empiricism: Locke, Essay (1690)</a:t>
            </a:r>
          </a:p>
          <a:p>
            <a:pPr algn="l" marL="342900" indent="-342900">
              <a:spcBef>
                <a:spcPts val="0"/>
              </a:spcBef>
              <a:spcAft>
                <a:spcPts val="800"/>
              </a:spcAft>
              <a:buChar char="•"/>
            </a:pPr>
            <a:r>
              <a:rPr sz="1800">
                <a:solidFill>
                  <a:srgbClr val="FFFFFF"/>
                </a:solidFill>
                <a:latin typeface="Calibri"/>
              </a:rPr>
              <a:t>The mind as white paper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3 · WEEK 4'S TWO SOURCES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priori is about how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Triangle has 3 sides: a priori</a:t>
            </a:r>
          </a:p>
          <a:p>
            <a:pPr algn="l" marL="342900" indent="-342900">
              <a:spcBef>
                <a:spcPts val="0"/>
              </a:spcBef>
              <a:spcAft>
                <a:spcPts val="800"/>
              </a:spcAft>
              <a:buChar char="•"/>
            </a:pPr>
            <a:r>
              <a:rPr sz="1800">
                <a:solidFill>
                  <a:srgbClr val="FFFFFF"/>
                </a:solidFill>
                <a:latin typeface="Calibri"/>
              </a:rPr>
              <a:t>Left trail leads to the lake: a posteriori</a:t>
            </a:r>
          </a:p>
          <a:p>
            <a:pPr algn="l" marL="342900" indent="-342900">
              <a:spcBef>
                <a:spcPts val="0"/>
              </a:spcBef>
              <a:spcAft>
                <a:spcPts val="800"/>
              </a:spcAft>
              <a:buChar char="•"/>
            </a:pPr>
            <a:r>
              <a:rPr sz="1800">
                <a:solidFill>
                  <a:srgbClr val="FFFFFF"/>
                </a:solidFill>
                <a:latin typeface="Calibri"/>
              </a:rPr>
              <a:t>Not "learned first"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4 · WEEK 5'S SORTING JOB</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Belief can be false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The cave: shadows held as reality</a:t>
            </a:r>
          </a:p>
          <a:p>
            <a:pPr algn="l" marL="342900" indent="-342900">
              <a:spcBef>
                <a:spcPts val="0"/>
              </a:spcBef>
              <a:spcAft>
                <a:spcPts val="800"/>
              </a:spcAft>
              <a:buChar char="•"/>
            </a:pPr>
            <a:r>
              <a:rPr sz="1800">
                <a:solidFill>
                  <a:srgbClr val="FFFFFF"/>
                </a:solidFill>
                <a:latin typeface="Calibri"/>
              </a:rPr>
              <a:t>Justified true belief: 3 conditions</a:t>
            </a:r>
          </a:p>
          <a:p>
            <a:pPr algn="l" marL="342900" indent="-342900">
              <a:spcBef>
                <a:spcPts val="0"/>
              </a:spcBef>
              <a:spcAft>
                <a:spcPts val="800"/>
              </a:spcAft>
              <a:buChar char="•"/>
            </a:pPr>
            <a:r>
              <a:rPr sz="1800">
                <a:solidFill>
                  <a:srgbClr val="FFFFFF"/>
                </a:solidFill>
                <a:latin typeface="Calibri"/>
              </a:rPr>
              <a:t>Gettier (1963): 3 of 3, by luck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5 · WEEKS 3 AND 5</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Dualism vs. physicalism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Dualism: two kinds of thing</a:t>
            </a:r>
          </a:p>
          <a:p>
            <a:pPr algn="l" marL="342900" indent="-342900">
              <a:spcBef>
                <a:spcPts val="0"/>
              </a:spcBef>
              <a:spcAft>
                <a:spcPts val="800"/>
              </a:spcAft>
              <a:buChar char="•"/>
            </a:pPr>
            <a:r>
              <a:rPr sz="1800">
                <a:solidFill>
                  <a:srgbClr val="FFFFFF"/>
                </a:solidFill>
                <a:latin typeface="Calibri"/>
              </a:rPr>
              <a:t>Argument 2: valid, denying the consequent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Physicalism: everything is physical</a:t>
            </a:r>
          </a:p>
          <a:p>
            <a:pPr algn="l" marL="342900" indent="-342900">
              <a:spcBef>
                <a:spcPts val="0"/>
              </a:spcBef>
              <a:spcAft>
                <a:spcPts val="800"/>
              </a:spcAft>
              <a:buChar char="•"/>
            </a:pPr>
            <a:r>
              <a:rPr sz="1800">
                <a:solidFill>
                  <a:srgbClr val="FFFFFF"/>
                </a:solidFill>
                <a:latin typeface="Calibri"/>
              </a:rPr>
              <a:t>Chinese room (1980): program vs. understanding</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6 · WEEK 6'S MIND QUESTION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Determinism vs. fatalism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Determinism: prior events plus laws</a:t>
            </a:r>
          </a:p>
          <a:p>
            <a:pPr algn="l" marL="342900" indent="-342900">
              <a:spcBef>
                <a:spcPts val="0"/>
              </a:spcBef>
              <a:spcAft>
                <a:spcPts val="800"/>
              </a:spcAft>
              <a:buChar char="•"/>
            </a:pPr>
            <a:r>
              <a:rPr sz="1800">
                <a:solidFill>
                  <a:srgbClr val="FFFFFF"/>
                </a:solidFill>
                <a:latin typeface="Calibri"/>
              </a:rPr>
              <a:t>Your choices are among the causes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Fatalism: whatever anyone does</a:t>
            </a:r>
          </a:p>
          <a:p>
            <a:pPr algn="l" marL="342900" indent="-342900">
              <a:spcBef>
                <a:spcPts val="0"/>
              </a:spcBef>
              <a:spcAft>
                <a:spcPts val="800"/>
              </a:spcAft>
              <a:buChar char="•"/>
            </a:pPr>
            <a:r>
              <a:rPr sz="1800">
                <a:solidFill>
                  <a:srgbClr val="FFFFFF"/>
                </a:solidFill>
                <a:latin typeface="Calibri"/>
              </a:rPr>
              <a:t>Argument 4: valid, disjunctive syllogism</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DISTINCTION 7 · WEEK 7'S CAUSES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A bet about belief</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03</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ONE NEW CASE · WEEK 8 ENTRY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choices, four outcomes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 choices × 2 possibilities = 4 outcomes</a:t>
            </a:r>
          </a:p>
          <a:p>
            <a:pPr algn="l" marL="342900" indent="-342900">
              <a:spcBef>
                <a:spcPts val="0"/>
              </a:spcBef>
              <a:spcAft>
                <a:spcPts val="800"/>
              </a:spcAft>
              <a:buChar char="•"/>
            </a:pPr>
            <a:r>
              <a:rPr sz="1800">
                <a:solidFill>
                  <a:srgbClr val="FFFFFF"/>
                </a:solidFill>
                <a:latin typeface="Calibri"/>
              </a:rPr>
              <a:t>Believing: infinite gain, or finite loss</a:t>
            </a:r>
          </a:p>
          <a:p>
            <a:pPr algn="l" marL="342900" indent="-342900">
              <a:spcBef>
                <a:spcPts val="0"/>
              </a:spcBef>
              <a:spcAft>
                <a:spcPts val="800"/>
              </a:spcAft>
              <a:buChar char="•"/>
            </a:pPr>
            <a:r>
              <a:rPr sz="1800">
                <a:solidFill>
                  <a:srgbClr val="FFFFFF"/>
                </a:solidFill>
                <a:latin typeface="Calibri"/>
              </a:rPr>
              <a:t>Not believing: gain missed, or finite gain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WAGER'S TABLE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Valid as reconstructed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P2: infinite gain only on belief</a:t>
            </a:r>
          </a:p>
          <a:p>
            <a:pPr algn="l" marL="342900" indent="-342900">
              <a:spcBef>
                <a:spcPts val="0"/>
              </a:spcBef>
              <a:spcAft>
                <a:spcPts val="800"/>
              </a:spcAft>
              <a:buChar char="•"/>
            </a:pPr>
            <a:r>
              <a:rPr sz="1800">
                <a:solidFill>
                  <a:srgbClr val="FFFFFF"/>
                </a:solidFill>
                <a:latin typeface="Calibri"/>
              </a:rPr>
              <a:t>P3 (added): prudence takes that bet</a:t>
            </a:r>
          </a:p>
          <a:p>
            <a:pPr algn="l" marL="342900" indent="-342900">
              <a:spcBef>
                <a:spcPts val="0"/>
              </a:spcBef>
              <a:spcAft>
                <a:spcPts val="800"/>
              </a:spcAft>
              <a:buChar char="•"/>
            </a:pPr>
            <a:r>
              <a:rPr sz="1800">
                <a:solidFill>
                  <a:srgbClr val="FFFFFF"/>
                </a:solidFill>
                <a:latin typeface="Calibri"/>
              </a:rPr>
              <a:t>C: wager that God exists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STANDARD FORM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Pressed, not settled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Many gods: more than 2 columns</a:t>
            </a:r>
          </a:p>
          <a:p>
            <a:pPr algn="l" marL="342900" indent="-342900">
              <a:spcBef>
                <a:spcPts val="0"/>
              </a:spcBef>
              <a:spcAft>
                <a:spcPts val="800"/>
              </a:spcAft>
              <a:buChar char="•"/>
            </a:pPr>
            <a:r>
              <a:rPr sz="1800">
                <a:solidFill>
                  <a:srgbClr val="FFFFFF"/>
                </a:solidFill>
                <a:latin typeface="Calibri"/>
              </a:rPr>
              <a:t>Reply: compare the live options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Belief is not chosen at will</a:t>
            </a:r>
          </a:p>
          <a:p>
            <a:pPr algn="l" marL="342900" indent="-342900">
              <a:spcBef>
                <a:spcPts val="0"/>
              </a:spcBef>
              <a:spcAft>
                <a:spcPts val="800"/>
              </a:spcAft>
              <a:buChar char="•"/>
            </a:pPr>
            <a:r>
              <a:rPr sz="1800">
                <a:solidFill>
                  <a:srgbClr val="FFFFFF"/>
                </a:solidFill>
                <a:latin typeface="Calibri"/>
              </a:rPr>
              <a:t>Reply: choose actions that build belief</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TWO OBJECTIONS · TWO REPLIES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Catch the proof slip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Prompt: does the wager prove God exists?</a:t>
            </a:r>
          </a:p>
          <a:p>
            <a:pPr algn="l" marL="342900" indent="-342900">
              <a:spcBef>
                <a:spcPts val="0"/>
              </a:spcBef>
              <a:spcAft>
                <a:spcPts val="800"/>
              </a:spcAft>
              <a:buChar char="•"/>
            </a:pPr>
            <a:r>
              <a:rPr sz="1800">
                <a:solidFill>
                  <a:srgbClr val="FFFFFF"/>
                </a:solidFill>
                <a:latin typeface="Calibri"/>
              </a:rPr>
              <a:t>Check Dataset G's row and Q2</a:t>
            </a:r>
          </a:p>
          <a:p>
            <a:pPr algn="l" marL="342900" indent="-342900">
              <a:spcBef>
                <a:spcPts val="0"/>
              </a:spcBef>
              <a:spcAft>
                <a:spcPts val="800"/>
              </a:spcAft>
              <a:buChar char="•"/>
            </a:pPr>
            <a:r>
              <a:rPr sz="1800">
                <a:solidFill>
                  <a:srgbClr val="FFFFFF"/>
                </a:solidFill>
                <a:latin typeface="Calibri"/>
              </a:rPr>
              <a:t>Correct the reply by hand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Seven distinctions and a bet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08</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Seven pairs, one bet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7 distinctions; arguments 1, 2, 4, 7 valid</a:t>
            </a:r>
          </a:p>
          <a:p>
            <a:pPr algn="l" marL="342900" indent="-342900">
              <a:spcBef>
                <a:spcPts val="0"/>
              </a:spcBef>
              <a:spcAft>
                <a:spcPts val="800"/>
              </a:spcAft>
              <a:buChar char="•"/>
            </a:pPr>
            <a:r>
              <a:rPr sz="1800">
                <a:solidFill>
                  <a:srgbClr val="FFFFFF"/>
                </a:solidFill>
                <a:latin typeface="Calibri"/>
              </a:rPr>
              <a:t>Wager: prudential, about belief, not proof</a:t>
            </a:r>
          </a:p>
          <a:p>
            <a:pPr algn="l" marL="342900" indent="-342900">
              <a:spcBef>
                <a:spcPts val="0"/>
              </a:spcBef>
              <a:spcAft>
                <a:spcPts val="800"/>
              </a:spcAft>
              <a:buChar char="•"/>
            </a:pPr>
            <a:r>
              <a:rPr sz="1800">
                <a:solidFill>
                  <a:srgbClr val="FFFFFF"/>
                </a:solidFill>
                <a:latin typeface="Calibri"/>
              </a:rPr>
              <a:t>Next: Week 9, Philosophy of Religion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MIDTERM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distinctions and a bet</dc:title>
  <dc:subject>Seven distinctions and a bet — Week 08</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