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9, which opens the course's unit on God. The question is old and personal: can reason show that God exists, or that God does not? This week you meet the classic arguments on both sides, the ontological, cosmological, and design arguments for, and Hume's objections and the problem of evil against, each stated as its best defenders would state it. You will put four of them in standard form and judge them for validity or strength. Students of every belief and of none do the same work here, and the course keys no verdict on whether God exists. For course policies, the current syllabus is the place to check. Let's start on a beach.</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hook. Someone walking on a beach kicks something hard in the sand. It is a small brass machine with gears that still turn and a dial that moves. Nobody would think the tide built it. Now set a second scene beside it: a town after a flood, with families sleeping in a school gym, and someone asking how a good God could let it happen. The first scene asks whether order points to a maker; the second asks whether suffering counts against one. DO: give pairs one minute on one question, does the machine in the sand show that someone made it, yes or no, with one reason. Take a show of hands, then ask whether the same reasoning carries over to living things.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Our shared material is Dataset G, the arguments about God, with the watch on the heath, the Week 9 entry on the course's thought-experiment roster, from William Paley's Natural Theology of 1802. Its question is: does order show a designer? Dataset G pins 6 arguments: the ontological, cosmological, and design arguments, the wager, Hume's objections, and the problem of evil. The quotation is Q4, from Aquinas's Summa Theologica. Dataset B's argument 6, illustrative, travels with it. The dates are pinned: Hume's Dialogues in 1779, Paley in 1802, and Mackie's paper in 1955. Each argument gets its strongest form, its strongest objection, and a reply from its own side.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philosophy of religion is the branch of philosophy that asks whether reason can show that God exists or does not, and how faith relates to reason. Theism is the view that God exists; classical theism describes God as all-powerful, all-knowing, and wholly good. Atheism is the view that God does not exist. Agnosticism suspends judgment, holding neither. Dataset G sorts each argument by kind, using Week 5's distinction: a priori arguments start from ideas alone, and a posteriori arguments start from what we observe. The misconception to cure: testing an argument is not attacking anyone's faith. DO: picture two friends at a diner, a believer and a nonbeliever; ask each pair to state the other side's best point in one sentence, then collect two.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Anselm's Proslogion, written about 1077 to 1078, gives the ontological argument, an a priori argument from the idea of a being than which nothing greater can be conceived to the conclusion that such a being exists in reality. The course's reconstruction, illustrative. P1: God is a being than which nothing greater can be conceived. P2: this being exists at least in the understanding. P3, added: if it existed only in the understanding, a greater being could be conceived. P4: nothing greater can be conceived. C: so God exists in reality. P3 and P4 deny the consequent, so read this way it is valid. It is a priori: no premise reports an observation. DO: ask students to label each premise idea or observation before you reveal that all are ideas.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greatest-possible-island objection says the same pattern of reasoning would prove that a greatest possible island exists, so something must be wrong with the pattern. Run the island through each premise and you seem to prove an island no map shows. The reply, from the argument's side: an island has no greatest possible form, since you can always add one more beach, but a being than which nothing greater can be conceived is the one case where the idea fixes a maximum. The misconception to cure: a parody is not a refutation, because it works only if the parallel really is parallel. DO: have pairs argue one side each for one minute, is the island a fair copy, then ask one pair per side to report.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Aquinas's Summa Theologica opens its proofs with Q4, in the translation of the Fathers of the English Dominican Province: "The existence of God can be proved in five ways." The English words are the translators'. Count the ways: 5 ways, the first 3 are the cosmological argument, so 5 − 3 = 2 remain, the fourth and the fifth, and the fifth is a design argument. The way from causes, illustrative: P1 some things are caused to exist; P2 nothing is the cause of itself; P3 a chain of causes cannot go back forever; C so there is a first cause. It is valid as reconstructed and a posteriori, since P1 is observed. DO: ask which premise rests on observation before revealing P1.</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Press the cosmological argument with two objections. First, a chain of causes might go back forever, each link explained by an earlier link. Second, a first cause need not be wholly good or all-knowing, so the argument may not reach the God of classical theism. The replies, from the argument's side: the chain at issue is one of causes acting now, at once, like a hand that moves a stick that moves a stone, so with no hand nothing moves; and the first cause's other qualities need further argument. The misconception to cure: the argument does not say everything has a cause; it says some things are caused and nothing causes itself. DO: ask a volunteer to answer the question of what caused God, using P1 and P2.</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the Week 9 case on the course's thought-experiment roster: the watch on the heath. William Paley's Natural Theology, 1802, argues by analogy that, as a watch found on a heath shows a watchmaker, the order of living things shows a designer. The roster's question is: does order show a designer? It tests the design argument, an a posteriori argument that starts from the order of the world. The brass machine on the beach is a variation, written for this course. The misconception to cure: the design argument is not the cosmological argument. The cosmological argument starts from the bare fact that things are caused; the design argument starts from order. DO: ask whether a row of random stones would help each argument; it helps only the cosmological one.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Put the design argument in standard form, illustrative. P1: a watch, whose parts fit together to serve a purpose, has a designer. P2: living things, such as an eye, have parts that fit together to serve a purpose. P3, added: things alike in this way are probably alike in having a designer. C: so living things probably have a designer. This is an argument from analogy, an inductive argument, so it is judged for strength, not validity, as Week 2 taught for inductive arguments. Its strength depends on how close the analogy is. The misconception to cure: calling it invalid misreads its kind. DO: show two houses with the same odd blue door; ask how strong the one-builder guess is, then ask what likeness would make it stronger.</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David Hume's Dialogues Concerning Natural Religion, published after his death in 1779, press the design argument on 2 fronts. First, the analogy between the universe and a machine is weak: the universe is as much like a plant or an animal. Second, order would not show a single, perfect, or still-living designer. The timeline: 1802 − 1779 = 23 years, so Hume's objections were in print 23 years before Paley's watch. The reply from the design side: an analogy need not be perfect to give some support, and the argument claims only a designer; the other qualities need further argument. DO: give each half of the room one front to defend for one minute, then ask the design side to answer each.</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Dataset B is illustrative: its premises are written for teaching, and the course does not endorse them. Argument 6 in standard form. P1: if the universe was designed, it shows order. P2: the universe was not designed. C: so it shows no order. Let P be the universe was designed and Q be it shows order. The pattern is if P then Q; not P; so not Q. That is denying the antecedent, the invalid form from Week 2, so the key is invalid. The counterexample: a wild meadow full of flowers that no gardener planted. Order could come from some other source. The misconception to cure: an invalid argument is not a point for the other side. DO: have students write the form in letters before you reveal it.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J. L. Mackie's Evil and Omnipotence, in Mind in 1955, argues that the existence of evil is logically inconsistent with the existence of a God who is wholly good and omnipotent. The course's reconstruction, illustrative. P1: if a wholly good, omnipotent God exists, God wants to prevent all evil and is able to. P2, added: whatever wants to and is able to leaves no evil. P3: evil exists. C: so such a God does not exist. P1 and P2 give a hypothetical syllogism, and P3 denies the consequent, so it is valid. The evidential version says the amount and kind of suffering make God's existence unlikely. The misconception to cure: the problem of evil does not say religious people are bad. DO: ask which premise a theist should reject.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responses answer the problem of evil. The free will defense holds that a world with free creatures is better than one without them, and that even an all-powerful being cannot make creatures who are free yet certain always to choose well; it rejects P1. A soul-making theodicy holds that hardship gives people the chance to grow in courage and compassion. The critic's reply uses a distinction: moral evil comes from free choices, and natural evil, such as a flood, from natural events. The flood is natural evil, so the free will defense does not cover it by itself. Week 7's free will positions return here in a new setting. DO: list a theft and a flood; ask which the free will defense reaches.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uses one approved chatbot, Claude, as a sparring partner. Paste this prompt: Sort these six arguments by kind and direction: the ontological, cosmological, and design arguments, Pascal's wager, Hume's objections, and the problem of evil. Then check each answer against Dataset G. A common error on this material: the chatbot calls the wager a proof that God exists, when Dataset G gives it the direction for belief, an argument about what to believe. A second: it merges the design and cosmological arguments. A third: it announces that the problem of evil disproves God, a verdict the course never keys. DO: have pairs mark each chatbot line right or wrong against Dataset G, correct one by hand, and report it.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Let me pull the week together. The ontological argument is a priori, and the island tests its pattern. Aquinas's first three ways are the cosmological argument, a posteriori, to a first cause. Paley's watch on the heath, 1802, is an argument from analogy, judged for strength, and Hume's objections, 1779, call the analogy weak. Argument 6 is invalid, by denying the antecedent. Mackie's logical problem of evil, 1955, is valid as reconstructed, and the free will defense answers it while natural evil presses back. Dataset G's direction column: 3 + 1 + 2 = 6. Pascal's wager is about belief, not proof. Next week the ethics unit begins with the Euthyphro dilemma. DO: ask each student to write one sentence naming the argument they find strongest and its best objection.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Can reason settle it?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9 · Philosophy of Religion</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9 · GOD AND REASON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Who built this?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 MACHINE IN THE SAND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Six arguments, one watch</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WEEK'S SHARED MATERIAL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Theism, atheism, agnosticism</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Theism: God exists</a:t>
            </a:r>
          </a:p>
          <a:p>
            <a:pPr algn="l" marL="342900" indent="-342900">
              <a:spcBef>
                <a:spcPts val="0"/>
              </a:spcBef>
              <a:spcAft>
                <a:spcPts val="800"/>
              </a:spcAft>
              <a:buChar char="•"/>
            </a:pPr>
            <a:r>
              <a:rPr sz="1800">
                <a:solidFill>
                  <a:srgbClr val="FFFFFF"/>
                </a:solidFill>
                <a:latin typeface="Calibri"/>
              </a:rPr>
              <a:t>Atheism: God does not exist</a:t>
            </a:r>
          </a:p>
          <a:p>
            <a:pPr algn="l" marL="342900" indent="-342900">
              <a:spcBef>
                <a:spcPts val="0"/>
              </a:spcBef>
              <a:spcAft>
                <a:spcPts val="800"/>
              </a:spcAft>
              <a:buChar char="•"/>
            </a:pPr>
            <a:r>
              <a:rPr sz="1800">
                <a:solidFill>
                  <a:srgbClr val="FFFFFF"/>
                </a:solidFill>
                <a:latin typeface="Calibri"/>
              </a:rPr>
              <a:t>Agnosticism: suspends judgment</a:t>
            </a:r>
          </a:p>
          <a:p>
            <a:pPr algn="l" marL="342900" indent="-342900">
              <a:spcBef>
                <a:spcPts val="0"/>
              </a:spcBef>
              <a:spcAft>
                <a:spcPts val="800"/>
              </a:spcAft>
              <a:buChar char="•"/>
            </a:pPr>
            <a:r>
              <a:rPr sz="1800">
                <a:solidFill>
                  <a:srgbClr val="FFFFFF"/>
                </a:solidFill>
                <a:latin typeface="Calibri"/>
              </a:rPr>
              <a:t>Sort by kind: a priori or a posteriori</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THE FIELD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reason settle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Greater in reality?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nothing greater can be conceived</a:t>
            </a:r>
          </a:p>
          <a:p>
            <a:pPr algn="l" marL="342900" indent="-342900">
              <a:spcBef>
                <a:spcPts val="0"/>
              </a:spcBef>
              <a:spcAft>
                <a:spcPts val="800"/>
              </a:spcAft>
              <a:buChar char="•"/>
            </a:pPr>
            <a:r>
              <a:rPr sz="1800">
                <a:solidFill>
                  <a:srgbClr val="FFFFFF"/>
                </a:solidFill>
                <a:latin typeface="Calibri"/>
              </a:rPr>
              <a:t>P3 (added): only an idea? a greater is conceivable</a:t>
            </a:r>
          </a:p>
          <a:p>
            <a:pPr algn="l" marL="342900" indent="-342900">
              <a:spcBef>
                <a:spcPts val="0"/>
              </a:spcBef>
              <a:spcAft>
                <a:spcPts val="800"/>
              </a:spcAft>
              <a:buChar char="•"/>
            </a:pPr>
            <a:r>
              <a:rPr sz="1800">
                <a:solidFill>
                  <a:srgbClr val="FFFFFF"/>
                </a:solidFill>
                <a:latin typeface="Calibri"/>
              </a:rPr>
              <a:t>C: so God exists in reality</a:t>
            </a:r>
          </a:p>
          <a:p>
            <a:pPr algn="l" marL="342900" indent="-342900">
              <a:spcBef>
                <a:spcPts val="0"/>
              </a:spcBef>
              <a:spcAft>
                <a:spcPts val="800"/>
              </a:spcAft>
              <a:buChar char="•"/>
            </a:pPr>
            <a:r>
              <a:rPr sz="1800">
                <a:solidFill>
                  <a:srgbClr val="FFFFFF"/>
                </a:solidFill>
                <a:latin typeface="Calibri"/>
              </a:rPr>
              <a:t>Valid as read; a priori</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ANSELM'S ARGUMENT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reason settle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An island too perfect?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Same pattern proves a perfect island</a:t>
            </a:r>
          </a:p>
          <a:p>
            <a:pPr algn="l" marL="342900" indent="-342900">
              <a:spcBef>
                <a:spcPts val="0"/>
              </a:spcBef>
              <a:spcAft>
                <a:spcPts val="800"/>
              </a:spcAft>
              <a:buChar char="•"/>
            </a:pPr>
            <a:r>
              <a:rPr sz="1800">
                <a:solidFill>
                  <a:srgbClr val="FFFFFF"/>
                </a:solidFill>
                <a:latin typeface="Calibri"/>
              </a:rPr>
              <a:t>Reply: an island has no maximum</a:t>
            </a:r>
          </a:p>
          <a:p>
            <a:pPr algn="l" marL="342900" indent="-342900">
              <a:spcBef>
                <a:spcPts val="0"/>
              </a:spcBef>
              <a:spcAft>
                <a:spcPts val="800"/>
              </a:spcAft>
              <a:buChar char="•"/>
            </a:pPr>
            <a:r>
              <a:rPr sz="1800">
                <a:solidFill>
                  <a:srgbClr val="FFFFFF"/>
                </a:solidFill>
                <a:latin typeface="Calibri"/>
              </a:rPr>
              <a:t>A parody works only if parallel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OBJECTION AND THE REPLY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reason settle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ways, three cosmological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Q4: proved in five ways</a:t>
            </a:r>
          </a:p>
          <a:p>
            <a:pPr algn="l" marL="342900" indent="-342900">
              <a:spcBef>
                <a:spcPts val="0"/>
              </a:spcBef>
              <a:spcAft>
                <a:spcPts val="800"/>
              </a:spcAft>
              <a:buChar char="•"/>
            </a:pPr>
            <a:r>
              <a:rPr sz="1800">
                <a:solidFill>
                  <a:srgbClr val="FFFFFF"/>
                </a:solidFill>
                <a:latin typeface="Calibri"/>
              </a:rPr>
              <a:t>5 − 3 = 2 ways remain</a:t>
            </a:r>
          </a:p>
          <a:p>
            <a:pPr algn="l" marL="342900" indent="-342900">
              <a:spcBef>
                <a:spcPts val="0"/>
              </a:spcBef>
              <a:spcAft>
                <a:spcPts val="800"/>
              </a:spcAft>
              <a:buChar char="•"/>
            </a:pPr>
            <a:r>
              <a:rPr sz="1800">
                <a:solidFill>
                  <a:srgbClr val="FFFFFF"/>
                </a:solidFill>
                <a:latin typeface="Calibri"/>
              </a:rPr>
              <a:t>P1 observed: some things are caused</a:t>
            </a:r>
          </a:p>
          <a:p>
            <a:pPr algn="l" marL="342900" indent="-342900">
              <a:spcBef>
                <a:spcPts val="0"/>
              </a:spcBef>
              <a:spcAft>
                <a:spcPts val="800"/>
              </a:spcAft>
              <a:buChar char="•"/>
            </a:pPr>
            <a:r>
              <a:rPr sz="1800">
                <a:solidFill>
                  <a:srgbClr val="FFFFFF"/>
                </a:solidFill>
                <a:latin typeface="Calibri"/>
              </a:rPr>
              <a:t>C: a first cause; a posteriori</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AQUINAS'S FIRST THREE WAYS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reason settle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Forever, or a first cause?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Objection: the chain goes back forever</a:t>
            </a:r>
          </a:p>
          <a:p>
            <a:pPr algn="l" marL="342900" indent="-342900">
              <a:spcBef>
                <a:spcPts val="0"/>
              </a:spcBef>
              <a:spcAft>
                <a:spcPts val="800"/>
              </a:spcAft>
              <a:buChar char="•"/>
            </a:pPr>
            <a:r>
              <a:rPr sz="1800">
                <a:solidFill>
                  <a:srgbClr val="FFFFFF"/>
                </a:solidFill>
                <a:latin typeface="Calibri"/>
              </a:rPr>
              <a:t>Objection: a first cause need not be God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Reply: causes acting now, hand and stick</a:t>
            </a:r>
          </a:p>
          <a:p>
            <a:pPr algn="l" marL="342900" indent="-342900">
              <a:spcBef>
                <a:spcPts val="0"/>
              </a:spcBef>
              <a:spcAft>
                <a:spcPts val="800"/>
              </a:spcAft>
              <a:buChar char="•"/>
            </a:pPr>
            <a:r>
              <a:rPr sz="1800">
                <a:solidFill>
                  <a:srgbClr val="FFFFFF"/>
                </a:solidFill>
                <a:latin typeface="Calibri"/>
              </a:rPr>
              <a:t>Reply: other qualities need further argument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TWO OBJECTIONS, TWO REPLIES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reason settle it?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Does order show design?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 watch on a heath shows a maker</a:t>
            </a:r>
          </a:p>
          <a:p>
            <a:pPr algn="l" marL="342900" indent="-342900">
              <a:spcBef>
                <a:spcPts val="0"/>
              </a:spcBef>
              <a:spcAft>
                <a:spcPts val="800"/>
              </a:spcAft>
              <a:buChar char="•"/>
            </a:pPr>
            <a:r>
              <a:rPr sz="1800">
                <a:solidFill>
                  <a:srgbClr val="FFFFFF"/>
                </a:solidFill>
                <a:latin typeface="Calibri"/>
              </a:rPr>
              <a:t>Living things show order too</a:t>
            </a:r>
          </a:p>
          <a:p>
            <a:pPr algn="l" marL="342900" indent="-342900">
              <a:spcBef>
                <a:spcPts val="0"/>
              </a:spcBef>
              <a:spcAft>
                <a:spcPts val="800"/>
              </a:spcAft>
              <a:buChar char="•"/>
            </a:pPr>
            <a:r>
              <a:rPr sz="1800">
                <a:solidFill>
                  <a:srgbClr val="FFFFFF"/>
                </a:solidFill>
                <a:latin typeface="Calibri"/>
              </a:rPr>
              <a:t>Starts from order, not bare causes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WEEK 9 ROSTER CASE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reason settle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Judge the analogy's strength</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a watch has a designer</a:t>
            </a:r>
          </a:p>
          <a:p>
            <a:pPr algn="l" marL="342900" indent="-342900">
              <a:spcBef>
                <a:spcPts val="0"/>
              </a:spcBef>
              <a:spcAft>
                <a:spcPts val="800"/>
              </a:spcAft>
              <a:buChar char="•"/>
            </a:pPr>
            <a:r>
              <a:rPr sz="1800">
                <a:solidFill>
                  <a:srgbClr val="FFFFFF"/>
                </a:solidFill>
                <a:latin typeface="Calibri"/>
              </a:rPr>
              <a:t>P2: an eye's parts fit, like a watch's</a:t>
            </a:r>
          </a:p>
          <a:p>
            <a:pPr algn="l" marL="342900" indent="-342900">
              <a:spcBef>
                <a:spcPts val="0"/>
              </a:spcBef>
              <a:spcAft>
                <a:spcPts val="800"/>
              </a:spcAft>
              <a:buChar char="•"/>
            </a:pPr>
            <a:r>
              <a:rPr sz="1800">
                <a:solidFill>
                  <a:srgbClr val="FFFFFF"/>
                </a:solidFill>
                <a:latin typeface="Calibri"/>
              </a:rPr>
              <a:t>C: probably a designer; judge strength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STRENGTH, NOT VALIDITY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reason settle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weak analogy?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Hume: the analogy is weak</a:t>
            </a:r>
          </a:p>
          <a:p>
            <a:pPr algn="l" marL="342900" indent="-342900">
              <a:spcBef>
                <a:spcPts val="0"/>
              </a:spcBef>
              <a:spcAft>
                <a:spcPts val="800"/>
              </a:spcAft>
              <a:buChar char="•"/>
            </a:pPr>
            <a:r>
              <a:rPr sz="1800">
                <a:solidFill>
                  <a:srgbClr val="FFFFFF"/>
                </a:solidFill>
                <a:latin typeface="Calibri"/>
              </a:rPr>
              <a:t>Hume: no single, perfect, living designer</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Reply: partial analogy still supports</a:t>
            </a:r>
          </a:p>
          <a:p>
            <a:pPr algn="l" marL="342900" indent="-342900">
              <a:spcBef>
                <a:spcPts val="0"/>
              </a:spcBef>
              <a:spcAft>
                <a:spcPts val="800"/>
              </a:spcAft>
              <a:buChar char="•"/>
            </a:pPr>
            <a:r>
              <a:rPr sz="1800">
                <a:solidFill>
                  <a:srgbClr val="FFFFFF"/>
                </a:solidFill>
                <a:latin typeface="Calibri"/>
              </a:rPr>
              <a:t>1802 − 1779 = 23 years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HUME'S TWO FRONTS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reason settle it?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Not designed, so disordered?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if designed, it shows order</a:t>
            </a:r>
          </a:p>
          <a:p>
            <a:pPr algn="l" marL="342900" indent="-342900">
              <a:spcBef>
                <a:spcPts val="0"/>
              </a:spcBef>
              <a:spcAft>
                <a:spcPts val="800"/>
              </a:spcAft>
              <a:buChar char="•"/>
            </a:pPr>
            <a:r>
              <a:rPr sz="1800">
                <a:solidFill>
                  <a:srgbClr val="FFFFFF"/>
                </a:solidFill>
                <a:latin typeface="Calibri"/>
              </a:rPr>
              <a:t>P2: the universe was not designed</a:t>
            </a:r>
          </a:p>
          <a:p>
            <a:pPr algn="l" marL="342900" indent="-342900">
              <a:spcBef>
                <a:spcPts val="0"/>
              </a:spcBef>
              <a:spcAft>
                <a:spcPts val="800"/>
              </a:spcAft>
              <a:buChar char="•"/>
            </a:pPr>
            <a:r>
              <a:rPr sz="1800">
                <a:solidFill>
                  <a:srgbClr val="FFFFFF"/>
                </a:solidFill>
                <a:latin typeface="Calibri"/>
              </a:rPr>
              <a:t>C: so no order. Invalid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DATASET B, ARGUMENT 6</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reason settle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Can God and evil coexist?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wants to and is able to prevent evil</a:t>
            </a:r>
          </a:p>
          <a:p>
            <a:pPr algn="l" marL="342900" indent="-342900">
              <a:spcBef>
                <a:spcPts val="0"/>
              </a:spcBef>
              <a:spcAft>
                <a:spcPts val="800"/>
              </a:spcAft>
              <a:buChar char="•"/>
            </a:pPr>
            <a:r>
              <a:rPr sz="1800">
                <a:solidFill>
                  <a:srgbClr val="FFFFFF"/>
                </a:solidFill>
                <a:latin typeface="Calibri"/>
              </a:rPr>
              <a:t>P3: evil exists</a:t>
            </a:r>
          </a:p>
          <a:p>
            <a:pPr algn="l" marL="342900" indent="-342900">
              <a:spcBef>
                <a:spcPts val="0"/>
              </a:spcBef>
              <a:spcAft>
                <a:spcPts val="800"/>
              </a:spcAft>
              <a:buChar char="•"/>
            </a:pPr>
            <a:r>
              <a:rPr sz="1800">
                <a:solidFill>
                  <a:srgbClr val="FFFFFF"/>
                </a:solidFill>
                <a:latin typeface="Calibri"/>
              </a:rPr>
              <a:t>C: no such God. Valid</a:t>
            </a:r>
          </a:p>
          <a:p>
            <a:pPr algn="l" marL="342900" indent="-342900">
              <a:spcBef>
                <a:spcPts val="0"/>
              </a:spcBef>
              <a:spcAft>
                <a:spcPts val="800"/>
              </a:spcAft>
              <a:buChar char="•"/>
            </a:pPr>
            <a:r>
              <a:rPr sz="1800">
                <a:solidFill>
                  <a:srgbClr val="FFFFFF"/>
                </a:solidFill>
                <a:latin typeface="Calibri"/>
              </a:rPr>
              <a:t>Evidential: suffering makes God unlikely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LOGICAL PROBLEM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reason settle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Free will or flood?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Free will defense: rejects P1</a:t>
            </a:r>
          </a:p>
          <a:p>
            <a:pPr algn="l" marL="342900" indent="-342900">
              <a:spcBef>
                <a:spcPts val="0"/>
              </a:spcBef>
              <a:spcAft>
                <a:spcPts val="800"/>
              </a:spcAft>
              <a:buChar char="•"/>
            </a:pPr>
            <a:r>
              <a:rPr sz="1800">
                <a:solidFill>
                  <a:srgbClr val="FFFFFF"/>
                </a:solidFill>
                <a:latin typeface="Calibri"/>
              </a:rPr>
              <a:t>Soul-making: hardship grows virtue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Moral evil: from free choices</a:t>
            </a:r>
          </a:p>
          <a:p>
            <a:pPr algn="l" marL="342900" indent="-342900">
              <a:spcBef>
                <a:spcPts val="0"/>
              </a:spcBef>
              <a:spcAft>
                <a:spcPts val="800"/>
              </a:spcAft>
              <a:buChar char="•"/>
            </a:pPr>
            <a:r>
              <a:rPr sz="1800">
                <a:solidFill>
                  <a:srgbClr val="FFFFFF"/>
                </a:solidFill>
                <a:latin typeface="Calibri"/>
              </a:rPr>
              <a:t>Natural evil: the flood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RESPONSES AND THE REPLY</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reason settle it?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chatbot's sorting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sort the six by kind and direction</a:t>
            </a:r>
          </a:p>
          <a:p>
            <a:pPr algn="l" marL="342900" indent="-342900">
              <a:spcBef>
                <a:spcPts val="0"/>
              </a:spcBef>
              <a:spcAft>
                <a:spcPts val="800"/>
              </a:spcAft>
              <a:buChar char="•"/>
            </a:pPr>
            <a:r>
              <a:rPr sz="1800">
                <a:solidFill>
                  <a:srgbClr val="FFFFFF"/>
                </a:solidFill>
                <a:latin typeface="Calibri"/>
              </a:rPr>
              <a:t>Watch for: the wager called a proof</a:t>
            </a:r>
          </a:p>
          <a:p>
            <a:pPr algn="l" marL="342900" indent="-342900">
              <a:spcBef>
                <a:spcPts val="0"/>
              </a:spcBef>
              <a:spcAft>
                <a:spcPts val="800"/>
              </a:spcAft>
              <a:buChar char="•"/>
            </a:pPr>
            <a:r>
              <a:rPr sz="1800">
                <a:solidFill>
                  <a:srgbClr val="FFFFFF"/>
                </a:solidFill>
                <a:latin typeface="Calibri"/>
              </a:rPr>
              <a:t>Watch for: a verdict on God</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Can reason settle it?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Six arguments, no verdict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Ontological: a priori; cosmological, design: a posteriori</a:t>
            </a:r>
          </a:p>
          <a:p>
            <a:pPr algn="l" marL="342900" indent="-342900">
              <a:spcBef>
                <a:spcPts val="0"/>
              </a:spcBef>
              <a:spcAft>
                <a:spcPts val="800"/>
              </a:spcAft>
              <a:buChar char="•"/>
            </a:pPr>
            <a:r>
              <a:rPr sz="1800">
                <a:solidFill>
                  <a:srgbClr val="FFFFFF"/>
                </a:solidFill>
                <a:latin typeface="Calibri"/>
              </a:rPr>
              <a:t>Argument 6: invalid, denying the antecedent</a:t>
            </a:r>
          </a:p>
          <a:p>
            <a:pPr algn="l" marL="342900" indent="-342900">
              <a:spcBef>
                <a:spcPts val="0"/>
              </a:spcBef>
              <a:spcAft>
                <a:spcPts val="800"/>
              </a:spcAft>
              <a:buChar char="•"/>
            </a:pPr>
            <a:r>
              <a:rPr sz="1800">
                <a:solidFill>
                  <a:srgbClr val="FFFFFF"/>
                </a:solidFill>
                <a:latin typeface="Calibri"/>
              </a:rPr>
              <a:t>Evil: logical or evidential; free will replies</a:t>
            </a:r>
          </a:p>
          <a:p>
            <a:pPr algn="l" marL="342900" indent="-342900">
              <a:spcBef>
                <a:spcPts val="0"/>
              </a:spcBef>
              <a:spcAft>
                <a:spcPts val="800"/>
              </a:spcAft>
              <a:buChar char="•"/>
            </a:pPr>
            <a:r>
              <a:rPr sz="1800">
                <a:solidFill>
                  <a:srgbClr val="FFFFFF"/>
                </a:solidFill>
                <a:latin typeface="Calibri"/>
              </a:rPr>
              <a:t>Next: Week 10, Ethics I</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RECAP AND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reason settle it?</dc:title>
  <dc:subject>Can reason settle it? — Week 09</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