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which opens a new unit on ethics. For nine weeks we asked what is real, what you can know, what a mind is, and whether God exists. Now the question turns to how you ought to live, and the first job is to test three popular answers about where right and wrong come from: your culture's beliefs, God's commands, and self-interest. You will meet Hume's is-ought problem, the Euthyphro dilemma from Plato, and the ring of Gyges, and you will put several arguments in standard form and key them for validity. For course policies, the current syllabus is the place to check. Let's start with something that could happen at any café.</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You are at a café, and you find a wallet under your table, with cash and a library card inside. No one saw you pick it up, and the café has no cameras. Most people say they would hand it in. The harder question is why. Is it because your community expects it, because it is commanded, because honesty pays off over time, or for some other reason? Each of those reasons is one of this week's answers. DO: give pairs one minute to write the one reason they would give for handing the wallet in. Collect four or five reasons aloud, sort them on the board under culture, God, self-interest, or other, and keep the board for the closing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material this week is the ring of Gyges, the Week 10 entry on the course's thought-experiment roster, from Book II of Plato's Republic. Its question is: would you be just if you could never be caught? It tests why be moral, and egoism. With it travel three challenges to morality: cultural relativism, divine command theory, and egoism. Each comes in 2 parts, the 2 forms of relativism, the 2 horns of the Euthyphro dilemma, and the 2 forms of egoism, so there are 6 claims to tell apart. One illustrative argument from Dataset B travels with them too: argument 10, keyed invalid. The one date is Hume's: A Treatise of Human Nature, Books 1 and 2 in 1739 and Book 3 in 1740.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the dinner tables. At one family's table, guests finish every dish to show they enjoyed the meal; at another's, guests leave a little to show the host gave plenty. A descriptive question asks how things are, including what people do and believe: at this table, guests finish every dish. A normative question asks how things ought to be: guests ought to finish every dish. Watching dinners can settle the first, never the second by itself. A trap: a sentence that reports what people believe they ought to do is still descriptive. DO: read three sentences aloud, the two dinner sentences and a neighbor who thinks I should mow more often, and have the room vote descriptive or normative on each; the votes should come out descriptive, normative, descriptive.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David Hume, in A Treatise of Human Nature, published as Books 1 and 2 in 1739 and Book 3 in 1740, observes that writers move from statements about what is to statements about what ought to be without explaining how. Book 3 came 1740 − 1739 = 1 year after the first two. That gap is the is-ought problem. Here is how the course uses it, in Week 2's terms: an argument whose premises only say what is, and whose conclusion says what ought to be, is missing a link. To make it valid, you add a premise that connects the two, and that premise is itself normative. The is-ought problem asks where that premise comes from. DO: ask the room for one missing bridge premise.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Cultural relativism comes in two forms, and the debate turns on keeping them apart. Descriptive cultural relativism is the observation that moral beliefs differ from culture to culture; it reports what people believe and makes no claim about which beliefs are right. Normative cultural relativism is the claim that what is right is whatever a culture believes is right. State the normative view at its strongest: people have often mistaken their own customs for universal law, travelers have called ways of life wrong when they were only unfamiliar, and moral beliefs seem learned the way a language is. So the view asks for humility and tolerance. Note one trap: tolerance is itself a normative claim, so relativism and tolerance are not the same thing.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course's reconstruction of the popular move, labelled illustrative. P1: Moral beliefs differ from culture to culture. C: So what is right is whatever each culture believes is right. Key it invalid as it stands, because it moves from what people believe to what is right. A counterexample with the same shape: beliefs about what causes illness differ from culture to culture, yet what causes illness is not whatever each culture believes. Now add P2, marked added: if moral beliefs differ from culture to culture, then what is right is whatever each culture believes is right. The argument becomes valid, by modus ponens, but P2 carries the whole weight, and it is the premise the is-ought problem asks about. DO: ask the room to name the premise to attack, then confirm that P2 is the target.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same move can happen inside one town. This is Dataset B, argument 10, and it is illustrative. P1: Most people in this town favor the law. C: So the law is just. Its key is invalid, because it moves from what people believe to what is right; the pack's own note says to compare normative relativism. Picture a town where most people favor a law that closes the only park to anyone who moved there in the last year. The premise is true, and the conclusion is open to doubt, so a vote alone does not settle whether a law is just. Dataset B holds 10 arguments, 6 valid, so 10 − 6 = 4 are invalid, and argument 10 is one of the 4. DO: have pairs write a second counterexample of their own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strongest objection to normative relativism. Picture a community whose custom is to punish a whole family when one member cannot pay a debt, and a reformer who says the custom is unfair, since each person should answer only for what that person did. If right is whatever a culture believes, the reformer is wrong by definition, and if the custom changes the community has only changed, never improved. That is the reformer objection. The relativist's reply: a reformer appeals to her culture's own deeper values, such as fairness to each person, and progress means living up to them better. Both dinner tables honor the host, after all. This calls back to Week 1: one well-chosen case tests a definition. DO: take one reply from each side.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very different answer: someone says cruelty is wrong and would stay wrong even if everyone approved of it. Where could that rightness come from? Divine command theory is the view that an act is morally right because God commands it and morally wrong because God forbids it. State it at its strongest. Morality seems objective, not a matter of opinion; universal, the same for every culture; and binding, even when no one is watching. If right and wrong come from a perfectly good God's commands, each feature has a source beyond any culture, which is a real answer to the relativist. The course states it as a theory about what makes acts right; it does not ask whether God exists, which was Week 9's question, or which religion is true. DO: have pairs name the three features.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Plato's dialogue Euthyphro, Socrates asks whether the pious is loved by the gods because it is pious, or pious because it is loved by the gods. In modern form: is an act right because God commands it, or does God command it because it is right? Each option is a horn. On the first horn, rightness looks arbitrary: had God commanded cruelty, cruelty would be right. On the second horn, rightness is independent of God's commands: God sees what is right and commands it. A coach who says a play is good because the coach calls it faces the same question from a sharp player. This is Week 1's Socratic method again. DO: poll the room on which horn costs more.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course's reconstruction, labelled illustrative. P1: Either acts are right because God commands them, or God commands acts because they are right. P2: Acts are not right merely because God commands them. C: So God commands acts because they are right. Name the form: P or Q; not P; so Q, which is disjunctive syllogism from Week 2. Key it valid. Now the reply from the divine command side: P1 is a false dilemma, because God's commands flow from God's unchanging good nature, so they are neither arbitrary nor answerable to a standard outside God. Critics press back: is that nature good by some standard, or good only because it is God's? DO: split the room, half defending the reply and half pressing it, two minutes each.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volunteer who sorts cans at a food bank every weekend, teased by a friend who says she only does it to feel good. Psychological egoism is the descriptive claim that people always act from self-interest. The course's reconstruction, labelled illustrative: P1: every action a person performs is caused by one of that person's own desires. P2, added: every action caused by one of a person's own desires is done from self-interest. C: so every action a person performs is done from self-interest. That is the categorical syllogism, and it is valid. The critics reject P2: it confuses whose desire moves you with what the desire is for. Her desire is her own, but it is a desire that hungry families eat. DO: ask pairs which premise they would attack, and why.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Psychological egoism describes; ethical egoism prescribes. Ethical egoism is the normative claim that people ought to act from self-interest. Its strongest form is enlightened self-interest, which counts a person's long-run good over a whole life, so honesty, keeping promises, and helping others are usually recommended because they usually pay; a student who slacks off on a group project loses trust worth more than a free afternoon. The strongest objection: it favors one person without any relevant difference, and when two people want the last open slot in a class, it tells each to win. The reply: fair bargains serve each side, so enlightened egoists settle on fair terms. And everyone acts selfishly, so everyone ought to, crosses Hume's gap. DO: sort two quotes, describes or prescribes.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Book II of Plato's Republic, Glaucon tells the story of Gyges, a shepherd who finds a ring that makes him invisible, to ask whether anyone would act justly if they could never be caught. It is Glaucon's story, not Socrates' own argument; Week 3 met it and set it aside. The course's reconstruction, labelled illustrative: P1: if people act justly only because they fear being caught, then anyone who could never be caught would act unjustly. P2: people act justly only because they fear being caught. C: so anyone who could never be caught would act unjustly. Modus ponens, valid. Soundness is not keyed: P2 is the open question, and it is psychological egoism's kind of claim. DO: return to the café wallet as a variation and take three reasons from the room.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In three sentences, explain the ring of Gyges, say who tells the story and in which book of Plato's Republic, and say whether the Euthyphro dilemma is an argument against religion. Watch for two specific errors. Chatbots often credit the ring story to Socrates as his own argument; the vetted record is that Glaucon tells it, in Book II. They also often call the Euthyphro dilemma an attack on religion; the course's reading is that it asks how goodness and commands are related, and says nothing about whether God exists. DO: students paste the prompt, underline any misattributed or overstated sentence, and rewrite it by hand. For this exercise the rule is that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A descriptive question asks how things are, a normative one how they ought to be, and Hume's Treatise of 1739 and 1740 names the gap. Descriptive relativism does not establish normative relativism without a premise that does all the work, and argument 10 is invalid for the same reason. The reformer objection presses relativism; the reply appeals to deeper values. Divine command theory meets the Euthyphro dilemma and answers with God's good nature. Psychological egoism describes and ethical egoism prescribes, and the ring of Gyges asks why be moral. That makes 2 + 2 + 2 = 6 claims, and the course keys no verdict. Next week, Week 11 takes up utilitarianism. DO: return to the hook's board and have each student move their own reason to the challenge it now faces.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Where does morality come from?</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Ethics I: Relativism, God, and Self-Interest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ETHICS BEGINS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Would you hand it 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WALLET NO ONE SAW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challenges, one ring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MATERIAL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 versus ought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Descriptive: how things are</a:t>
            </a:r>
          </a:p>
          <a:p>
            <a:pPr algn="l" marL="342900" indent="-342900">
              <a:spcBef>
                <a:spcPts val="0"/>
              </a:spcBef>
              <a:spcAft>
                <a:spcPts val="800"/>
              </a:spcAft>
              <a:buChar char="•"/>
            </a:pPr>
            <a:r>
              <a:rPr sz="1800">
                <a:solidFill>
                  <a:srgbClr val="FFFFFF"/>
                </a:solidFill>
                <a:latin typeface="Calibri"/>
              </a:rPr>
              <a:t>Finish every dish, as reported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Normative: how things ought to be</a:t>
            </a:r>
          </a:p>
          <a:p>
            <a:pPr algn="l" marL="342900" indent="-342900">
              <a:spcBef>
                <a:spcPts val="0"/>
              </a:spcBef>
              <a:spcAft>
                <a:spcPts val="800"/>
              </a:spcAft>
              <a:buChar char="•"/>
            </a:pPr>
            <a:r>
              <a:rPr sz="1800">
                <a:solidFill>
                  <a:srgbClr val="FFFFFF"/>
                </a:solidFill>
                <a:latin typeface="Calibri"/>
              </a:rPr>
              <a:t>Guests ought to finish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TWO KINDS OF QUESTION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From is to ought?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Hume's Treatise: Books 1 and 2, 1739; Book 3, 1740</a:t>
            </a:r>
          </a:p>
          <a:p>
            <a:pPr algn="l" marL="342900" indent="-342900">
              <a:spcBef>
                <a:spcPts val="0"/>
              </a:spcBef>
              <a:spcAft>
                <a:spcPts val="800"/>
              </a:spcAft>
              <a:buChar char="•"/>
            </a:pPr>
            <a:r>
              <a:rPr sz="1800">
                <a:solidFill>
                  <a:srgbClr val="FFFFFF"/>
                </a:solidFill>
                <a:latin typeface="Calibri"/>
              </a:rPr>
              <a:t>Writers slide from is to ought</a:t>
            </a:r>
          </a:p>
          <a:p>
            <a:pPr algn="l" marL="342900" indent="-342900">
              <a:spcBef>
                <a:spcPts val="0"/>
              </a:spcBef>
              <a:spcAft>
                <a:spcPts val="800"/>
              </a:spcAft>
              <a:buChar char="•"/>
            </a:pPr>
            <a:r>
              <a:rPr sz="1800">
                <a:solidFill>
                  <a:srgbClr val="FFFFFF"/>
                </a:solidFill>
                <a:latin typeface="Calibri"/>
              </a:rPr>
              <a:t>The bridge premise is itself normative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HUME'S GAP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Differ versus decide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Descriptive: beliefs differ</a:t>
            </a:r>
          </a:p>
          <a:p>
            <a:pPr algn="l" marL="342900" indent="-342900">
              <a:spcBef>
                <a:spcPts val="0"/>
              </a:spcBef>
              <a:spcAft>
                <a:spcPts val="800"/>
              </a:spcAft>
              <a:buChar char="•"/>
            </a:pPr>
            <a:r>
              <a:rPr sz="1800">
                <a:solidFill>
                  <a:srgbClr val="FFFFFF"/>
                </a:solidFill>
                <a:latin typeface="Calibri"/>
              </a:rPr>
              <a:t>An observation about cultures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Normative: right is what a culture believes</a:t>
            </a:r>
          </a:p>
          <a:p>
            <a:pPr algn="l" marL="342900" indent="-342900">
              <a:spcBef>
                <a:spcPts val="0"/>
              </a:spcBef>
              <a:spcAft>
                <a:spcPts val="800"/>
              </a:spcAft>
              <a:buChar char="•"/>
            </a:pPr>
            <a:r>
              <a:rPr sz="1800">
                <a:solidFill>
                  <a:srgbClr val="FFFFFF"/>
                </a:solidFill>
                <a:latin typeface="Calibri"/>
              </a:rPr>
              <a:t>A claim about rightness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CULTURAL RELATIVISM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Beliefs differ, so...?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moral beliefs differ. C: right is relative</a:t>
            </a:r>
          </a:p>
          <a:p>
            <a:pPr algn="l" marL="342900" indent="-342900">
              <a:spcBef>
                <a:spcPts val="0"/>
              </a:spcBef>
              <a:spcAft>
                <a:spcPts val="800"/>
              </a:spcAft>
              <a:buChar char="•"/>
            </a:pPr>
            <a:r>
              <a:rPr sz="1800">
                <a:solidFill>
                  <a:srgbClr val="FFFFFF"/>
                </a:solidFill>
                <a:latin typeface="Calibri"/>
              </a:rPr>
              <a:t>Invalid as it stands: belief to right</a:t>
            </a:r>
          </a:p>
          <a:p>
            <a:pPr algn="l" marL="342900" indent="-342900">
              <a:spcBef>
                <a:spcPts val="0"/>
              </a:spcBef>
              <a:spcAft>
                <a:spcPts val="800"/>
              </a:spcAft>
              <a:buChar char="•"/>
            </a:pPr>
            <a:r>
              <a:rPr sz="1800">
                <a:solidFill>
                  <a:srgbClr val="FFFFFF"/>
                </a:solidFill>
                <a:latin typeface="Calibri"/>
              </a:rPr>
              <a:t>Add P2 (added): valid, but P2 does the work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COURSE'S RECONSTRUCTION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vote, not a verdict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most people in this town favor the law</a:t>
            </a:r>
          </a:p>
          <a:p>
            <a:pPr algn="l" marL="342900" indent="-342900">
              <a:spcBef>
                <a:spcPts val="0"/>
              </a:spcBef>
              <a:spcAft>
                <a:spcPts val="800"/>
              </a:spcAft>
              <a:buChar char="•"/>
            </a:pPr>
            <a:r>
              <a:rPr sz="1800">
                <a:solidFill>
                  <a:srgbClr val="FFFFFF"/>
                </a:solidFill>
                <a:latin typeface="Calibri"/>
              </a:rPr>
              <a:t>C: so the law is just</a:t>
            </a:r>
          </a:p>
          <a:p>
            <a:pPr algn="l" marL="342900" indent="-342900">
              <a:spcBef>
                <a:spcPts val="0"/>
              </a:spcBef>
              <a:spcAft>
                <a:spcPts val="800"/>
              </a:spcAft>
              <a:buChar char="•"/>
            </a:pPr>
            <a:r>
              <a:rPr sz="1800">
                <a:solidFill>
                  <a:srgbClr val="FFFFFF"/>
                </a:solidFill>
                <a:latin typeface="Calibri"/>
              </a:rPr>
              <a:t>Invalid: belief to right; one of 4 invalid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10</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Change or improvement?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Relativism: the reformer is wrong by definition</a:t>
            </a:r>
          </a:p>
          <a:p>
            <a:pPr algn="l" marL="342900" indent="-342900">
              <a:spcBef>
                <a:spcPts val="0"/>
              </a:spcBef>
              <a:spcAft>
                <a:spcPts val="800"/>
              </a:spcAft>
              <a:buChar char="•"/>
            </a:pPr>
            <a:r>
              <a:rPr sz="1800">
                <a:solidFill>
                  <a:srgbClr val="FFFFFF"/>
                </a:solidFill>
                <a:latin typeface="Calibri"/>
              </a:rPr>
              <a:t>No culture could improve, only change</a:t>
            </a:r>
          </a:p>
          <a:p>
            <a:pPr algn="l" marL="342900" indent="-342900">
              <a:spcBef>
                <a:spcPts val="0"/>
              </a:spcBef>
              <a:spcAft>
                <a:spcPts val="800"/>
              </a:spcAft>
              <a:buChar char="•"/>
            </a:pPr>
            <a:r>
              <a:rPr sz="1800">
                <a:solidFill>
                  <a:srgbClr val="FFFFFF"/>
                </a:solidFill>
                <a:latin typeface="Calibri"/>
              </a:rPr>
              <a:t>Reply: appeal to deeper shared values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REFORMER OBJECTION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Right because commanded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Right because God commands it</a:t>
            </a:r>
          </a:p>
          <a:p>
            <a:pPr algn="l" marL="342900" indent="-342900">
              <a:spcBef>
                <a:spcPts val="0"/>
              </a:spcBef>
              <a:spcAft>
                <a:spcPts val="800"/>
              </a:spcAft>
              <a:buChar char="•"/>
            </a:pPr>
            <a:r>
              <a:rPr sz="1800">
                <a:solidFill>
                  <a:srgbClr val="FFFFFF"/>
                </a:solidFill>
                <a:latin typeface="Calibri"/>
              </a:rPr>
              <a:t>Explains objectivity, universality, bindingness</a:t>
            </a:r>
          </a:p>
          <a:p>
            <a:pPr algn="l" marL="342900" indent="-342900">
              <a:spcBef>
                <a:spcPts val="0"/>
              </a:spcBef>
              <a:spcAft>
                <a:spcPts val="800"/>
              </a:spcAft>
              <a:buChar char="•"/>
            </a:pPr>
            <a:r>
              <a:rPr sz="1800">
                <a:solidFill>
                  <a:srgbClr val="FFFFFF"/>
                </a:solidFill>
                <a:latin typeface="Calibri"/>
              </a:rPr>
              <a:t>A theory of rightness, not of religion's truth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DIVINE COMMAND THEORY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horns, one question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Horn 1: right because commanded</a:t>
            </a:r>
          </a:p>
          <a:p>
            <a:pPr algn="l" marL="342900" indent="-342900">
              <a:spcBef>
                <a:spcPts val="0"/>
              </a:spcBef>
              <a:spcAft>
                <a:spcPts val="800"/>
              </a:spcAft>
              <a:buChar char="•"/>
            </a:pPr>
            <a:r>
              <a:rPr sz="1800">
                <a:solidFill>
                  <a:srgbClr val="FFFFFF"/>
                </a:solidFill>
                <a:latin typeface="Calibri"/>
              </a:rPr>
              <a:t>Then rightness looks arbitrary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Horn 2: commanded because right</a:t>
            </a:r>
          </a:p>
          <a:p>
            <a:pPr algn="l" marL="342900" indent="-342900">
              <a:spcBef>
                <a:spcPts val="0"/>
              </a:spcBef>
              <a:spcAft>
                <a:spcPts val="800"/>
              </a:spcAft>
              <a:buChar char="•"/>
            </a:pPr>
            <a:r>
              <a:rPr sz="1800">
                <a:solidFill>
                  <a:srgbClr val="FFFFFF"/>
                </a:solidFill>
                <a:latin typeface="Calibri"/>
              </a:rPr>
              <a:t>Then rightness is independent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THE EUTHYPHRO DILEMMA</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 there a third option?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either commanded-so-right or right-so-commanded</a:t>
            </a:r>
          </a:p>
          <a:p>
            <a:pPr algn="l" marL="342900" indent="-342900">
              <a:spcBef>
                <a:spcPts val="0"/>
              </a:spcBef>
              <a:spcAft>
                <a:spcPts val="800"/>
              </a:spcAft>
              <a:buChar char="•"/>
            </a:pPr>
            <a:r>
              <a:rPr sz="1800">
                <a:solidFill>
                  <a:srgbClr val="FFFFFF"/>
                </a:solidFill>
                <a:latin typeface="Calibri"/>
              </a:rPr>
              <a:t>P2: not right merely because commanded; C follows</a:t>
            </a:r>
          </a:p>
          <a:p>
            <a:pPr algn="l" marL="342900" indent="-342900">
              <a:spcBef>
                <a:spcPts val="0"/>
              </a:spcBef>
              <a:spcAft>
                <a:spcPts val="800"/>
              </a:spcAft>
              <a:buChar char="•"/>
            </a:pPr>
            <a:r>
              <a:rPr sz="1800">
                <a:solidFill>
                  <a:srgbClr val="FFFFFF"/>
                </a:solidFill>
                <a:latin typeface="Calibri"/>
              </a:rPr>
              <a:t>Valid; reply: God's good nature, a third option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DILEMMA IN STANDARD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Whose desire, what for?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every action comes from your own desire</a:t>
            </a:r>
          </a:p>
          <a:p>
            <a:pPr algn="l" marL="342900" indent="-342900">
              <a:spcBef>
                <a:spcPts val="0"/>
              </a:spcBef>
              <a:spcAft>
                <a:spcPts val="800"/>
              </a:spcAft>
              <a:buChar char="•"/>
            </a:pPr>
            <a:r>
              <a:rPr sz="1800">
                <a:solidFill>
                  <a:srgbClr val="FFFFFF"/>
                </a:solidFill>
                <a:latin typeface="Calibri"/>
              </a:rPr>
              <a:t>P2 (added): own desire means self-interest</a:t>
            </a:r>
          </a:p>
          <a:p>
            <a:pPr algn="l" marL="342900" indent="-342900">
              <a:spcBef>
                <a:spcPts val="0"/>
              </a:spcBef>
              <a:spcAft>
                <a:spcPts val="800"/>
              </a:spcAft>
              <a:buChar char="•"/>
            </a:pPr>
            <a:r>
              <a:rPr sz="1800">
                <a:solidFill>
                  <a:srgbClr val="FFFFFF"/>
                </a:solidFill>
                <a:latin typeface="Calibri"/>
              </a:rPr>
              <a:t>Valid; P2 confuses whose desire with what for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PSYCHOLOGICAL EGOISM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Describes versus prescribes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Psychological: people always do</a:t>
            </a:r>
          </a:p>
          <a:p>
            <a:pPr algn="l" marL="342900" indent="-342900">
              <a:spcBef>
                <a:spcPts val="0"/>
              </a:spcBef>
              <a:spcAft>
                <a:spcPts val="800"/>
              </a:spcAft>
              <a:buChar char="•"/>
            </a:pPr>
            <a:r>
              <a:rPr sz="1800">
                <a:solidFill>
                  <a:srgbClr val="FFFFFF"/>
                </a:solidFill>
                <a:latin typeface="Calibri"/>
              </a:rPr>
              <a:t>A descriptive claim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Ethical: people ought to</a:t>
            </a:r>
          </a:p>
          <a:p>
            <a:pPr algn="l" marL="342900" indent="-342900">
              <a:spcBef>
                <a:spcPts val="0"/>
              </a:spcBef>
              <a:spcAft>
                <a:spcPts val="800"/>
              </a:spcAft>
              <a:buChar char="•"/>
            </a:pPr>
            <a:r>
              <a:rPr sz="1800">
                <a:solidFill>
                  <a:srgbClr val="FFFFFF"/>
                </a:solidFill>
                <a:latin typeface="Calibri"/>
              </a:rPr>
              <a:t>A normative claim</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TWO EGOISMS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Invisible, and still honest?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Glaucon's story, Republic Book II</a:t>
            </a:r>
          </a:p>
          <a:p>
            <a:pPr algn="l" marL="342900" indent="-342900">
              <a:spcBef>
                <a:spcPts val="0"/>
              </a:spcBef>
              <a:spcAft>
                <a:spcPts val="800"/>
              </a:spcAft>
              <a:buChar char="•"/>
            </a:pPr>
            <a:r>
              <a:rPr sz="1800">
                <a:solidFill>
                  <a:srgbClr val="FFFFFF"/>
                </a:solidFill>
                <a:latin typeface="Calibri"/>
              </a:rPr>
              <a:t>P1, P2, C: modus ponens, valid</a:t>
            </a:r>
          </a:p>
          <a:p>
            <a:pPr algn="l" marL="342900" indent="-342900">
              <a:spcBef>
                <a:spcPts val="0"/>
              </a:spcBef>
              <a:spcAft>
                <a:spcPts val="800"/>
              </a:spcAft>
              <a:buChar char="•"/>
            </a:pPr>
            <a:r>
              <a:rPr sz="1800">
                <a:solidFill>
                  <a:srgbClr val="FFFFFF"/>
                </a:solidFill>
                <a:latin typeface="Calibri"/>
              </a:rPr>
              <a:t>P2 is open: fear of being caught?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RING OF GYGES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misplaced ring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about Gyges and Euthyphro</a:t>
            </a:r>
          </a:p>
          <a:p>
            <a:pPr algn="l" marL="342900" indent="-342900">
              <a:spcBef>
                <a:spcPts val="0"/>
              </a:spcBef>
              <a:spcAft>
                <a:spcPts val="800"/>
              </a:spcAft>
              <a:buChar char="•"/>
            </a:pPr>
            <a:r>
              <a:rPr sz="1800">
                <a:solidFill>
                  <a:srgbClr val="FFFFFF"/>
                </a:solidFill>
                <a:latin typeface="Calibri"/>
              </a:rPr>
              <a:t>Check: Glaucon tells it, Book II</a:t>
            </a:r>
          </a:p>
          <a:p>
            <a:pPr algn="l" marL="342900" indent="-342900">
              <a:spcBef>
                <a:spcPts val="0"/>
              </a:spcBef>
              <a:spcAft>
                <a:spcPts val="800"/>
              </a:spcAft>
              <a:buChar char="•"/>
            </a:pPr>
            <a:r>
              <a:rPr sz="1800">
                <a:solidFill>
                  <a:srgbClr val="FFFFFF"/>
                </a:solidFill>
                <a:latin typeface="Calibri"/>
              </a:rPr>
              <a:t>Correct any verdict on religion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Where does morality come from?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Three sources, no verdict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Relativism, divine command, egoism: each pressed</a:t>
            </a:r>
          </a:p>
          <a:p>
            <a:pPr algn="l" marL="342900" indent="-342900">
              <a:spcBef>
                <a:spcPts val="0"/>
              </a:spcBef>
              <a:spcAft>
                <a:spcPts val="800"/>
              </a:spcAft>
              <a:buChar char="•"/>
            </a:pPr>
            <a:r>
              <a:rPr sz="1800">
                <a:solidFill>
                  <a:srgbClr val="FFFFFF"/>
                </a:solidFill>
                <a:latin typeface="Calibri"/>
              </a:rPr>
              <a:t>Argument 10 invalid; the ring is Glaucon's</a:t>
            </a:r>
          </a:p>
          <a:p>
            <a:pPr algn="l" marL="342900" indent="-342900">
              <a:spcBef>
                <a:spcPts val="0"/>
              </a:spcBef>
              <a:spcAft>
                <a:spcPts val="800"/>
              </a:spcAft>
              <a:buChar char="•"/>
            </a:pPr>
            <a:r>
              <a:rPr sz="1800">
                <a:solidFill>
                  <a:srgbClr val="FFFFFF"/>
                </a:solidFill>
                <a:latin typeface="Calibri"/>
              </a:rPr>
              <a:t>Next: utilitarianism, judging acts by consequences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does morality come from?</dc:title>
  <dc:subject>Where does morality come from?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