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11, the second of three weeks on ethics. Last week asked whether morality has any footing at all: whether it is relative, whether it rests on God's commands, and whether we always act from self-interest. This week meets the first full ethical theory of the course, utilitarianism. You will read Bentham's and Mill's pinned sentences, split the theory into act and rule forms, press it with three objections, and reconstruct Singer's drowning child. You will also key one argument from the course's argument set for validity. The theory gets its strongest form before any objection, and the course keys no verdict on whether it is right. For course policies, the current syllabus is the place to check. Let's start at a hospital.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hook. A hospital ethics committee sits around a long table. The hospital has a scarce drug, and more patients need it than it can treat. One member says, let's do whatever helps the most people the most. Another member asks about the patient who has waited longest. Both sound reasonable, but only the first is talking the way a utilitarian talks. Keep both voices in mind, because the second one returns as the justice objection. DO: give pairs one minute to answer one question, should the drug go wherever it does the most good overall, yes or no, with one reason. Collect a show of hands, then name the tension the week explores: the best total versus a fair share.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Our shared material this week has four parts. Dataset D gives utilitarianism its row: its central question is what act produces the greatest overall happiness, its key sources are Bentham in 1789 and Mill in 1861 and 1863, and it puts consequences first. It is 1 of Dataset D's 4 ethical theories. Dataset C gives two pinned sentences, Q5 from Bentham and Q6 from Mill, both English originals. Dataset J, the illustrative theory-matching set, gives statements 1 and 2, both keyed to utilitarianism. And the drowning child is the Week 11 entry on the thought-experiment roster, from Peter Singer's paper of 1972. Its question: if you can save a life at small cost, must you? It tests the duty to aid strangers.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Consequentialism is the family of ethical views holding that whether an act is right depends only on its consequences, on what the act brings about. Utilitarianism is the consequentialist theory that the right act is the one that produces the greatest overall happiness, with each person's happiness counted equally. State it at its strongest. Happiness and suffering matter to everyone who can feel them, and no one's matters more because of who they are. So a good act makes the world go as well as it can for everyone affected. The theory also explains rules we already keep, since lying, theft, and cruelty usually cause misery. The misconception to cure: consequences does not mean the ends justify any means, because the means are consequences too.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Jeremy Bentham's An Introduction to the Principles of Morals and Legislation was printed in 1780 and first published in 1789. Chapter I opens with this sentence, Dataset C's Q5, an English original, so no translator is named: "Nature has placed mankind under the governance of two sovereign masters, pain and pleasure." For Bentham, pleasure and pain are what make an outcome go better or worse for someone, and pleasures differ from one another in amount. The worked step is the date gap: 1789 − 1780 = 9 years, and 1789 is the year the course keys. The misconception to cure: pleasure does not mean only fun; relief, comfort, and satisfaction count too. DO: read the sentence aloud word for word, then ask the room which year the course keys and why.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Impartiality is counting each person's happiness and suffering equally, so that no one's counts for more because of who they are, the agent's own included. Picture friends choosing where to eat: one picks a personal favorite, another weighs every answer the same. The utilitarian is the second friend. Dataset J's statement 1, illustrative: "Count each person's happiness equally and choose the act with the best total." Key: utilitarianism. Back at the hospital table, a patient's wealth or fame adds nothing to a claim. The misconception to cure is the pack's first for this week: utilitarianism does not count only the agent's happiness. This is Week 10's distinction in a new setting: a view that counts only the agent's own good is ethical egoism. DO: ask which Week 10 view the selfish reading describes.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John Stuart Mill's Utilitarianism appeared as magazine articles in 1861 and as a book in 1863. Chapter II states the Greatest Happiness Principle, Dataset C's Q6, an English original: "actions are right in proportion as they tend to promote happiness, wrong as they tend to produce the reverse of happiness". Point at the words in proportion: rightness comes in degrees, so the more an act tends to promote happiness, the more right it is. The dates on a timeline: 1863 − 1861 = 2 years from the articles to the book, and 1861 − 1789 = 72 years from Bentham's publication to Mill's articles. The course names Mill's dates but never keys them. DO: have students copy the quotation exactly, then check it word for word against the pinned text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Mill parts from Bentham. Higher and lower pleasures are Mill's distinction between kinds of pleasure that differ in quality as well as in amount, so some kinds count as higher than others. Bentham, on the left, treats pleasures as differing in amount. Mill, on the right, holds in paraphrase that they differ in quality too. An illustration written for this course, not Mill's own: the pleasure of finally understanding a hard idea compared with the pleasure of a snack. On Mill's view the first could be higher in kind, not only larger. The misconception to cure is the pack's second for this week: Mill does not agree with Bentham on every point. DO: ask pairs to name one pleasure they would call higher and say why, then test whether their reason is about amount or kind.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Dataset B is illustrative: its premises are written for teaching and the course does not endorse them. Argument 3 in standard form. P1: if an act maximizes happiness, it is right. P2: if it is right, we ought to do it. C: so if an act maximizes happiness, we ought to do it. Let P be an act maximizes happiness, Q be it is right, and R be we ought to do it. The pattern is if P then Q; if Q then R; so if P then R. That is hypothetical syllogism from Week 2, so the key is valid. Soundness is not keyed: a critic replies that P1 is false, because an act could maximize happiness and still be unjust. DO: have students write the form in letters before you reveal it, then ask which premise the critic rejects; it is P1.</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costly promise. You promised to help a friend move, and then a paid shift comes up for the same day. Act utilitarianism, on the left, judges each act by its own consequences, asking which act available here and now produces the most happiness for everyone affected. It weighs the money, the friend's sore back, and the friend's disappointment. Dataset J's statement 2, illustrative, fits it: "A broken promise is wrong if breaking it causes more misery than keeping it." Key: utilitarianism. Rule utilitarianism, on the right, judges acts by whether they follow rules whose general acceptance would produce the best consequences. A rule of keeping promises lets people plan and trust each other, so the rule utilitarian keeps it. DO: poll the room on keep or break under each form, then compare.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objections, each stated at its strongest and each with a reply. The justice objection is the objection to utilitarianism that an outcome with the greatest total happiness can still share benefits and burdens unfairly, so a sum can hide an unfair share. Run it on the hospital committee. The utilitarian test asks which allocation produces the greatest overall well-being, with each patient counted equally. The objection says that allocation might pass over the patient who has waited longest or is worst off. The reply, from the utilitarian side: fair rules for scarce goods build the trust a hospital needs, so a rule utilitarian supports them on utilitarian grounds. What is left open is whether fairness matters only for its results. DO: walk the four steps live, pausing before the reply.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more objections. The rights objection, on the left, says an act could raise total happiness by overriding a person's rights. Picture a manager settling an office rumor by secretly reading one coworker's private messages. The reply: rules that protect rights do great good, because people who fear losing their rights live worse lives. The demandingness objection, on the right, says that if every act must produce the most happiness, nearly every spare hour and dollar a person has is owed to others. The reply: a theory of what is best can be demanding, and it may still separate the best act from the acts that deserve blame. Both objections and both replies are still argued over, and the course keys no verdict. DO: ask which reply the room finds weaker, and why.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week's thought experiment. Peter Singer's Famine, Affluence, and Morality, in Philosophy and Public Affairs in 1972, imagines a shallow pond where a child is drowning; wading in would ruin your clothes. The roster's question: if you can save a life at small cost, must you? It tests the duty to aid strangers. The course's reconstruction, illustrative. P1: if it is in your power to prevent something bad from happening without sacrificing anything of comparable moral importance, you ought to do it. P2: it is in your power to prevent the child's drowning without sacrificing anything of comparable moral importance. C: so you ought to prevent the child's drowning. P2 affirms the antecedent of P1, so it is modus ponens, valid. Singer says his principle does not depend on utilitarianism. DO: collect the form name before revealing it.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strongest objection to the pond's wider reach. A critic says a stranger far away is not in front of you, and many others could help, so the duty to that stranger is weaker than the duty at the pond. Singer's side replies that distance and the number of others who could help do not change how bad the suffering is. If the principle holds at the pond, it seems to hold for the stranger too. That is where the pond meets the demandingness objection from two slides back. This is Week 2's lesson again: the argument is valid, so the debate is about whether P1 is true when the stranger is far away. The course keys no answer to the thought experiment. DO: have pairs state the critic's best point in one sentence, then the reply.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an activity-local audit. Paste this prompt into Claude or Gemini: "Quote the opening sentence of Bentham's Principles and Mill's Greatest Happiness Principle exactly, give the year Bentham's book was first published, and say whether Mill agreed with Bentham about pleasure." Watch for specific errors. Chatbots often swap a familiar slogan in for Mill's pinned sentence, give 1780 as the publication year, or say Mill agreed with Bentham on every point. The vetted record: Q5 and Q6 as pinned, Bentham's book printed in 1780 and first published in 1789, and Mill's higher and lower pleasures as the point where he parts from Bentham. DO: students paste the prompt, check each quotation word for word, and correct any slip by hand. For this exercise the rule is that the tool drafts and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week together. Consequentialism judges acts by their results, and utilitarianism counts everyone's happiness equally. Bentham's book was printed in 1780 and published in 1789, and it names pain and pleasure as two sovereign masters. Mill's Greatest Happiness Principle came 72 years later, and his higher and lower pleasures part from Bentham. Argument 3 is valid by hypothetical syllogism, but its soundness stays open. Act utilitarians test each act; rule utilitarians test the rules. The justice, rights, and demandingness objections each press the theory, and each has a reply. Singer's pond, from 1972, is valid by modus ponens. Next week, Week 12 adds Kant's duties and Aristotle's virtues. DO: each student writes one sentence naming the objection they find hardest to answer, and why.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Right because it helps?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11 · Ethics II: Utilitarianism</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11 · ETHICS II</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Who gets the last doses?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COMMITTEE AND THE SCARCE DRUG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theory, one pond</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SHARED MATERIAL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Results decide the act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Consequentialism: only results decide</a:t>
            </a:r>
          </a:p>
          <a:p>
            <a:pPr algn="l" marL="342900" indent="-342900">
              <a:spcBef>
                <a:spcPts val="0"/>
              </a:spcBef>
              <a:spcAft>
                <a:spcPts val="800"/>
              </a:spcAft>
              <a:buChar char="•"/>
            </a:pPr>
            <a:r>
              <a:rPr sz="1800">
                <a:solidFill>
                  <a:srgbClr val="FFFFFF"/>
                </a:solidFill>
                <a:latin typeface="Calibri"/>
              </a:rPr>
              <a:t>Utilitarianism: greatest overall happiness</a:t>
            </a:r>
          </a:p>
          <a:p>
            <a:pPr algn="l" marL="342900" indent="-342900">
              <a:spcBef>
                <a:spcPts val="0"/>
              </a:spcBef>
              <a:spcAft>
                <a:spcPts val="800"/>
              </a:spcAft>
              <a:buChar char="•"/>
            </a:pPr>
            <a:r>
              <a:rPr sz="1800">
                <a:solidFill>
                  <a:srgbClr val="FFFFFF"/>
                </a:solidFill>
                <a:latin typeface="Calibri"/>
              </a:rPr>
              <a:t>Each person counted equally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THE FAMILY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Right because it helps?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sovereign masters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Printed 1780; first published 1789</a:t>
            </a:r>
          </a:p>
          <a:p>
            <a:pPr algn="l" marL="342900" indent="-342900">
              <a:spcBef>
                <a:spcPts val="0"/>
              </a:spcBef>
              <a:spcAft>
                <a:spcPts val="800"/>
              </a:spcAft>
              <a:buChar char="•"/>
            </a:pPr>
            <a:r>
              <a:rPr sz="1800">
                <a:solidFill>
                  <a:srgbClr val="FFFFFF"/>
                </a:solidFill>
                <a:latin typeface="Calibri"/>
              </a:rPr>
              <a:t>1789 − 1780 = 9 years</a:t>
            </a:r>
          </a:p>
          <a:p>
            <a:pPr algn="l" marL="342900" indent="-342900">
              <a:spcBef>
                <a:spcPts val="0"/>
              </a:spcBef>
              <a:spcAft>
                <a:spcPts val="800"/>
              </a:spcAft>
              <a:buChar char="•"/>
            </a:pPr>
            <a:r>
              <a:rPr sz="1800">
                <a:solidFill>
                  <a:srgbClr val="FFFFFF"/>
                </a:solidFill>
                <a:latin typeface="Calibri"/>
              </a:rPr>
              <a:t>Pain and pleasure: the measure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BENTHAM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Right because it helps?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You count once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Everyone's happiness counted equally</a:t>
            </a:r>
          </a:p>
          <a:p>
            <a:pPr algn="l" marL="342900" indent="-342900">
              <a:spcBef>
                <a:spcPts val="0"/>
              </a:spcBef>
              <a:spcAft>
                <a:spcPts val="800"/>
              </a:spcAft>
              <a:buChar char="•"/>
            </a:pPr>
            <a:r>
              <a:rPr sz="1800">
                <a:solidFill>
                  <a:srgbClr val="FFFFFF"/>
                </a:solidFill>
                <a:latin typeface="Calibri"/>
              </a:rPr>
              <a:t>Statement 1 keyed: utilitarianism</a:t>
            </a:r>
          </a:p>
          <a:p>
            <a:pPr algn="l" marL="342900" indent="-342900">
              <a:spcBef>
                <a:spcPts val="0"/>
              </a:spcBef>
              <a:spcAft>
                <a:spcPts val="800"/>
              </a:spcAft>
              <a:buChar char="•"/>
            </a:pPr>
            <a:r>
              <a:rPr sz="1800">
                <a:solidFill>
                  <a:srgbClr val="FFFFFF"/>
                </a:solidFill>
                <a:latin typeface="Calibri"/>
              </a:rPr>
              <a:t>Counting only yourself: ethical egoism</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IMPARTIALITY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Right because it helps?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Happiness in proportion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Articles 1861; book 1863</a:t>
            </a:r>
          </a:p>
          <a:p>
            <a:pPr algn="l" marL="342900" indent="-342900">
              <a:spcBef>
                <a:spcPts val="0"/>
              </a:spcBef>
              <a:spcAft>
                <a:spcPts val="800"/>
              </a:spcAft>
              <a:buChar char="•"/>
            </a:pPr>
            <a:r>
              <a:rPr sz="1800">
                <a:solidFill>
                  <a:srgbClr val="FFFFFF"/>
                </a:solidFill>
                <a:latin typeface="Calibri"/>
              </a:rPr>
              <a:t>1863 − 1861 = 2 years</a:t>
            </a:r>
          </a:p>
          <a:p>
            <a:pPr algn="l" marL="342900" indent="-342900">
              <a:spcBef>
                <a:spcPts val="0"/>
              </a:spcBef>
              <a:spcAft>
                <a:spcPts val="800"/>
              </a:spcAft>
              <a:buChar char="•"/>
            </a:pPr>
            <a:r>
              <a:rPr sz="1800">
                <a:solidFill>
                  <a:srgbClr val="FFFFFF"/>
                </a:solidFill>
                <a:latin typeface="Calibri"/>
              </a:rPr>
              <a:t>1861 − 1789 = 72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MILL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Right because it helps?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Amount vs. quality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Bentham: pleasures differ in amount</a:t>
            </a:r>
          </a:p>
          <a:p>
            <a:pPr algn="l" marL="342900" indent="-342900">
              <a:spcBef>
                <a:spcPts val="0"/>
              </a:spcBef>
              <a:spcAft>
                <a:spcPts val="800"/>
              </a:spcAft>
              <a:buChar char="•"/>
            </a:pPr>
            <a:r>
              <a:rPr sz="1800">
                <a:solidFill>
                  <a:srgbClr val="FFFFFF"/>
                </a:solidFill>
                <a:latin typeface="Calibri"/>
              </a:rPr>
              <a:t>Same scale, more or less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Mill: also differ in quality</a:t>
            </a:r>
          </a:p>
          <a:p>
            <a:pPr algn="l" marL="342900" indent="-342900">
              <a:spcBef>
                <a:spcPts val="0"/>
              </a:spcBef>
              <a:spcAft>
                <a:spcPts val="800"/>
              </a:spcAft>
              <a:buChar char="•"/>
            </a:pPr>
            <a:r>
              <a:rPr sz="1800">
                <a:solidFill>
                  <a:srgbClr val="FFFFFF"/>
                </a:solidFill>
                <a:latin typeface="Calibri"/>
              </a:rPr>
              <a:t>Higher and lower pleasures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WHERE MILL PARTS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Right because it helps?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Valid, but sound?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if it maximizes happiness, it is right</a:t>
            </a:r>
          </a:p>
          <a:p>
            <a:pPr algn="l" marL="342900" indent="-342900">
              <a:spcBef>
                <a:spcPts val="0"/>
              </a:spcBef>
              <a:spcAft>
                <a:spcPts val="800"/>
              </a:spcAft>
              <a:buChar char="•"/>
            </a:pPr>
            <a:r>
              <a:rPr sz="1800">
                <a:solidFill>
                  <a:srgbClr val="FFFFFF"/>
                </a:solidFill>
                <a:latin typeface="Calibri"/>
              </a:rPr>
              <a:t>P2: if it is right, we ought to do it</a:t>
            </a:r>
          </a:p>
          <a:p>
            <a:pPr algn="l" marL="342900" indent="-342900">
              <a:spcBef>
                <a:spcPts val="0"/>
              </a:spcBef>
              <a:spcAft>
                <a:spcPts val="800"/>
              </a:spcAft>
              <a:buChar char="•"/>
            </a:pPr>
            <a:r>
              <a:rPr sz="1800">
                <a:solidFill>
                  <a:srgbClr val="FFFFFF"/>
                </a:solidFill>
                <a:latin typeface="Calibri"/>
              </a:rPr>
              <a:t>C: so if it maximizes, we ought. Valid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 B, ARGUMENT 3</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Right because it helps?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Test the act or rule?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Act: weigh this one promise</a:t>
            </a:r>
          </a:p>
          <a:p>
            <a:pPr algn="l" marL="342900" indent="-342900">
              <a:spcBef>
                <a:spcPts val="0"/>
              </a:spcBef>
              <a:spcAft>
                <a:spcPts val="800"/>
              </a:spcAft>
              <a:buChar char="•"/>
            </a:pPr>
            <a:r>
              <a:rPr sz="1800">
                <a:solidFill>
                  <a:srgbClr val="FFFFFF"/>
                </a:solidFill>
                <a:latin typeface="Calibri"/>
              </a:rPr>
              <a:t>Statement 2 keyed: utilitarianism</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Rule: which rule does most good?</a:t>
            </a:r>
          </a:p>
          <a:p>
            <a:pPr algn="l" marL="342900" indent="-342900">
              <a:spcBef>
                <a:spcPts val="0"/>
              </a:spcBef>
              <a:spcAft>
                <a:spcPts val="800"/>
              </a:spcAft>
              <a:buChar char="•"/>
            </a:pPr>
            <a:r>
              <a:rPr sz="1800">
                <a:solidFill>
                  <a:srgbClr val="FFFFFF"/>
                </a:solidFill>
                <a:latin typeface="Calibri"/>
              </a:rPr>
              <a:t>Keep promises: trust and planning</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COSTLY PROMISE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Right because it helps?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sum can hide unfairness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Best total, unfair share?</a:t>
            </a:r>
          </a:p>
          <a:p>
            <a:pPr algn="l" marL="342900" indent="-342900">
              <a:spcBef>
                <a:spcPts val="0"/>
              </a:spcBef>
              <a:spcAft>
                <a:spcPts val="800"/>
              </a:spcAft>
              <a:buChar char="•"/>
            </a:pPr>
            <a:r>
              <a:rPr sz="1800">
                <a:solidFill>
                  <a:srgbClr val="FFFFFF"/>
                </a:solidFill>
                <a:latin typeface="Calibri"/>
              </a:rPr>
              <a:t>Hospital: the patient who waited longest</a:t>
            </a:r>
          </a:p>
          <a:p>
            <a:pPr algn="l" marL="342900" indent="-342900">
              <a:spcBef>
                <a:spcPts val="0"/>
              </a:spcBef>
              <a:spcAft>
                <a:spcPts val="800"/>
              </a:spcAft>
              <a:buChar char="•"/>
            </a:pPr>
            <a:r>
              <a:rPr sz="1800">
                <a:solidFill>
                  <a:srgbClr val="FFFFFF"/>
                </a:solidFill>
                <a:latin typeface="Calibri"/>
              </a:rPr>
              <a:t>Reply: fair rules build trust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THE JUSTICE OBJECTION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Right because it helps?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more pressures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Rights: override one, raise the total</a:t>
            </a:r>
          </a:p>
          <a:p>
            <a:pPr algn="l" marL="342900" indent="-342900">
              <a:spcBef>
                <a:spcPts val="0"/>
              </a:spcBef>
              <a:spcAft>
                <a:spcPts val="800"/>
              </a:spcAft>
              <a:buChar char="•"/>
            </a:pPr>
            <a:r>
              <a:rPr sz="1800">
                <a:solidFill>
                  <a:srgbClr val="FFFFFF"/>
                </a:solidFill>
                <a:latin typeface="Calibri"/>
              </a:rPr>
              <a:t>Reply: rights rules have utility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Demandingness: every spare hour owed</a:t>
            </a:r>
          </a:p>
          <a:p>
            <a:pPr algn="l" marL="342900" indent="-342900">
              <a:spcBef>
                <a:spcPts val="0"/>
              </a:spcBef>
              <a:spcAft>
                <a:spcPts val="800"/>
              </a:spcAft>
              <a:buChar char="•"/>
            </a:pPr>
            <a:r>
              <a:rPr sz="1800">
                <a:solidFill>
                  <a:srgbClr val="FFFFFF"/>
                </a:solidFill>
                <a:latin typeface="Calibri"/>
              </a:rPr>
              <a:t>Reply: best is not always required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RIGHTS AND DEMANDS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Right because it helps?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Must you wade in?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prevent bad at small cost</a:t>
            </a:r>
          </a:p>
          <a:p>
            <a:pPr algn="l" marL="342900" indent="-342900">
              <a:spcBef>
                <a:spcPts val="0"/>
              </a:spcBef>
              <a:spcAft>
                <a:spcPts val="800"/>
              </a:spcAft>
              <a:buChar char="•"/>
            </a:pPr>
            <a:r>
              <a:rPr sz="1800">
                <a:solidFill>
                  <a:srgbClr val="FFFFFF"/>
                </a:solidFill>
                <a:latin typeface="Calibri"/>
              </a:rPr>
              <a:t>P2: you can save the child cheaply</a:t>
            </a:r>
          </a:p>
          <a:p>
            <a:pPr algn="l" marL="342900" indent="-342900">
              <a:spcBef>
                <a:spcPts val="0"/>
              </a:spcBef>
              <a:spcAft>
                <a:spcPts val="800"/>
              </a:spcAft>
              <a:buChar char="•"/>
            </a:pPr>
            <a:r>
              <a:rPr sz="1800">
                <a:solidFill>
                  <a:srgbClr val="FFFFFF"/>
                </a:solidFill>
                <a:latin typeface="Calibri"/>
              </a:rPr>
              <a:t>C: you ought to. Modus ponens, valid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DROWNING CHILD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Right because it helps?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Does distance matter?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Critic: far away, others could help</a:t>
            </a:r>
          </a:p>
          <a:p>
            <a:pPr algn="l" marL="342900" indent="-342900">
              <a:spcBef>
                <a:spcPts val="0"/>
              </a:spcBef>
              <a:spcAft>
                <a:spcPts val="800"/>
              </a:spcAft>
              <a:buChar char="•"/>
            </a:pPr>
            <a:r>
              <a:rPr sz="1800">
                <a:solidFill>
                  <a:srgbClr val="FFFFFF"/>
                </a:solidFill>
                <a:latin typeface="Calibri"/>
              </a:rPr>
              <a:t>Reply: suffering is no less bad</a:t>
            </a:r>
          </a:p>
          <a:p>
            <a:pPr algn="l" marL="342900" indent="-342900">
              <a:spcBef>
                <a:spcPts val="0"/>
              </a:spcBef>
              <a:spcAft>
                <a:spcPts val="800"/>
              </a:spcAft>
              <a:buChar char="•"/>
            </a:pPr>
            <a:r>
              <a:rPr sz="1800">
                <a:solidFill>
                  <a:srgbClr val="FFFFFF"/>
                </a:solidFill>
                <a:latin typeface="Calibri"/>
              </a:rPr>
              <a:t>The debate is over P1</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 DISTANCE AND OTHERS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Right because it helps?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Catch the borrowed slogan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Ask for both pinned sentences</a:t>
            </a:r>
          </a:p>
          <a:p>
            <a:pPr algn="l" marL="342900" indent="-342900">
              <a:spcBef>
                <a:spcPts val="0"/>
              </a:spcBef>
              <a:spcAft>
                <a:spcPts val="800"/>
              </a:spcAft>
              <a:buChar char="•"/>
            </a:pPr>
            <a:r>
              <a:rPr sz="1800">
                <a:solidFill>
                  <a:srgbClr val="FFFFFF"/>
                </a:solidFill>
                <a:latin typeface="Calibri"/>
              </a:rPr>
              <a:t>Check every word and the year</a:t>
            </a:r>
          </a:p>
          <a:p>
            <a:pPr algn="l" marL="342900" indent="-342900">
              <a:spcBef>
                <a:spcPts val="0"/>
              </a:spcBef>
              <a:spcAft>
                <a:spcPts val="800"/>
              </a:spcAft>
              <a:buChar char="•"/>
            </a:pPr>
            <a:r>
              <a:rPr sz="1800">
                <a:solidFill>
                  <a:srgbClr val="FFFFFF"/>
                </a:solidFill>
                <a:latin typeface="Calibri"/>
              </a:rPr>
              <a:t>Correct the slip by hand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Right because it helps?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Happiness for everyone, counted once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Bentham 1789; Mill 1861 and 1863</a:t>
            </a:r>
          </a:p>
          <a:p>
            <a:pPr algn="l" marL="342900" indent="-342900">
              <a:spcBef>
                <a:spcPts val="0"/>
              </a:spcBef>
              <a:spcAft>
                <a:spcPts val="800"/>
              </a:spcAft>
              <a:buChar char="•"/>
            </a:pPr>
            <a:r>
              <a:rPr sz="1800">
                <a:solidFill>
                  <a:srgbClr val="FFFFFF"/>
                </a:solidFill>
                <a:latin typeface="Calibri"/>
              </a:rPr>
              <a:t>Act vs. rule; three objections</a:t>
            </a:r>
          </a:p>
          <a:p>
            <a:pPr algn="l" marL="342900" indent="-342900">
              <a:spcBef>
                <a:spcPts val="0"/>
              </a:spcBef>
              <a:spcAft>
                <a:spcPts val="800"/>
              </a:spcAft>
              <a:buChar char="•"/>
            </a:pPr>
            <a:r>
              <a:rPr sz="1800">
                <a:solidFill>
                  <a:srgbClr val="FFFFFF"/>
                </a:solidFill>
                <a:latin typeface="Calibri"/>
              </a:rPr>
              <a:t>Next: Kant, virtue, and the trolley</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because it helps?</dc:title>
  <dc:subject>Right because it helps? — Week 11</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