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12. Last week you met utilitarianism, which judges an act by the happiness it brings about for everyone affected. This week you meet two theories that look somewhere else. Immanuel Kant looks at the duty behind an act and at respect for every person. Aristotle looks at character and at a flourishing life. Then a runaway trolley puts all three theories on one case, so you can see where they agree and where they part. Your job, as always in this course, is to state each view the way its best defenders would, not to pick a winner. For anything about how the course runs, the current syllabus is the place to look. Now, the hook: a phone call from a manager.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Your friend skipped a shift yesterday to go to a job interview. Now the manager calls you and asks, "Was your friend really sick yesterday?" One word would protect your friend. The truth might cost them the job. Last week's theory would ask which answer brings about the most happiness. But a lie is still a lie, and your answer says something about who you are. DO: give pairs one minute to decide what they would say and to name the one reason that matters most to them. Sort the reasons on the board into three piles: results, rules, and character. Keep the piles up, because each pile is one of this week's theories.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Four shared pieces carry the week. Dataset D, the course's table of 4 ethical theories, gives us the rows for Kantian deontology and virtue ethics, with utilitarianism's row recalled from Week 11. Dataset C gives us Kant's 2 pinned formulas, Q7 and Q8, in Thomas Kingsmill Abbott's translation. Dataset J, the theory-matching set, which is illustrative, gives us statements 3 to 6. And Dataset A gives us the Week 12 case on the roster, the runaway trolley, from Foot (1967) and Thomson (1976). Its question: is it permissible to kill one to save five? It tests consequences against duties. We also test Dataset B's argument 9, which is illustrative too. Every value we use comes from those datasets.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Kant's Groundwork of the Metaphysics of Morals appeared in 1785. It builds ethics on duty: what morality requires of you whatever you happen to want. Every act has a maxim: the personal rule a person acts on, stated with its reason. For Kant, what gives an act moral worth is the reason behind it: doing the right thing because it is right, not only because it pays. Picture two store clerks who both hand back extra change. One does it because a camera is watching. One does it because cheating is wrong. Both do the right act; on Kant's view, only the second act has moral worth. DO: ask the room to state the phone-call maxim as a rule with a reason, then write "When a lie would protect a friend, I will lie" on the board.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first distinction. A hypothetical imperative is a command that tells you what to do if you want some end, such as "If you want to pass, study"; drop the end, and the command lapses. A categorical imperative is a command that holds unconditionally, whatever you want, such as "Do not lie". In Kant's ethics the categorical imperative is the supreme principle of morality. Name the trap: categorical does not mean felt strongly. "If you want to win the final, train every day" can matter enormously to a runner, and it is still hypothetical. DO: read out three commands, "If you want strong arms, lift", "Keep your promises", and "If you want the bus, leave by eight", and have the room sort each one. The second is categorical; the other two are hypothetical.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first pinned formula, Q7, in Thomas Kingsmill Abbott's translation: "Act only on that maxim whereby thou canst at the same time will that it should become a universal law." The words "thou canst" are Abbott's, the translator's. Kant wrote in German. The test has 3 steps: state your maxim, imagine everyone acting on it, and ask whether you could still will it. Run it on Dataset J, statement 3, which is illustrative: lying to get a loan is wrong because a universal rule of lying-to-borrow would defeat itself. The maxim: when I need money, I will promise to repay a loan I know I cannot repay. If every borrower did that, lenders would stop believing promises, and the maxim would defeat itself. DO: walk the 3 steps live, pausing before step three to collect predictions; then key statement 3 to Kantian deontology.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classic wrong turn. Students often read the formula of universal law as the golden rule. The golden rule is the rule to treat others as you would want to be treated, and its answer depends on what the person applying it happens to want. The formula of universal law asks whether your maxim could hold as a law for everyone, whatever anyone wants. Here is the cure. A borrower says, "I would not mind being lied to, so lying-to-borrow passes." That borrower ran the golden rule. The universal-law test still fails, because the lying-to-borrow maxim defeats itself whatever anyone prefers. DO: put the borrower's sentence on the board and ask pairs which test it runs and why Kant's test still fails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second pinned formula, Q8, in Abbott's translation: "So act as to treat humanity, whether in thine own person or in that of any other, in every case as an end withal, never as means only." Treating a person as an end means respecting them as someone with their own goals and choices. Using a person merely as a means means using them only as a tool for your goals, in a way they could not agree to. At a café counter, you use the cashier to get coffee, but you ask, you pay, and the cashier chose the job: that is permitted. A coworker who gets a new hire to write a group report by promising shared credit, then presents it alone, uses the new hire merely as a means. That is Dataset J, statement 4: using a person merely as a tool is wrong even if it helps many. DO: run both scenes, collect a verdict on each, and stress the word "only".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position gets its strongest objection. Go back to the phone call. The maxim "When a lie would protect a friend, I will lie" fails the 3-step test, since a manager could no longer trust any answer about a friend, so the lie would stop working. Yet a lie that protects a friend from losing a job can seem permitted, even kind. That is the rigidity objection: Kant's duties seem to allow no exceptions, even when keeping a duty would let serious harm come to someone. The reply, from the Kantian side: the duty not to deceive protects the trust everyone depends on, and lying treats the manager merely as a means. You still have an honest option: "That's my friend's to explain, not mine." The course keys no verdict. DO: ask pairs to rate the reply as strong or weak, with one reason.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2's categorical syllogism comes back with an ethical theme. Here is Dataset B, argument 9, which is illustrative: its premises were written for teaching, and the course does not endorse them. P1: Every person deserves respect. P2: Every prisoner is a person. C: So every prisoner deserves respect. The form is every A is B; every C is A; so every C is B, with A for person, B for something that deserves respect, and C for prisoner. Key: valid, categorical syllogism. P1 puts in plain words the idea behind the formula of humanity: every person, not only the people we approve of, is treated as an end. Soundness is not keyed, because its premises are open questions. DO: have the room label A, B, and C, then name the form before you reveal the key.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turn from the act to the person. Aristotle's Nicomachean Ethics, an ancient Greek work, asks what a good human life is. Its answer is eudaimonia, Aristotle's word for the human good, usually translated as flourishing: a whole life lived well, achieved by living according to the virtues. A virtue is a settled trait of good character, such as courage or honesty. Dataset D's row for virtue ethics asks, "What would a person of good character do, and what helps a life flourish?" and puts character and flourishing first. Its best defenders say that you become kind by practice, and that motive matters: two people can do the same act, one from kindness and one from vanity. DO: ask each student to name one trait they admire in someone they know, and list the traits on the board as candidate virtues.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Each virtue is a mean between 2 vices, one of too little and one of too much. Courage lies between cowardice, too little, and rashness, too much. The mean is the fitting response for this person in this situation, not an arithmetic halfway point, and virtues grow by habituation: developing a virtue by practice. Picture a coach teaching courage to young swimmers. Pushing a frightened beginner off the high board trains rashness. Letting the beginner skip every dive trains cowardice. A low dive, then a higher one, builds courage. For the beginner the brave act is the low board; for an experienced swimmer it might be a hard race. That is Dataset J, statements 5 and 6, both keyed to virtue ethics. DO: ask the room what the brave act is for each swimmer, then key both statements.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week's thought experiment, the Week 12 case on the roster. A tram's brakes fail, and it runs toward 5 people who cannot get out of the way. The driver can steer onto a side track, where there is 1 person. Philippa Foot devised that case in 1967. Judith Jarvis Thomson's "Killing, Letting Die, and the Trolley Problem" (The Monist, 1976) named it the trolley problem and developed variations on it. The trap: students credit the case to Thomson because the name is hers. Its question: is it permissible to kill one to save five? It tests consequences against duties. Two variations, labelled as variations, with the course's details: a bystander at a switch, and a footbridge where only pushing a stranger with a heavy backpack stops the trolley. DO: take a show of hands on the driver's case before the variations.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the driver's case and both variations, acting leaves 1 person dead and not acting leaves 5 dead, so acting means 5 − 1 = 4 fewer deaths. The count is the same in all 3 versions. Utilitarianism puts consequences first, so on the count the versions are alike. A Kantian reading can tell them apart: on the footbridge the stranger is used merely as a means, while at the switch the 1 on the side track is not used at all, since the plan would work as well if no one were there. Virtue ethics asks what a person of compassion, courage, and good judgment would do. All 3 take the 5 deaths seriously; they part over whether the count settles the case. Week 11's count is still here, but it no longer has the last word. DO: re-run the show of hands for the footbridge and ask what changed.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activity's audit. Ask Claude, or another approved chatbot, this exact prompt: "Quote Kant's formula of universal law and his formula of humanity from the Groundwork, and tell me who devised the trolley problem." Then check it. Watch for the likely error. Chatbots often give a different translation's modern wording and present it as Kant's own words, with no translator named. Our pinned Q7 and Q8 are Thomas Kingsmill Abbott's wording, "thou canst" and "means only" included. It may also say Thomson devised the case. The pinned record: Foot devised the case in 1967, and Thomson named it the trolley problem in 1976. DO: have each student mark every word that differs from Q7 and Q8 and correct one attribution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Kant (1785) builds ethics on duty and maxims. A hypothetical imperative depends on what you want; a categorical imperative does not. Q7, the formula of universal law, tests whether your maxim could hold for everyone, and it is not the golden rule. Q8, the formula of humanity, forbids treating anyone merely as a means. Argument 9 is valid by categorical syllogism and is never keyed for soundness. Aristotle's virtue ethics aims at eudaimonia, and each virtue is a mean found by practice, not a halfway point. Foot devised the runaway tram; Thomson named the trolley problem; the case has no keyed answer. Next week, Week 13 asks what makes a government legitimate and meets Dataset D's last theory, social contract theory. DO: have each student write one sentence naming where Kant and a utilitarian disagree on the footbridge, and collect them at the door.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Duty, character, or count?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12 · Ethics III: Kant, Virtue, and the Trolley Problem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12 · ETHICS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Lie for a friend?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PHONE CALL YOU DID NOT WANT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Two formulas, one trolley</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reason behind the act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Groundwork of the Metaphysics of Morals (1785)</a:t>
            </a:r>
          </a:p>
          <a:p>
            <a:pPr algn="l" marL="342900" indent="-342900">
              <a:spcBef>
                <a:spcPts val="0"/>
              </a:spcBef>
              <a:spcAft>
                <a:spcPts val="800"/>
              </a:spcAft>
              <a:buChar char="•"/>
            </a:pPr>
            <a:r>
              <a:rPr sz="1800">
                <a:solidFill>
                  <a:srgbClr val="FFFFFF"/>
                </a:solidFill>
                <a:latin typeface="Calibri"/>
              </a:rPr>
              <a:t>Duty: what morality requires, whatever you want</a:t>
            </a:r>
          </a:p>
          <a:p>
            <a:pPr algn="l" marL="342900" indent="-342900">
              <a:spcBef>
                <a:spcPts val="0"/>
              </a:spcBef>
              <a:spcAft>
                <a:spcPts val="800"/>
              </a:spcAft>
              <a:buChar char="•"/>
            </a:pPr>
            <a:r>
              <a:rPr sz="1800">
                <a:solidFill>
                  <a:srgbClr val="FFFFFF"/>
                </a:solidFill>
                <a:latin typeface="Calibri"/>
              </a:rPr>
              <a:t>Maxim: your personal rule, with its reason</a:t>
            </a:r>
          </a:p>
          <a:p>
            <a:pPr algn="l" marL="342900" indent="-342900">
              <a:spcBef>
                <a:spcPts val="0"/>
              </a:spcBef>
              <a:spcAft>
                <a:spcPts val="800"/>
              </a:spcAft>
              <a:buChar char="•"/>
            </a:pPr>
            <a:r>
              <a:rPr sz="1800">
                <a:solidFill>
                  <a:srgbClr val="FFFFFF"/>
                </a:solidFill>
                <a:latin typeface="Calibri"/>
              </a:rPr>
              <a:t>Moral worth comes from the reason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DUTY AND MAXIMS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If you want vs. whatever</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Hypothetical: "If you want to pass, study"</a:t>
            </a:r>
          </a:p>
          <a:p>
            <a:pPr algn="l" marL="342900" indent="-342900">
              <a:spcBef>
                <a:spcPts val="0"/>
              </a:spcBef>
              <a:spcAft>
                <a:spcPts val="800"/>
              </a:spcAft>
              <a:buChar char="•"/>
            </a:pPr>
            <a:r>
              <a:rPr sz="1800">
                <a:solidFill>
                  <a:srgbClr val="FFFFFF"/>
                </a:solidFill>
                <a:latin typeface="Calibri"/>
              </a:rPr>
              <a:t>Lapses when you drop the goal</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Categorical: "Do not lie"</a:t>
            </a:r>
          </a:p>
          <a:p>
            <a:pPr algn="l" marL="342900" indent="-342900">
              <a:spcBef>
                <a:spcPts val="0"/>
              </a:spcBef>
              <a:spcAft>
                <a:spcPts val="800"/>
              </a:spcAft>
              <a:buChar char="•"/>
            </a:pPr>
            <a:r>
              <a:rPr sz="1800">
                <a:solidFill>
                  <a:srgbClr val="FFFFFF"/>
                </a:solidFill>
                <a:latin typeface="Calibri"/>
              </a:rPr>
              <a:t>Holds whatever you want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Could everyone act on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Q7: the formula of universal law (trans. Abbott)</a:t>
            </a:r>
          </a:p>
          <a:p>
            <a:pPr algn="l" marL="342900" indent="-342900">
              <a:spcBef>
                <a:spcPts val="0"/>
              </a:spcBef>
              <a:spcAft>
                <a:spcPts val="800"/>
              </a:spcAft>
              <a:buChar char="•"/>
            </a:pPr>
            <a:r>
              <a:rPr sz="1800">
                <a:solidFill>
                  <a:srgbClr val="FFFFFF"/>
                </a:solidFill>
                <a:latin typeface="Calibri"/>
              </a:rPr>
              <a:t>Three steps: state, universalize, ask</a:t>
            </a:r>
          </a:p>
          <a:p>
            <a:pPr algn="l" marL="342900" indent="-342900">
              <a:spcBef>
                <a:spcPts val="0"/>
              </a:spcBef>
              <a:spcAft>
                <a:spcPts val="800"/>
              </a:spcAft>
              <a:buChar char="•"/>
            </a:pPr>
            <a:r>
              <a:rPr sz="1800">
                <a:solidFill>
                  <a:srgbClr val="FFFFFF"/>
                </a:solidFill>
                <a:latin typeface="Calibri"/>
              </a:rPr>
              <a:t>Lying to borrow defeats itself</a:t>
            </a:r>
          </a:p>
          <a:p>
            <a:pPr algn="l" marL="342900" indent="-342900">
              <a:spcBef>
                <a:spcPts val="0"/>
              </a:spcBef>
              <a:spcAft>
                <a:spcPts val="800"/>
              </a:spcAft>
              <a:buChar char="•"/>
            </a:pPr>
            <a:r>
              <a:rPr sz="1800">
                <a:solidFill>
                  <a:srgbClr val="FFFFFF"/>
                </a:solidFill>
                <a:latin typeface="Calibri"/>
              </a:rPr>
              <a:t>Dataset J statement 3: Kantian deontology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UNIVERSAL-LAW TEST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Universal law vs. golden rule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Golden rule: depends on your wants</a:t>
            </a:r>
          </a:p>
          <a:p>
            <a:pPr algn="l" marL="342900" indent="-342900">
              <a:spcBef>
                <a:spcPts val="0"/>
              </a:spcBef>
              <a:spcAft>
                <a:spcPts val="800"/>
              </a:spcAft>
              <a:buChar char="•"/>
            </a:pPr>
            <a:r>
              <a:rPr sz="1800">
                <a:solidFill>
                  <a:srgbClr val="FFFFFF"/>
                </a:solidFill>
                <a:latin typeface="Calibri"/>
              </a:rPr>
              <a:t>Asks how you want to be treated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Universal law: whatever anyone wants</a:t>
            </a:r>
          </a:p>
          <a:p>
            <a:pPr algn="l" marL="342900" indent="-342900">
              <a:spcBef>
                <a:spcPts val="0"/>
              </a:spcBef>
              <a:spcAft>
                <a:spcPts val="800"/>
              </a:spcAft>
              <a:buChar char="•"/>
            </a:pPr>
            <a:r>
              <a:rPr sz="1800">
                <a:solidFill>
                  <a:srgbClr val="FFFFFF"/>
                </a:solidFill>
                <a:latin typeface="Calibri"/>
              </a:rPr>
              <a:t>Asks if the maxim could hold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TRAP TO AVOID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Means, but not merely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Q8: the formula of humanity (trans. Abbott)</a:t>
            </a:r>
          </a:p>
          <a:p>
            <a:pPr algn="l" marL="342900" indent="-342900">
              <a:spcBef>
                <a:spcPts val="0"/>
              </a:spcBef>
              <a:spcAft>
                <a:spcPts val="800"/>
              </a:spcAft>
              <a:buChar char="•"/>
            </a:pPr>
            <a:r>
              <a:rPr sz="1800">
                <a:solidFill>
                  <a:srgbClr val="FFFFFF"/>
                </a:solidFill>
                <a:latin typeface="Calibri"/>
              </a:rPr>
              <a:t>Café counter: a means, also an end</a:t>
            </a:r>
          </a:p>
          <a:p>
            <a:pPr algn="l" marL="342900" indent="-342900">
              <a:spcBef>
                <a:spcPts val="0"/>
              </a:spcBef>
              <a:spcAft>
                <a:spcPts val="800"/>
              </a:spcAft>
              <a:buChar char="•"/>
            </a:pPr>
            <a:r>
              <a:rPr sz="1800">
                <a:solidFill>
                  <a:srgbClr val="FFFFFF"/>
                </a:solidFill>
                <a:latin typeface="Calibri"/>
              </a:rPr>
              <a:t>Stolen credit: merely as a means</a:t>
            </a:r>
          </a:p>
          <a:p>
            <a:pPr algn="l" marL="342900" indent="-342900">
              <a:spcBef>
                <a:spcPts val="0"/>
              </a:spcBef>
              <a:spcAft>
                <a:spcPts val="800"/>
              </a:spcAft>
              <a:buChar char="•"/>
            </a:pPr>
            <a:r>
              <a:rPr sz="1800">
                <a:solidFill>
                  <a:srgbClr val="FFFFFF"/>
                </a:solidFill>
                <a:latin typeface="Calibri"/>
              </a:rPr>
              <a:t>Dataset J statement 4: Kantian deontology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FORMULA OF HUMANITY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Too rigid for a friend?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lie fails the universal-law test</a:t>
            </a:r>
          </a:p>
          <a:p>
            <a:pPr algn="l" marL="342900" indent="-342900">
              <a:spcBef>
                <a:spcPts val="0"/>
              </a:spcBef>
              <a:spcAft>
                <a:spcPts val="800"/>
              </a:spcAft>
              <a:buChar char="•"/>
            </a:pPr>
            <a:r>
              <a:rPr sz="1800">
                <a:solidFill>
                  <a:srgbClr val="FFFFFF"/>
                </a:solidFill>
                <a:latin typeface="Calibri"/>
              </a:rPr>
              <a:t>Rigidity objection: no room for kind lies</a:t>
            </a:r>
          </a:p>
          <a:p>
            <a:pPr algn="l" marL="342900" indent="-342900">
              <a:spcBef>
                <a:spcPts val="0"/>
              </a:spcBef>
              <a:spcAft>
                <a:spcPts val="800"/>
              </a:spcAft>
              <a:buChar char="•"/>
            </a:pPr>
            <a:r>
              <a:rPr sz="1800">
                <a:solidFill>
                  <a:srgbClr val="FFFFFF"/>
                </a:solidFill>
                <a:latin typeface="Calibri"/>
              </a:rPr>
              <a:t>Reply: trust, and an honest refusal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PRESSING KANT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valid form, open premises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every person deserves respect</a:t>
            </a:r>
          </a:p>
          <a:p>
            <a:pPr algn="l" marL="342900" indent="-342900">
              <a:spcBef>
                <a:spcPts val="0"/>
              </a:spcBef>
              <a:spcAft>
                <a:spcPts val="800"/>
              </a:spcAft>
              <a:buChar char="•"/>
            </a:pPr>
            <a:r>
              <a:rPr sz="1800">
                <a:solidFill>
                  <a:srgbClr val="FFFFFF"/>
                </a:solidFill>
                <a:latin typeface="Calibri"/>
              </a:rPr>
              <a:t>P2 every prisoner is a person</a:t>
            </a:r>
          </a:p>
          <a:p>
            <a:pPr algn="l" marL="342900" indent="-342900">
              <a:spcBef>
                <a:spcPts val="0"/>
              </a:spcBef>
              <a:spcAft>
                <a:spcPts val="800"/>
              </a:spcAft>
              <a:buChar char="•"/>
            </a:pPr>
            <a:r>
              <a:rPr sz="1800">
                <a:solidFill>
                  <a:srgbClr val="FFFFFF"/>
                </a:solidFill>
                <a:latin typeface="Calibri"/>
              </a:rPr>
              <a:t>C so every prisoner deserves respect</a:t>
            </a:r>
          </a:p>
          <a:p>
            <a:pPr algn="l" marL="342900" indent="-342900">
              <a:spcBef>
                <a:spcPts val="0"/>
              </a:spcBef>
              <a:spcAft>
                <a:spcPts val="800"/>
              </a:spcAft>
              <a:buChar char="•"/>
            </a:pPr>
            <a:r>
              <a:rPr sz="1800">
                <a:solidFill>
                  <a:srgbClr val="FFFFFF"/>
                </a:solidFill>
                <a:latin typeface="Calibri"/>
              </a:rPr>
              <a:t>Valid, categorical syllogism; soundness not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9</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whole life lived well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Nicomachean Ethics, an ancient Greek work</a:t>
            </a:r>
          </a:p>
          <a:p>
            <a:pPr algn="l" marL="342900" indent="-342900">
              <a:spcBef>
                <a:spcPts val="0"/>
              </a:spcBef>
              <a:spcAft>
                <a:spcPts val="800"/>
              </a:spcAft>
              <a:buChar char="•"/>
            </a:pPr>
            <a:r>
              <a:rPr sz="1800">
                <a:solidFill>
                  <a:srgbClr val="FFFFFF"/>
                </a:solidFill>
                <a:latin typeface="Calibri"/>
              </a:rPr>
              <a:t>Eudaimonia: flourishing, a whole life lived well</a:t>
            </a:r>
          </a:p>
          <a:p>
            <a:pPr algn="l" marL="342900" indent="-342900">
              <a:spcBef>
                <a:spcPts val="0"/>
              </a:spcBef>
              <a:spcAft>
                <a:spcPts val="800"/>
              </a:spcAft>
              <a:buChar char="•"/>
            </a:pPr>
            <a:r>
              <a:rPr sz="1800">
                <a:solidFill>
                  <a:srgbClr val="FFFFFF"/>
                </a:solidFill>
                <a:latin typeface="Calibri"/>
              </a:rPr>
              <a:t>Virtue: a settled trait of good character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ARISTOTLE ON CHARACTER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mean is not halfway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Courage: between cowardice and rashness</a:t>
            </a:r>
          </a:p>
          <a:p>
            <a:pPr algn="l" marL="342900" indent="-342900">
              <a:spcBef>
                <a:spcPts val="0"/>
              </a:spcBef>
              <a:spcAft>
                <a:spcPts val="800"/>
              </a:spcAft>
              <a:buChar char="•"/>
            </a:pPr>
            <a:r>
              <a:rPr sz="1800">
                <a:solidFill>
                  <a:srgbClr val="FFFFFF"/>
                </a:solidFill>
                <a:latin typeface="Calibri"/>
              </a:rPr>
              <a:t>The mean fits the person and situation</a:t>
            </a:r>
          </a:p>
          <a:p>
            <a:pPr algn="l" marL="342900" indent="-342900">
              <a:spcBef>
                <a:spcPts val="0"/>
              </a:spcBef>
              <a:spcAft>
                <a:spcPts val="800"/>
              </a:spcAft>
              <a:buChar char="•"/>
            </a:pPr>
            <a:r>
              <a:rPr sz="1800">
                <a:solidFill>
                  <a:srgbClr val="FFFFFF"/>
                </a:solidFill>
                <a:latin typeface="Calibri"/>
              </a:rPr>
              <a:t>Habituation: courage grows by practice</a:t>
            </a:r>
          </a:p>
          <a:p>
            <a:pPr algn="l" marL="342900" indent="-342900">
              <a:spcBef>
                <a:spcPts val="0"/>
              </a:spcBef>
              <a:spcAft>
                <a:spcPts val="800"/>
              </a:spcAft>
              <a:buChar char="•"/>
            </a:pPr>
            <a:r>
              <a:rPr sz="1800">
                <a:solidFill>
                  <a:srgbClr val="FFFFFF"/>
                </a:solidFill>
                <a:latin typeface="Calibri"/>
              </a:rPr>
              <a:t>Dataset J statements 5 and 6: virtue ethics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COACH AND COURAGE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Kill one to save five?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Foot devised the runaway tram (1967)</a:t>
            </a:r>
          </a:p>
          <a:p>
            <a:pPr algn="l" marL="342900" indent="-342900">
              <a:spcBef>
                <a:spcPts val="0"/>
              </a:spcBef>
              <a:spcAft>
                <a:spcPts val="800"/>
              </a:spcAft>
              <a:buChar char="•"/>
            </a:pPr>
            <a:r>
              <a:rPr sz="1800">
                <a:solidFill>
                  <a:srgbClr val="FFFFFF"/>
                </a:solidFill>
                <a:latin typeface="Calibri"/>
              </a:rPr>
              <a:t>Thomson named the trolley problem (1976)</a:t>
            </a:r>
          </a:p>
          <a:p>
            <a:pPr algn="l" marL="342900" indent="-342900">
              <a:spcBef>
                <a:spcPts val="0"/>
              </a:spcBef>
              <a:spcAft>
                <a:spcPts val="800"/>
              </a:spcAft>
              <a:buChar char="•"/>
            </a:pPr>
            <a:r>
              <a:rPr sz="1800">
                <a:solidFill>
                  <a:srgbClr val="FFFFFF"/>
                </a:solidFill>
                <a:latin typeface="Calibri"/>
              </a:rPr>
              <a:t>Two variations: the switch, the footbridge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FOOT'S CASE, THOMSON'S NAME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count, different reasons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Count: 5 − 1 = 4 fewer deaths</a:t>
            </a:r>
          </a:p>
          <a:p>
            <a:pPr algn="l" marL="342900" indent="-342900">
              <a:spcBef>
                <a:spcPts val="0"/>
              </a:spcBef>
              <a:spcAft>
                <a:spcPts val="800"/>
              </a:spcAft>
              <a:buChar char="•"/>
            </a:pPr>
            <a:r>
              <a:rPr sz="1800">
                <a:solidFill>
                  <a:srgbClr val="FFFFFF"/>
                </a:solidFill>
                <a:latin typeface="Calibri"/>
              </a:rPr>
              <a:t>Utilitarianism: the versions are alike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Kantian: footbridge uses a person merely</a:t>
            </a:r>
          </a:p>
          <a:p>
            <a:pPr algn="l" marL="342900" indent="-342900">
              <a:spcBef>
                <a:spcPts val="0"/>
              </a:spcBef>
              <a:spcAft>
                <a:spcPts val="800"/>
              </a:spcAft>
              <a:buChar char="•"/>
            </a:pPr>
            <a:r>
              <a:rPr sz="1800">
                <a:solidFill>
                  <a:srgbClr val="FFFFFF"/>
                </a:solidFill>
                <a:latin typeface="Calibri"/>
              </a:rPr>
              <a:t>Virtue: what would good character do?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THREE THEORIES, ONE CASE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Abbott's exact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prompt; ask for both formulas</a:t>
            </a:r>
          </a:p>
          <a:p>
            <a:pPr algn="l" marL="342900" indent="-342900">
              <a:spcBef>
                <a:spcPts val="0"/>
              </a:spcBef>
              <a:spcAft>
                <a:spcPts val="800"/>
              </a:spcAft>
              <a:buChar char="•"/>
            </a:pPr>
            <a:r>
              <a:rPr sz="1800">
                <a:solidFill>
                  <a:srgbClr val="FFFFFF"/>
                </a:solidFill>
                <a:latin typeface="Calibri"/>
              </a:rPr>
              <a:t>Compare word for word with Q7 and Q8</a:t>
            </a:r>
          </a:p>
          <a:p>
            <a:pPr algn="l" marL="342900" indent="-342900">
              <a:spcBef>
                <a:spcPts val="0"/>
              </a:spcBef>
              <a:spcAft>
                <a:spcPts val="800"/>
              </a:spcAft>
              <a:buChar char="•"/>
            </a:pPr>
            <a:r>
              <a:rPr sz="1800">
                <a:solidFill>
                  <a:srgbClr val="FFFFFF"/>
                </a:solidFill>
                <a:latin typeface="Calibri"/>
              </a:rPr>
              <a:t>Fix the translator and the attribution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Duty, character, or count?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Three theories, one open case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Kant: maxims, two formulas, respect for persons</a:t>
            </a:r>
          </a:p>
          <a:p>
            <a:pPr algn="l" marL="342900" indent="-342900">
              <a:spcBef>
                <a:spcPts val="0"/>
              </a:spcBef>
              <a:spcAft>
                <a:spcPts val="800"/>
              </a:spcAft>
              <a:buChar char="•"/>
            </a:pPr>
            <a:r>
              <a:rPr sz="1800">
                <a:solidFill>
                  <a:srgbClr val="FFFFFF"/>
                </a:solidFill>
                <a:latin typeface="Calibri"/>
              </a:rPr>
              <a:t>Aristotle: flourishing, the mean, habituation</a:t>
            </a:r>
          </a:p>
          <a:p>
            <a:pPr algn="l" marL="342900" indent="-342900">
              <a:spcBef>
                <a:spcPts val="0"/>
              </a:spcBef>
              <a:spcAft>
                <a:spcPts val="800"/>
              </a:spcAft>
              <a:buChar char="•"/>
            </a:pPr>
            <a:r>
              <a:rPr sz="1800">
                <a:solidFill>
                  <a:srgbClr val="FFFFFF"/>
                </a:solidFill>
                <a:latin typeface="Calibri"/>
              </a:rPr>
              <a:t>Next: the state, justice, and liberty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Duty, character, or count?</dc:title>
  <dc:subject>Duty, character, or count? — Week 12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