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13, the course's week on political philosophy. Weeks 11 and 12 asked what makes an act right. This week asks what makes a government's rules rightful, and what we owe one another. You will meet social contract theory, the last of Dataset D's 4 ethical theories, in four versions: Hobbes, Locke, Rousseau, and Rawls. You will also meet two limits on any state, Mill's harm principle and Nozick's entitlement theory. You will key one argument for validity and step behind the veil of ignorance. For course policy, the current syllabus is the place to check. Our job in this deck is to state every view at its strongest, press it fairly, and leave the verdict open.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A storm strands a group of strangers in a mountain lodge for a week. There is no phone signal and no one in charge. The firewood and the food will not last unless someone shares them out, and by the second night guests are arguing over the last blankets. Then someone stands up and says, we need rules, and someone to enforce them. DO: give pairs two minutes to write the first three rules they would propose for the lodge and to name who should enforce them. Collect three proposals on the board. Then ask the question the whole week turns on: what would give the enforcer a right to rule, rather than mere power?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material this week has five parts. Dataset H, the social contract set, gives 4 accounts: Hobbes in 1651, Locke with a title page dated 1690, Rousseau in 1762, and Rawls in 1971. Mill's harm principle from 1859 and Nozick's entitlement theory from 1974 are the 2 limits on state power we compare with them, so 4 + 2 = 6 views. Dataset D gives social contract theory its row. Dataset C gives two pinned sentences, Q9 from Hobbes and Q10 from Mill, both English originals. Dataset J, the illustrative theory-matching set, gives statements 7 and 8. And the veil of ignorance is the Week 13 entry on the thought-experiment roster. DO: ask the room which of the six names they have heard before, and in what setting.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two people who both demand your wallet: a mugger with a knife and a tax office with a lawful bill. Both have power; most of us think only one has a right. Legitimacy is a government's rightful authority to make rules and enforce them, as opposed to mere power to force people to obey. Social contract theory is the view that legitimate rules and authority come from what free, rational people would agree to for living together. Dataset D's row: its central question is what rules would rational people agree to for living together, its key sources are Hobbes in 1651 and Rousseau in 1762, and it puts agreement first. Weeks 11 and 12 met 3 theories, so 3 + 1 = 4 completes the set. DO: ask whether the contract is a signed paper; it is a test for rules.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Thomas Hobbes's Leviathan, from 1651, imagines a state of nature, life with no government at all, and describes it as a war of every one against every one. Chapter XIII ends its list of what that life lacks with Dataset C's Q9, in Hobbes's own English and his own spelling: "And the life of man, solitary, poore, nasty, brutish, and short." To escape, people hand their power to a sovereign, the person or assembly that holds supreme authority, and Hobbes's sovereign is absolute. Dataset J's statement 7, illustrative, is keyed to social contract theory: moral rules are the terms rational people would accept so that everyone is better off than in a war of all against all. DO: ask whether the state of nature was a real era. It is a thought experiment about life without government.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hiking trail with no ranger: most hikers still do not shove one another off the path. John Locke's Second Treatise, in Two Treatises of Government, has a title page dated 1690, which the course names but never keys. People in his state of nature already have natural rights to life, liberty, and property. Government exists to protect those rights, it rests on the consent of the governed, and it is limited. The gap from Leviathan is 1690 − 1651 = 39 years. The consent objection says most people alive now never agreed to their government. The reply, from the consent theorist's side: you can consent without words, by staying and accepting protection, and a government free, reasonable people could not accept has no claim. DO: ask for one sign of quiet consent.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Jean-Jacques Rousseau's The Social Contract, from 1762, has each person give themselves to the community as a whole. On the left: legitimate authority comes from the general will, the will of the people as a whole aimed at the common good, and freedom comes through it. Think of a choir in which each voice joins something shared. On the right: the dissenter objection says an outvoted citizen seems ruled by the majority's will, not their own. The reply, from Rousseau's side: the general will is the will for the common good of each and all, not a head count, so a vote is at best a way to look for it. The gap from Locke's title page is 1762 − 1690 = 72 years. DO: ask the room to name the difference between the two columns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John Stuart Mill's On Liberty, from 1859, states Dataset C's Q10, an English original with Mill's spelling of civilised: "That the only purpose for which power can be rightfully exercised over any member of a civilised community, against his will, is to prevent harm to others." That is the harm principle, and it rules out paternalism, limiting a person's liberty for that person's own good. Run it on a town meeting with two proposed rules for a narrow riverside path. DO: show both rules, collect votes, then walk the result: the cycling ban prevents harm to others, so it is permitted; the sun-hat rule protects walkers only from themselves, so it is ruled out. So the principle does not forbid all limits on liberty. The gap from Rousseau: 1859 − 1762 = 97 years.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B is illustrative: its premises are written for teaching, and the course does not endorse them. Argument 5 in standard form. P1: all just laws protect the vulnerable. P2: this law protects the vulnerable. C: so this law is just. Let A be just law, B be something that protects the vulnerable, and C be this law. The pattern is every A is B; this C is B; so this C is A, the invalid pattern from Week 2. Key: invalid, because the conclusion could be false with true premises: an unjust law could also protect the vulnerable. DO: ask pairs for a counterexample, then share the course's: a law that protects children on a playground and also bans one group of parents from the park. Remind the room that invalid does not mean the law is unjust.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week's thought experiment. John Rawls's A Theory of Justice, from 1971, imagines an original position, where people choose the principles of justice together before knowing their own place in society. They choose behind a veil of ignorance, which hides the facts about their own place, such as wealth, talents, and what they most value, while leaving general knowledge about how societies work. The roster's question: what rules would you choose if you did not know your place? It tests justice and the social contract. Rawls argues the choosers would pick equal basic liberties first, then the difference principle. Dataset J's statement 8, illustrative, is keyed to social contract theory. The gap from On Liberty: 1971 − 1859 = 112 years. DO: ask whether choosers behind the veil know how markets work.</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veil on a town budget. A town meeting must share out its budget among its neighborhoods, and everyone votes as if they did not know which neighborhood they lived in. Plan A gives every neighborhood an equal share. On the left, Plan B gives some neighborhoods more but leaves the worst-off neighborhood better off than Plan A, so the difference principle permits its inequality. On the right, Plan C gives the best-off far more and leaves the worst-off worse off than Plan A, so the difference principle rules it out. The objection: a gambler might pick Plan C. Rawls's reply: the stakes are a whole life, so a reasonable chooser secures the worst position first. DO: have the room vote behind the veil, then debrief why Plan B survives.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Robert Nozick's Anarchy, State, and Utopia, from 1974, a date the course names but never keys, defends an entitlement theory: holdings are just if they were acquired justly, or transferred justly from someone who held them justly, with any injustice in that history corrected. It defends a minimal state, limited to protecting people against force, theft, and fraud and enforcing contracts. On the left, the entitlement objection to Rawls: taking fairly gained holdings to fit a pattern takes what people are entitled to. Rawls's reply: no one deserves the talents or family they were born into. On the right, the history objection to Nozick: many holdings trace back through force and theft. His side's reply: the theory includes correcting past injustice. DO: ask which column each objection belongs to.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Nozick's book also presents the experience machine. Imagine a machine that could give you any experiences you wanted for the rest of your life, while you floated in a tank believing it was all real. Would you plug in? The case questions whether pleasure is all that matters. If you would refuse, the refusal suggests that something besides pleasant experience matters to you, such as actually doing things and being in touch with what is real. This presses Week 11's starting point, Bentham's Q5, which named pain and pleasure as two sovereign masters. DO: take a show of hands on plugging in, then ask two volunteers on each side for their reason, and connect each reason to Bentham's claim from Week 11.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Line the six views up from the most power to the least. Hobbes gives an absolute sovereign. Locke and Rawls give governments limited by rights and liberties. Rousseau grounds authority in the general will. Mill limits every government by the harm principle, and Nozick's minimal state is the smallest. The timeline: 1690 − 1651 = 39, 1762 − 1690 = 72, 1859 − 1762 = 97, 1971 − 1859 = 112, and 1974 − 1971 = 3; from Leviathan to A Theory of Justice is 1971 − 1651 = 320 years. Dataset J is now complete, 6 + 2 = 8, and Q9 and Q10 are the last 2 of Dataset C's 10 quotations. The course keys no verdict on which political theory is correct, and it argues no current policy question. DO: ask the room for the one-sentence disagreement.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Gemini: "Quote Hobbes's sentence about the life of man in Leviathan, Chapter XIII, exactly as Hobbes spelled it, and list the three natural rights in Locke's Second Treatise." Watch for two specific errors. Chatbots often modernize Hobbes's spelling to poor, or drop the opening words and the life of man. They also often list Locke's rights as life, liberty, and the pursuit of happiness, a phrase from a later document, not Locke's list. The vetted versions: Q9 reads "And the life of man, solitary, poore, nasty, brutish, and short.", and Locke's natural rights are life, liberty, and property. DO: have pairs mark each slip and correct it by hand. The rule for this activity: the chatbot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Legitimacy is a right to rule, and social contract theory grounds it in agreement. Hobbes, in 1651, escapes the war of every one against every one with an absolute sovereign. Locke protects natural rights to life, liberty, and property by consent. Rousseau, in 1762, finds freedom through the general will. Mill's harm principle, from 1859, forbids paternalism but permits limits that prevent harm to others. Argument 5 is invalid. Rawls's veil of ignorance, from 1971, yields equal basic liberties and the difference principle, and Nozick defends a minimal state. Next week, Week 14 turns to philosophy beyond Europe. DO: ask each student to write one sentence naming the view they find strongest and its strongest objection, and collect them as an exit card.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gave you that right?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13 · Political Philosophy: The State, Justice, and Liberty</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13 · POLITICAL PHILOSOPHY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Rules in a snowbound lodge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LODGE WITH NO ONE IN CHARGE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 contracts, two limits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MATERIAL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Right, not mere power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Legitimacy: rightful authority, not mere power</a:t>
            </a:r>
          </a:p>
          <a:p>
            <a:pPr algn="l" marL="342900" indent="-342900">
              <a:spcBef>
                <a:spcPts val="0"/>
              </a:spcBef>
              <a:spcAft>
                <a:spcPts val="800"/>
              </a:spcAft>
              <a:buChar char="•"/>
            </a:pPr>
            <a:r>
              <a:rPr sz="1800">
                <a:solidFill>
                  <a:srgbClr val="FFFFFF"/>
                </a:solidFill>
                <a:latin typeface="Calibri"/>
              </a:rPr>
              <a:t>Social contract theory: what rational people would accept</a:t>
            </a:r>
          </a:p>
          <a:p>
            <a:pPr algn="l" marL="342900" indent="-342900">
              <a:spcBef>
                <a:spcPts val="0"/>
              </a:spcBef>
              <a:spcAft>
                <a:spcPts val="800"/>
              </a:spcAft>
              <a:buChar char="•"/>
            </a:pPr>
            <a:r>
              <a:rPr sz="1800">
                <a:solidFill>
                  <a:srgbClr val="FFFFFF"/>
                </a:solidFill>
                <a:latin typeface="Calibri"/>
              </a:rPr>
              <a:t>Dataset D's 4th theory: 3 + 1 = 4</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RIGHT TO RULE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Peace at any price?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Leviathan, 1651: the state of nature</a:t>
            </a:r>
          </a:p>
          <a:p>
            <a:pPr algn="l" marL="342900" indent="-342900">
              <a:spcBef>
                <a:spcPts val="0"/>
              </a:spcBef>
              <a:spcAft>
                <a:spcPts val="800"/>
              </a:spcAft>
              <a:buChar char="•"/>
            </a:pPr>
            <a:r>
              <a:rPr sz="1800">
                <a:solidFill>
                  <a:srgbClr val="FFFFFF"/>
                </a:solidFill>
                <a:latin typeface="Calibri"/>
              </a:rPr>
              <a:t>Solitary, poore, nasty, brutish, and short</a:t>
            </a:r>
          </a:p>
          <a:p>
            <a:pPr algn="l" marL="342900" indent="-342900">
              <a:spcBef>
                <a:spcPts val="0"/>
              </a:spcBef>
              <a:spcAft>
                <a:spcPts val="800"/>
              </a:spcAft>
              <a:buChar char="•"/>
            </a:pPr>
            <a:r>
              <a:rPr sz="1800">
                <a:solidFill>
                  <a:srgbClr val="FFFFFF"/>
                </a:solidFill>
                <a:latin typeface="Calibri"/>
              </a:rPr>
              <a:t>Absolute sovereign; statement 7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HOBBES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Rights come before government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Natural rights: life, liberty, property</a:t>
            </a:r>
          </a:p>
          <a:p>
            <a:pPr algn="l" marL="342900" indent="-342900">
              <a:spcBef>
                <a:spcPts val="0"/>
              </a:spcBef>
              <a:spcAft>
                <a:spcPts val="800"/>
              </a:spcAft>
              <a:buChar char="•"/>
            </a:pPr>
            <a:r>
              <a:rPr sz="1800">
                <a:solidFill>
                  <a:srgbClr val="FFFFFF"/>
                </a:solidFill>
                <a:latin typeface="Calibri"/>
              </a:rPr>
              <a:t>Limited government by consent</a:t>
            </a:r>
          </a:p>
          <a:p>
            <a:pPr algn="l" marL="342900" indent="-342900">
              <a:spcBef>
                <a:spcPts val="0"/>
              </a:spcBef>
              <a:spcAft>
                <a:spcPts val="800"/>
              </a:spcAft>
              <a:buChar char="•"/>
            </a:pPr>
            <a:r>
              <a:rPr sz="1800">
                <a:solidFill>
                  <a:srgbClr val="FFFFFF"/>
                </a:solidFill>
                <a:latin typeface="Calibri"/>
              </a:rPr>
              <a:t>1690 − 1651 = 39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LOCKE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General will vs. majority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General will: the common good</a:t>
            </a:r>
          </a:p>
          <a:p>
            <a:pPr algn="l" marL="342900" indent="-342900">
              <a:spcBef>
                <a:spcPts val="0"/>
              </a:spcBef>
              <a:spcAft>
                <a:spcPts val="800"/>
              </a:spcAft>
              <a:buChar char="•"/>
            </a:pPr>
            <a:r>
              <a:rPr sz="1800">
                <a:solidFill>
                  <a:srgbClr val="FFFFFF"/>
                </a:solidFill>
                <a:latin typeface="Calibri"/>
              </a:rPr>
              <a:t>Freedom through the general will</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Dissenter: ruled by the majority?</a:t>
            </a:r>
          </a:p>
          <a:p>
            <a:pPr algn="l" marL="342900" indent="-342900">
              <a:spcBef>
                <a:spcPts val="0"/>
              </a:spcBef>
              <a:spcAft>
                <a:spcPts val="800"/>
              </a:spcAft>
              <a:buChar char="•"/>
            </a:pPr>
            <a:r>
              <a:rPr sz="1800">
                <a:solidFill>
                  <a:srgbClr val="FFFFFF"/>
                </a:solidFill>
                <a:latin typeface="Calibri"/>
              </a:rPr>
              <a:t>Reply: a vote only seeks 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ROUSSEAU</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Where power must stop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 fast cycling: prevents harm, permitted</a:t>
            </a:r>
          </a:p>
          <a:p>
            <a:pPr algn="l" marL="342900" indent="-342900">
              <a:spcBef>
                <a:spcPts val="0"/>
              </a:spcBef>
              <a:spcAft>
                <a:spcPts val="800"/>
              </a:spcAft>
              <a:buChar char="•"/>
            </a:pPr>
            <a:r>
              <a:rPr sz="1800">
                <a:solidFill>
                  <a:srgbClr val="FFFFFF"/>
                </a:solidFill>
                <a:latin typeface="Calibri"/>
              </a:rPr>
              <a:t>Require sun hats: paternalism, ruled out</a:t>
            </a:r>
          </a:p>
          <a:p>
            <a:pPr algn="l" marL="342900" indent="-342900">
              <a:spcBef>
                <a:spcPts val="0"/>
              </a:spcBef>
              <a:spcAft>
                <a:spcPts val="800"/>
              </a:spcAft>
              <a:buChar char="•"/>
            </a:pPr>
            <a:r>
              <a:rPr sz="1800">
                <a:solidFill>
                  <a:srgbClr val="FFFFFF"/>
                </a:solidFill>
                <a:latin typeface="Calibri"/>
              </a:rPr>
              <a:t>Not a ban on all limits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RIVERSIDE PATH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Protecting is not proof</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all just laws protect the vulnerable</a:t>
            </a:r>
          </a:p>
          <a:p>
            <a:pPr algn="l" marL="342900" indent="-342900">
              <a:spcBef>
                <a:spcPts val="0"/>
              </a:spcBef>
              <a:spcAft>
                <a:spcPts val="800"/>
              </a:spcAft>
              <a:buChar char="•"/>
            </a:pPr>
            <a:r>
              <a:rPr sz="1800">
                <a:solidFill>
                  <a:srgbClr val="FFFFFF"/>
                </a:solidFill>
                <a:latin typeface="Calibri"/>
              </a:rPr>
              <a:t>P2 this law protects the vulnerable</a:t>
            </a:r>
          </a:p>
          <a:p>
            <a:pPr algn="l" marL="342900" indent="-342900">
              <a:spcBef>
                <a:spcPts val="0"/>
              </a:spcBef>
              <a:spcAft>
                <a:spcPts val="800"/>
              </a:spcAft>
              <a:buChar char="•"/>
            </a:pPr>
            <a:r>
              <a:rPr sz="1800">
                <a:solidFill>
                  <a:srgbClr val="FFFFFF"/>
                </a:solidFill>
                <a:latin typeface="Calibri"/>
              </a:rPr>
              <a:t>C so it is just. Key: invalid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5</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Choose without your place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Original position, behind the veil</a:t>
            </a:r>
          </a:p>
          <a:p>
            <a:pPr algn="l" marL="342900" indent="-342900">
              <a:spcBef>
                <a:spcPts val="0"/>
              </a:spcBef>
              <a:spcAft>
                <a:spcPts val="800"/>
              </a:spcAft>
              <a:buChar char="•"/>
            </a:pPr>
            <a:r>
              <a:rPr sz="1800">
                <a:solidFill>
                  <a:srgbClr val="FFFFFF"/>
                </a:solidFill>
                <a:latin typeface="Calibri"/>
              </a:rPr>
              <a:t>Hides facts about you, not general knowledge</a:t>
            </a:r>
          </a:p>
          <a:p>
            <a:pPr algn="l" marL="342900" indent="-342900">
              <a:spcBef>
                <a:spcPts val="0"/>
              </a:spcBef>
              <a:spcAft>
                <a:spcPts val="800"/>
              </a:spcAft>
              <a:buChar char="•"/>
            </a:pPr>
            <a:r>
              <a:rPr sz="1800">
                <a:solidFill>
                  <a:srgbClr val="FFFFFF"/>
                </a:solidFill>
                <a:latin typeface="Calibri"/>
              </a:rPr>
              <a:t>Equal basic liberties, then the difference principle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THE VEIL OF IGNORANCE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Which inequality is allowed?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Plan B: worst-off gains</a:t>
            </a:r>
          </a:p>
          <a:p>
            <a:pPr algn="l" marL="342900" indent="-342900">
              <a:spcBef>
                <a:spcPts val="0"/>
              </a:spcBef>
              <a:spcAft>
                <a:spcPts val="800"/>
              </a:spcAft>
              <a:buChar char="•"/>
            </a:pPr>
            <a:r>
              <a:rPr sz="1800">
                <a:solidFill>
                  <a:srgbClr val="FFFFFF"/>
                </a:solidFill>
                <a:latin typeface="Calibri"/>
              </a:rPr>
              <a:t>Permitted inequality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Plan C: worst-off loses</a:t>
            </a:r>
          </a:p>
          <a:p>
            <a:pPr algn="l" marL="342900" indent="-342900">
              <a:spcBef>
                <a:spcPts val="0"/>
              </a:spcBef>
              <a:spcAft>
                <a:spcPts val="800"/>
              </a:spcAft>
              <a:buChar char="•"/>
            </a:pPr>
            <a:r>
              <a:rPr sz="1800">
                <a:solidFill>
                  <a:srgbClr val="FFFFFF"/>
                </a:solidFill>
                <a:latin typeface="Calibri"/>
              </a:rPr>
              <a:t>Ruled out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TOWN BUDGET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History vs. pattern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Nozick: judge a holding's history</a:t>
            </a:r>
          </a:p>
          <a:p>
            <a:pPr algn="l" marL="342900" indent="-342900">
              <a:spcBef>
                <a:spcPts val="0"/>
              </a:spcBef>
              <a:spcAft>
                <a:spcPts val="800"/>
              </a:spcAft>
              <a:buChar char="•"/>
            </a:pPr>
            <a:r>
              <a:rPr sz="1800">
                <a:solidFill>
                  <a:srgbClr val="FFFFFF"/>
                </a:solidFill>
                <a:latin typeface="Calibri"/>
              </a:rPr>
              <a:t>Minimal state: force, theft, fraud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Rawls: judge the pattern</a:t>
            </a:r>
          </a:p>
          <a:p>
            <a:pPr algn="l" marL="342900" indent="-342900">
              <a:spcBef>
                <a:spcPts val="0"/>
              </a:spcBef>
              <a:spcAft>
                <a:spcPts val="800"/>
              </a:spcAft>
              <a:buChar char="•"/>
            </a:pPr>
            <a:r>
              <a:rPr sz="1800">
                <a:solidFill>
                  <a:srgbClr val="FFFFFF"/>
                </a:solidFill>
                <a:latin typeface="Calibri"/>
              </a:rPr>
              <a:t>Least advantaged must benefit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NOZICK AND RAWLS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Would you plug 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Any experience you want, for life</a:t>
            </a:r>
          </a:p>
          <a:p>
            <a:pPr algn="l" marL="342900" indent="-342900">
              <a:spcBef>
                <a:spcPts val="0"/>
              </a:spcBef>
              <a:spcAft>
                <a:spcPts val="800"/>
              </a:spcAft>
              <a:buChar char="•"/>
            </a:pPr>
            <a:r>
              <a:rPr sz="1800">
                <a:solidFill>
                  <a:srgbClr val="FFFFFF"/>
                </a:solidFill>
                <a:latin typeface="Calibri"/>
              </a:rPr>
              <a:t>Would you plug in?</a:t>
            </a:r>
          </a:p>
          <a:p>
            <a:pPr algn="l" marL="342900" indent="-342900">
              <a:spcBef>
                <a:spcPts val="0"/>
              </a:spcBef>
              <a:spcAft>
                <a:spcPts val="800"/>
              </a:spcAft>
              <a:buChar char="•"/>
            </a:pPr>
            <a:r>
              <a:rPr sz="1800">
                <a:solidFill>
                  <a:srgbClr val="FFFFFF"/>
                </a:solidFill>
                <a:latin typeface="Calibri"/>
              </a:rPr>
              <a:t>Presses Week 11's pain and pleasure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THE EXPERIENCE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Most power to least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Hobbes: absolute sovereign</a:t>
            </a:r>
          </a:p>
          <a:p>
            <a:pPr algn="l" marL="342900" indent="-342900">
              <a:spcBef>
                <a:spcPts val="0"/>
              </a:spcBef>
              <a:spcAft>
                <a:spcPts val="800"/>
              </a:spcAft>
              <a:buChar char="•"/>
            </a:pPr>
            <a:r>
              <a:rPr sz="1800">
                <a:solidFill>
                  <a:srgbClr val="FFFFFF"/>
                </a:solidFill>
                <a:latin typeface="Calibri"/>
              </a:rPr>
              <a:t>Locke, Rawls: limited by rights</a:t>
            </a:r>
          </a:p>
          <a:p>
            <a:pPr algn="l" marL="342900" indent="-342900">
              <a:spcBef>
                <a:spcPts val="0"/>
              </a:spcBef>
              <a:spcAft>
                <a:spcPts val="800"/>
              </a:spcAft>
              <a:buChar char="•"/>
            </a:pPr>
            <a:r>
              <a:rPr sz="1800">
                <a:solidFill>
                  <a:srgbClr val="FFFFFF"/>
                </a:solidFill>
                <a:latin typeface="Calibri"/>
              </a:rPr>
              <a:t>Mill: harm principle; Nozick: minimal state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COMPARISON · SIX VIEWS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borrowed rights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for Q9 and Locke's rights</a:t>
            </a:r>
          </a:p>
          <a:p>
            <a:pPr algn="l" marL="342900" indent="-342900">
              <a:spcBef>
                <a:spcPts val="0"/>
              </a:spcBef>
              <a:spcAft>
                <a:spcPts val="800"/>
              </a:spcAft>
              <a:buChar char="•"/>
            </a:pPr>
            <a:r>
              <a:rPr sz="1800">
                <a:solidFill>
                  <a:srgbClr val="FFFFFF"/>
                </a:solidFill>
                <a:latin typeface="Calibri"/>
              </a:rPr>
              <a:t>Check spelling: poore, not poor</a:t>
            </a:r>
          </a:p>
          <a:p>
            <a:pPr algn="l" marL="342900" indent="-342900">
              <a:spcBef>
                <a:spcPts val="0"/>
              </a:spcBef>
              <a:spcAft>
                <a:spcPts val="800"/>
              </a:spcAft>
              <a:buChar char="•"/>
            </a:pPr>
            <a:r>
              <a:rPr sz="1800">
                <a:solidFill>
                  <a:srgbClr val="FFFFFF"/>
                </a:solidFill>
                <a:latin typeface="Calibri"/>
              </a:rPr>
              <a:t>Property, not the pursuit of happiness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gave you that right?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right to rule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Hobbes 1651; Rousseau 1762; Mill 1859; Rawls 1971</a:t>
            </a:r>
          </a:p>
          <a:p>
            <a:pPr algn="l" marL="342900" indent="-342900">
              <a:spcBef>
                <a:spcPts val="0"/>
              </a:spcBef>
              <a:spcAft>
                <a:spcPts val="800"/>
              </a:spcAft>
              <a:buChar char="•"/>
            </a:pPr>
            <a:r>
              <a:rPr sz="1800">
                <a:solidFill>
                  <a:srgbClr val="FFFFFF"/>
                </a:solidFill>
                <a:latin typeface="Calibri"/>
              </a:rPr>
              <a:t>Six views, no verdict keyed</a:t>
            </a:r>
          </a:p>
          <a:p>
            <a:pPr algn="l" marL="342900" indent="-342900">
              <a:spcBef>
                <a:spcPts val="0"/>
              </a:spcBef>
              <a:spcAft>
                <a:spcPts val="800"/>
              </a:spcAft>
              <a:buChar char="•"/>
            </a:pPr>
            <a:r>
              <a:rPr sz="1800">
                <a:solidFill>
                  <a:srgbClr val="FFFFFF"/>
                </a:solidFill>
                <a:latin typeface="Calibri"/>
              </a:rPr>
              <a:t>Next: philosophy beyond Europe</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gave you that right?</dc:title>
  <dc:subject>Who gave you that right? — Week 13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