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14. So far this course has met mostly European answers to its big questions: Locke on the self, Kant on duty, Aristotle on character, Hobbes on living together. This week you meet four traditions from beyond Europe, each in its own terms: Confucian, Daoist, Buddhist, and ubuntu philosophy. Each one is philosophy with its own arguments, and the course ranks none of them, against each other or against Europe. Your job, as always in this course, is to state each view the way its best defenders would, test it against its strongest objection, and then compare without crowning a winner. For anything about how the course runs, the current syllabus is the place to look. Now, the hook: a family at a kitchen table.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family around a kitchen table. Their grandmother can no longer live alone, and they have to decide together what happens next. One cousin asks what would make everyone happiest. A parent asks what the family owes her. The youngest grandchild asks what kind of family they want to be. Those three questions should sound familiar: the first is utilitarian, the second is Kant's duty from Week 12, the third is Aristotle's virtue ethics from Week 12. DO: ask the room which of the three questions they would ask first, take a quick show of hands for each, and write the three questions on the board. Keep them there; by the end of the session four more traditions will have added their own questions to the board.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Two pieces of shared material carry this week. The first is Dataset I, the world philosophies set: 12 concepts, 3 from each of 4 traditions, each keyed to its tradition and never ranked. The Confucian concepts are ren, li, and junzi; the Daoist ones are dao, wu wei, and ziran; the Buddhist ones are dukkha, anatta, and the Noble Eightfold Path; and the ubuntu ones are ubuntu, the maxim umuntu ngumuntu ngabantu, and relational personhood. Week 7 already introduced one of them, anatta, so 11 are new this week. The second is the chariot from the Questions of King Milinda, the Week 14 case on the roster. DO: hand out the 12 concepts on cards and ask pairs to guess the four groups before we teach any of them; collect guesses, then promise to sort them properly at the end.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source is the Analects, the sayings of Confucius compiled by his followers. They center on 4 ideas. Ren is humaneness: goodness toward others. Li is ritual propriety: fitting conduct, such as how a person greets, thanks, mourns, and cares for others, which gives humaneness a shape. Xiao is filial piety: the care and respect a child owes parents and elders. The junzi is the exemplary person, whose conduct is both humane and fitting. Dataset I keys ren, li, and junzi as Confucian; xiao is taught this week but sits outside Dataset I's 12 concepts. State the view at its strongest: you do not learn goodness alone and then apply it to people; you learn it inside relationships. DO: run the kitchen table through xiao. Ask what the family owes the person who raised them, and how to show it fittingly; the answer we want is that xiao asks them to decide with her, not about her.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Every position gets its strongest objection. The conformity objection says that if goodness is ritual propriety, morality shrinks into following whatever customs a society happens to have, so a bad custom would count as right. This is a relative of Week 10's normative cultural relativism, where right was whatever a culture believes. The reply from the Confucian side: li is glossed as fitting conduct, and fitting is not the same as customary. Conduct is fitting when it expresses ren, goodness toward others, so a custom that harms people fails the very standard li answers to. The junzi is the person who can tell the difference. Name the misconception here too: Confucian thought is philosophy, not religion in place of argument. It makes a claim, faces an objection, and replies with a reason. DO: ask for one custom that passes the fitting test and one that fails, and say which part of ren the failing one leaves out.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source is the Daodejing, traditionally attributed to Laozi. Those words matter: the course says traditionally attributed, not that Laozi is known to have written every line. The Daoist concepts in Dataset I are the dao, the way of things; wu wei, effortless, non-forcing action; and ziran, naturalness, being so of itself. State the view at its strongest: a great deal of trouble comes from forcing things against the way they go, and the most skilled action often looks easy. DO: run the potter at the wheel. A beginner grips wet clay and pushes, and it wobbles off center; an experienced potter follows the spin, and the walls rise. Ask the room what the experienced potter is doing. The point to land: the potter centers, raises, and shapes the clay, which is a great deal of action. Wu wei names the kind of action, not its absence.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Before comparing, answer the objection. The passivity objection says that if the best action is non-forcing, Daoism seems to counsel doing nothing, even when something needs to be stopped or changed. The reply from the Daoist side: wu wei is effortless, non-forcing action, and action is still action. The potter changes the clay completely; what the potter avoids is the forcing that makes the work fail. That cures the misconception that wu wei means doing nothing. Now set two traditions side by side. Confucian li gives good conduct a cultivated form, learned in practice and shared with others. Daoist ziran prizes what is so of itself, without that kind of shaping. Where they part, in one plain sentence: li holds that good conduct is shaped by fitting forms, while ziran holds that it flows best when nothing is forced. DO: ask which column describes how the students learned their best skill, and take two answers from each side.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Buddha's Four Noble Truths concern suffering, dukkha; its origin, in craving; its cessation; and the path that leads to its cessation, the Noble Eightfold Path. There are 4 truths, and the course numbers them in order, Truth 1 through Truth 4. Dataset I keys three Buddhist concepts: dukkha, glossed as suffering or unsatisfactoriness; anatta, no permanent self; and the Noble Eightfold Path, the path to the cessation of suffering. State the view at its strongest: the truths move from a problem, to its cause, to the claim that it can end, to a way to end it. They treat suffering as something to understand and address, not only to endure. Keep the course's line: whether the truths are true is an open question, and the course renders no verdict, as with every religious belief. DO: have students say the four truths back in order, one per row of the room.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run the phone scene. A person refreshes a phone again and again, waiting for one reply. When it comes, the relief is brief, and the waiting starts again for the next one. Ask: is anyone in pain? No. Is the cycle satisfying? No. That is the second sense of dukkha, unsatisfactoriness, and the craving for the next reply is what the second truth names as its origin. This cures the misconception that dukkha means only pain. Then press the view with the pessimism objection: saying life involves suffering seems gloomy and blind to the real joys of life. Give the reply from the Buddhist side: dukkha includes unsatisfactoriness, so the claim is not that nothing is ever good, but that even good things change and cannot be held onto; and the third truth says suffering can cease, the opposite of despair. Close on the plain sentence: the phone scene shows dukkha with its origin in craving.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chariot, from the Questions of King Milinda, is the Week 14 case on the roster. Its question: is a person anything over and above their parts? It tests Buddhist no-self, compared with Week 7. Recall Week 7's terms without changing them: no-self, anatta, holds that there is no permanent self beyond a changing collection of 5 parts, body, feelings, perceptions, mental formations, and consciousness. The chariot compares a person to a chariot that is nothing over and above its parts: wheels, axle, frame, and pole. DO: put the course's reconstruction on the board in Week 2's standard form, P1 marked added. Ask for the form. It is if P then Q; P; so Q, modus ponens, so the argument is valid. Soundness is not keyed. Then ask which premise carries the open question; the answer we want is P2.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Press the argument where it is open, at P2. The unity objection says your experiences come together in one point of view, the place from which you see, hear, and remember, and a chariot has no point of view, so the comparison leaves out what makes a person a person. The reply from the Buddhist side: consciousness is one of the 5 parts of the changing collection, so the sense of one point of view is itself part of the collection, moment by moment, with no permanent self behind it. Then set the case beside Week 7: the ship of Theseus asked whether a thing whose parts are all replaced is the same thing, and Locke's memory theory answered, the same person as far as memory reaches. The chariot asks whether a person is anything beyond the parts at all. DO: ask a student to say why no-self does not mean nobody exists, using the chariot's real wheels and axle.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Ubuntu is a Southern African idea of personhood: humanness shown toward others, often glossed with the Zulu maxim umuntu ngumuntu ngabantu. A common English gloss is a person is a person through other persons; in Xhosa the maxim is umntu ngumntu ngabantu. Dataset I keys three ubuntu concepts: ubuntu, the maxim, and relational personhood, becoming a person through relationships and community. Slow down on the word gloss. The maxim's words are Zulu; the English line is a rendering, and the course never says the English words are the maxim's own. That is the same care Week 1 asked for with Jowett's translation of Plato. State the view at its strongest: you are not a finished person first who then decides whether to bother with others. DO: ask the room to name what makes the English line a gloss rather than the original, and collect one answer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tell the story of the new nurse on a hospital ward. On day one the nurse holds a license. Over the next months a senior colleague shows how to calm a frightened patient, the patients teach what they need, and the night shift covers when the nurse is sick. The nurse becomes a nurse in the full sense through those relationships, and remains one person with their own choices. Then press the view. The override objection says that if a person is a person through other persons, the community seems to have the final say over each person's choices. The reply from the ubuntu side: the maxim speaks about a person, so the individual is the one who becomes a person; and ubuntu is humanness shown toward others, so a community that crushed its members would fail ubuntu itself. That cures the misconception that ubuntu erases the individual.</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DO: bring back the 12 cards from the start of the session and have pairs re-sort them; then reveal this slide and ask each pair how many they placed the same way as before. The sort is Dataset I's key. Confucian: ren, li, junzi. Daoist: dao, wu wei, ziran. Buddhist: dukkha, anatta, the Noble Eightfold Path. Ubuntu, which Dataset I labels Southern African: ubuntu, umuntu ngumuntu ngabantu, and relational personhood. That is 4 traditions times 3 concepts, 12 in all. Week 7 introduced 1 of them, anatta, so 12 minus 1 leaves 11 new this week. Point out the one Confucian idea that is not on any card: xiao, taught this week but outside Dataset I. A graded item may key a concept to its tradition, but never ranks the traditions.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let the traditions talk with the European views on 4 shared questions. What is a self? Locke ties a person to memory; Buddhist no-self finds no permanent self; ubuntu finds a person made through other persons. What makes a person good? Aristotle points to virtues built by habituation; the Confucian junzi is good through ren and li, learned in relationships. How should one act? Kant asks you to act from duty, whatever you want; wu wei asks for effortless, non-forcing action. How do people live together? Social contract theory, from Thomas Hobbes's Leviathan of 1651, which Week 13 taught, starts from individuals who agree on rules; ubuntu starts from persons already formed by one another. DO: assign each row to a group, and have each group write one plain sentence saying where the pair parts, never which side wins. Comparing is not ranking.</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this activity's audit. Ask Claude, or another approved chatbot, this exact prompt: "Who wrote the Daodejing, what does wu wei mean, and what does the Zulu maxim umuntu ngumuntu ngabantu say in English?" Then check it. Watch for the likely errors. Chatbots often say flatly that Laozi wrote the Daodejing; the pinned record says traditionally attributed. They often gloss wu wei as doing nothing; the pinned gloss is effortless, non-forcing action. They may present a different English line as the maxim's own words; the course's gloss is a person is a person through other persons, and the words themselves are Zulu. Some answers also frame the traditions as Eastern wisdom beside real philosophy, which ranks them. DO: have each student mark one error and correct it by hand against Dataset I.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session together. Confucian ethics, from the Analects, teaches ren, li, xiao, and the junzi, and answers the conformity objection: fitting is not customary. The Daodejing, traditionally attributed to Laozi, teaches the dao, wu wei, and ziran, and wu wei is not doing nothing. The Four Noble Truths move from suffering to its origin in craving, to its cessation, to the path, and dukkha is more than pain. The chariot argument is valid by modus ponens, and no-self denies a permanent self, not persons. Ubuntu holds that a person is a person through other persons, and relationships form the individual without erasing them. The roster has 15 cases, and the chariot is the 14th, so 1 is left. DO: return to the three questions on the board and ask each student to add the question one tradition would ask. Next week, Week 15 turns to existentialism and the meaning of life.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Four traditions, no ranking</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14 · Philosophy Beyond Europe</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14 · BEYOND EUROPE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What do we owe her?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 DECISION AT THE KITCHEN TABLE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Twelve concepts, one chariot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SHARED MATERIAL</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Goodness learned in relationships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Ren: humaneness, goodness toward others</a:t>
            </a:r>
          </a:p>
          <a:p>
            <a:pPr algn="l" marL="342900" indent="-342900">
              <a:spcBef>
                <a:spcPts val="0"/>
              </a:spcBef>
              <a:spcAft>
                <a:spcPts val="800"/>
              </a:spcAft>
              <a:buChar char="•"/>
            </a:pPr>
            <a:r>
              <a:rPr sz="1800">
                <a:solidFill>
                  <a:srgbClr val="FFFFFF"/>
                </a:solidFill>
                <a:latin typeface="Calibri"/>
              </a:rPr>
              <a:t>Li: ritual propriety, fitting conduct</a:t>
            </a:r>
          </a:p>
          <a:p>
            <a:pPr algn="l" marL="342900" indent="-342900">
              <a:spcBef>
                <a:spcPts val="0"/>
              </a:spcBef>
              <a:spcAft>
                <a:spcPts val="800"/>
              </a:spcAft>
              <a:buChar char="•"/>
            </a:pPr>
            <a:r>
              <a:rPr sz="1800">
                <a:solidFill>
                  <a:srgbClr val="FFFFFF"/>
                </a:solidFill>
                <a:latin typeface="Calibri"/>
              </a:rPr>
              <a:t>Xiao: filial piety; the junzi: exemplary person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CONFUCIAN ETHICS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Customary vs. fitting</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Conformity objection: li is any custom</a:t>
            </a:r>
          </a:p>
          <a:p>
            <a:pPr algn="l" marL="342900" indent="-342900">
              <a:spcBef>
                <a:spcPts val="0"/>
              </a:spcBef>
              <a:spcAft>
                <a:spcPts val="800"/>
              </a:spcAft>
              <a:buChar char="•"/>
            </a:pPr>
            <a:r>
              <a:rPr sz="1800">
                <a:solidFill>
                  <a:srgbClr val="FFFFFF"/>
                </a:solidFill>
                <a:latin typeface="Calibri"/>
              </a:rPr>
              <a:t>Then a bad custom counts as right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Reply: li is fitting conduct</a:t>
            </a:r>
          </a:p>
          <a:p>
            <a:pPr algn="l" marL="342900" indent="-342900">
              <a:spcBef>
                <a:spcPts val="0"/>
              </a:spcBef>
              <a:spcAft>
                <a:spcPts val="800"/>
              </a:spcAft>
              <a:buChar char="•"/>
            </a:pPr>
            <a:r>
              <a:rPr sz="1800">
                <a:solidFill>
                  <a:srgbClr val="FFFFFF"/>
                </a:solidFill>
                <a:latin typeface="Calibri"/>
              </a:rPr>
              <a:t>Fitting means expressing ren, not habit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STRONGEST OBJECTION</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Act without forcing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Dao: the way of things</a:t>
            </a:r>
          </a:p>
          <a:p>
            <a:pPr algn="l" marL="342900" indent="-342900">
              <a:spcBef>
                <a:spcPts val="0"/>
              </a:spcBef>
              <a:spcAft>
                <a:spcPts val="800"/>
              </a:spcAft>
              <a:buChar char="•"/>
            </a:pPr>
            <a:r>
              <a:rPr sz="1800">
                <a:solidFill>
                  <a:srgbClr val="FFFFFF"/>
                </a:solidFill>
                <a:latin typeface="Calibri"/>
              </a:rPr>
              <a:t>Wu wei: effortless, non-forcing action</a:t>
            </a:r>
          </a:p>
          <a:p>
            <a:pPr algn="l" marL="342900" indent="-342900">
              <a:spcBef>
                <a:spcPts val="0"/>
              </a:spcBef>
              <a:spcAft>
                <a:spcPts val="800"/>
              </a:spcAft>
              <a:buChar char="•"/>
            </a:pPr>
            <a:r>
              <a:rPr sz="1800">
                <a:solidFill>
                  <a:srgbClr val="FFFFFF"/>
                </a:solidFill>
                <a:latin typeface="Calibri"/>
              </a:rPr>
              <a:t>Ziran: naturalness, so of itself</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DAOISM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Li vs. ziran</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 good conduct has cultivated form</a:t>
            </a:r>
          </a:p>
          <a:p>
            <a:pPr algn="l" marL="342900" indent="-342900">
              <a:spcBef>
                <a:spcPts val="0"/>
              </a:spcBef>
              <a:spcAft>
                <a:spcPts val="800"/>
              </a:spcAft>
              <a:buChar char="•"/>
            </a:pPr>
            <a:r>
              <a:rPr sz="1800">
                <a:solidFill>
                  <a:srgbClr val="FFFFFF"/>
                </a:solidFill>
                <a:latin typeface="Calibri"/>
              </a:rPr>
              <a:t>Learned in practice, shared with others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Ziran: what is so of itself</a:t>
            </a:r>
          </a:p>
          <a:p>
            <a:pPr algn="l" marL="342900" indent="-342900">
              <a:spcBef>
                <a:spcPts val="0"/>
              </a:spcBef>
              <a:spcAft>
                <a:spcPts val="800"/>
              </a:spcAft>
              <a:buChar char="•"/>
            </a:pPr>
            <a:r>
              <a:rPr sz="1800">
                <a:solidFill>
                  <a:srgbClr val="FFFFFF"/>
                </a:solidFill>
                <a:latin typeface="Calibri"/>
              </a:rPr>
              <a:t>Good conduct flows when nothing is forced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TWO TRADITIONS COMPARED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truths about suffering</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Truth 1: suffering, dukkha</a:t>
            </a:r>
          </a:p>
          <a:p>
            <a:pPr algn="l" marL="342900" indent="-342900">
              <a:spcBef>
                <a:spcPts val="0"/>
              </a:spcBef>
              <a:spcAft>
                <a:spcPts val="800"/>
              </a:spcAft>
              <a:buChar char="•"/>
            </a:pPr>
            <a:r>
              <a:rPr sz="1800">
                <a:solidFill>
                  <a:srgbClr val="FFFFFF"/>
                </a:solidFill>
                <a:latin typeface="Calibri"/>
              </a:rPr>
              <a:t>Truth 2: its origin, in craving</a:t>
            </a:r>
          </a:p>
          <a:p>
            <a:pPr algn="l" marL="342900" indent="-342900">
              <a:spcBef>
                <a:spcPts val="0"/>
              </a:spcBef>
              <a:spcAft>
                <a:spcPts val="800"/>
              </a:spcAft>
              <a:buChar char="•"/>
            </a:pPr>
            <a:r>
              <a:rPr sz="1800">
                <a:solidFill>
                  <a:srgbClr val="FFFFFF"/>
                </a:solidFill>
                <a:latin typeface="Calibri"/>
              </a:rPr>
              <a:t>Truths 3 and 4: cessation, and the path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THE BUDDHA'S DIAGNOSIS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Unsatisfying, not painful</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Waiting, brief relief, waiting again</a:t>
            </a:r>
          </a:p>
          <a:p>
            <a:pPr algn="l" marL="342900" indent="-342900">
              <a:spcBef>
                <a:spcPts val="0"/>
              </a:spcBef>
              <a:spcAft>
                <a:spcPts val="800"/>
              </a:spcAft>
              <a:buChar char="•"/>
            </a:pPr>
            <a:r>
              <a:rPr sz="1800">
                <a:solidFill>
                  <a:srgbClr val="FFFFFF"/>
                </a:solidFill>
                <a:latin typeface="Calibri"/>
              </a:rPr>
              <a:t>No pain, yet the cycle unsatisfies</a:t>
            </a:r>
          </a:p>
          <a:p>
            <a:pPr algn="l" marL="342900" indent="-342900">
              <a:spcBef>
                <a:spcPts val="0"/>
              </a:spcBef>
              <a:spcAft>
                <a:spcPts val="800"/>
              </a:spcAft>
              <a:buChar char="•"/>
            </a:pPr>
            <a:r>
              <a:rPr sz="1800">
                <a:solidFill>
                  <a:srgbClr val="FFFFFF"/>
                </a:solidFill>
                <a:latin typeface="Calibri"/>
              </a:rPr>
              <a:t>Craving for the next reply: its origin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DUKKHA AT THE PHONE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Where is the chariot?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P1 (added): no more than parts, then no permanent self</a:t>
            </a:r>
          </a:p>
          <a:p>
            <a:pPr algn="l" marL="342900" indent="-342900">
              <a:spcBef>
                <a:spcPts val="0"/>
              </a:spcBef>
              <a:spcAft>
                <a:spcPts val="800"/>
              </a:spcAft>
              <a:buChar char="•"/>
            </a:pPr>
            <a:r>
              <a:rPr sz="1800">
                <a:solidFill>
                  <a:srgbClr val="FFFFFF"/>
                </a:solidFill>
                <a:latin typeface="Calibri"/>
              </a:rPr>
              <a:t>P2: a person is no more than parts</a:t>
            </a:r>
          </a:p>
          <a:p>
            <a:pPr algn="l" marL="342900" indent="-342900">
              <a:spcBef>
                <a:spcPts val="0"/>
              </a:spcBef>
              <a:spcAft>
                <a:spcPts val="800"/>
              </a:spcAft>
              <a:buChar char="•"/>
            </a:pPr>
            <a:r>
              <a:rPr sz="1800">
                <a:solidFill>
                  <a:srgbClr val="FFFFFF"/>
                </a:solidFill>
                <a:latin typeface="Calibri"/>
              </a:rPr>
              <a:t>C: So there is no permanent self</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WEEK 14 ROSTER 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point of view?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Unity objection: a chariot has no viewpoint</a:t>
            </a:r>
          </a:p>
          <a:p>
            <a:pPr algn="l" marL="342900" indent="-342900">
              <a:spcBef>
                <a:spcPts val="0"/>
              </a:spcBef>
              <a:spcAft>
                <a:spcPts val="800"/>
              </a:spcAft>
              <a:buChar char="•"/>
            </a:pPr>
            <a:r>
              <a:rPr sz="1800">
                <a:solidFill>
                  <a:srgbClr val="FFFFFF"/>
                </a:solidFill>
                <a:latin typeface="Calibri"/>
              </a:rPr>
              <a:t>Reply: consciousness is one of the 5 parts</a:t>
            </a:r>
          </a:p>
          <a:p>
            <a:pPr algn="l" marL="342900" indent="-342900">
              <a:spcBef>
                <a:spcPts val="0"/>
              </a:spcBef>
              <a:spcAft>
                <a:spcPts val="800"/>
              </a:spcAft>
              <a:buChar char="•"/>
            </a:pPr>
            <a:r>
              <a:rPr sz="1800">
                <a:solidFill>
                  <a:srgbClr val="FFFFFF"/>
                </a:solidFill>
                <a:latin typeface="Calibri"/>
              </a:rPr>
              <a:t>No-self denies a permanent self, not persons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PRESSING THE CHARIOT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person through persons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Ubuntu: humanness shown toward others</a:t>
            </a:r>
          </a:p>
          <a:p>
            <a:pPr algn="l" marL="342900" indent="-342900">
              <a:spcBef>
                <a:spcPts val="0"/>
              </a:spcBef>
              <a:spcAft>
                <a:spcPts val="800"/>
              </a:spcAft>
              <a:buChar char="•"/>
            </a:pPr>
            <a:r>
              <a:rPr sz="1800">
                <a:solidFill>
                  <a:srgbClr val="FFFFFF"/>
                </a:solidFill>
                <a:latin typeface="Calibri"/>
              </a:rPr>
              <a:t>Zulu maxim: umuntu ngumuntu ngabantu</a:t>
            </a:r>
          </a:p>
          <a:p>
            <a:pPr algn="l" marL="342900" indent="-342900">
              <a:spcBef>
                <a:spcPts val="0"/>
              </a:spcBef>
              <a:spcAft>
                <a:spcPts val="800"/>
              </a:spcAft>
              <a:buChar char="•"/>
            </a:pPr>
            <a:r>
              <a:rPr sz="1800">
                <a:solidFill>
                  <a:srgbClr val="FFFFFF"/>
                </a:solidFill>
                <a:latin typeface="Calibri"/>
              </a:rPr>
              <a:t>Gloss: a person is a person through other persons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UBUNTU</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Formed, not erased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new nurse grows through colleagues and patients</a:t>
            </a:r>
          </a:p>
          <a:p>
            <a:pPr algn="l" marL="342900" indent="-342900">
              <a:spcBef>
                <a:spcPts val="0"/>
              </a:spcBef>
              <a:spcAft>
                <a:spcPts val="800"/>
              </a:spcAft>
              <a:buChar char="•"/>
            </a:pPr>
            <a:r>
              <a:rPr sz="1800">
                <a:solidFill>
                  <a:srgbClr val="FFFFFF"/>
                </a:solidFill>
                <a:latin typeface="Calibri"/>
              </a:rPr>
              <a:t>Override objection: the group has final say</a:t>
            </a:r>
          </a:p>
          <a:p>
            <a:pPr algn="l" marL="342900" indent="-342900">
              <a:spcBef>
                <a:spcPts val="0"/>
              </a:spcBef>
              <a:spcAft>
                <a:spcPts val="800"/>
              </a:spcAft>
              <a:buChar char="•"/>
            </a:pPr>
            <a:r>
              <a:rPr sz="1800">
                <a:solidFill>
                  <a:srgbClr val="FFFFFF"/>
                </a:solidFill>
                <a:latin typeface="Calibri"/>
              </a:rPr>
              <a:t>Reply: the maxim is about a person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RELATIONAL PERSONHOOD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Twelve cards, four tables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Confucian: ren, li, junzi</a:t>
            </a:r>
          </a:p>
          <a:p>
            <a:pPr algn="l" marL="342900" indent="-342900">
              <a:spcBef>
                <a:spcPts val="0"/>
              </a:spcBef>
              <a:spcAft>
                <a:spcPts val="800"/>
              </a:spcAft>
              <a:buChar char="•"/>
            </a:pPr>
            <a:r>
              <a:rPr sz="1800">
                <a:solidFill>
                  <a:srgbClr val="FFFFFF"/>
                </a:solidFill>
                <a:latin typeface="Calibri"/>
              </a:rPr>
              <a:t>Daoist: dao, wu wei, ziran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Buddhist: dukkha, anatta, Eightfold Path</a:t>
            </a:r>
          </a:p>
          <a:p>
            <a:pPr algn="l" marL="342900" indent="-342900">
              <a:spcBef>
                <a:spcPts val="0"/>
              </a:spcBef>
              <a:spcAft>
                <a:spcPts val="800"/>
              </a:spcAft>
              <a:buChar char="•"/>
            </a:pPr>
            <a:r>
              <a:rPr sz="1800">
                <a:solidFill>
                  <a:srgbClr val="FFFFFF"/>
                </a:solidFill>
                <a:latin typeface="Calibri"/>
              </a:rPr>
              <a:t>Ubuntu: ubuntu, the maxim, relational personhood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SORTING DATASET I</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Where the views part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Self: Locke's memory vs. no-self, ubuntu</a:t>
            </a:r>
          </a:p>
          <a:p>
            <a:pPr algn="l" marL="342900" indent="-342900">
              <a:spcBef>
                <a:spcPts val="0"/>
              </a:spcBef>
              <a:spcAft>
                <a:spcPts val="800"/>
              </a:spcAft>
              <a:buChar char="•"/>
            </a:pPr>
            <a:r>
              <a:rPr sz="1800">
                <a:solidFill>
                  <a:srgbClr val="FFFFFF"/>
                </a:solidFill>
                <a:latin typeface="Calibri"/>
              </a:rPr>
              <a:t>Good: Aristotle's habits vs. the junzi</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Acting: Kant's duty vs. wu wei</a:t>
            </a:r>
          </a:p>
          <a:p>
            <a:pPr algn="l" marL="342900" indent="-342900">
              <a:spcBef>
                <a:spcPts val="0"/>
              </a:spcBef>
              <a:spcAft>
                <a:spcPts val="800"/>
              </a:spcAft>
              <a:buChar char="•"/>
            </a:pPr>
            <a:r>
              <a:rPr sz="1800">
                <a:solidFill>
                  <a:srgbClr val="FFFFFF"/>
                </a:solidFill>
                <a:latin typeface="Calibri"/>
              </a:rPr>
              <a:t>Living together: Hobbes (1651) vs. ubuntu</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 COMPARING WITHOUT RANKING</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gloss and attribution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prompt; ask for three claims</a:t>
            </a:r>
          </a:p>
          <a:p>
            <a:pPr algn="l" marL="342900" indent="-342900">
              <a:spcBef>
                <a:spcPts val="0"/>
              </a:spcBef>
              <a:spcAft>
                <a:spcPts val="800"/>
              </a:spcAft>
              <a:buChar char="•"/>
            </a:pPr>
            <a:r>
              <a:rPr sz="1800">
                <a:solidFill>
                  <a:srgbClr val="FFFFFF"/>
                </a:solidFill>
                <a:latin typeface="Calibri"/>
              </a:rPr>
              <a:t>Check attribution, gloss, and wu wei</a:t>
            </a:r>
          </a:p>
          <a:p>
            <a:pPr algn="l" marL="342900" indent="-342900">
              <a:spcBef>
                <a:spcPts val="0"/>
              </a:spcBef>
              <a:spcAft>
                <a:spcPts val="800"/>
              </a:spcAft>
              <a:buChar char="•"/>
            </a:pPr>
            <a:r>
              <a:rPr sz="1800">
                <a:solidFill>
                  <a:srgbClr val="FFFFFF"/>
                </a:solidFill>
                <a:latin typeface="Calibri"/>
              </a:rPr>
              <a:t>Fix any ranking or exotic framing</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AUDIT THE AI · THIS ACTIVITY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Four traditions, no ranking</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Compare to understand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Four traditions, each argued, none ranked</a:t>
            </a:r>
          </a:p>
          <a:p>
            <a:pPr algn="l" marL="342900" indent="-342900">
              <a:spcBef>
                <a:spcPts val="0"/>
              </a:spcBef>
              <a:spcAft>
                <a:spcPts val="800"/>
              </a:spcAft>
              <a:buChar char="•"/>
            </a:pPr>
            <a:r>
              <a:rPr sz="1800">
                <a:solidFill>
                  <a:srgbClr val="FFFFFF"/>
                </a:solidFill>
                <a:latin typeface="Calibri"/>
              </a:rPr>
              <a:t>Fitting is not customary; wu wei is action</a:t>
            </a:r>
          </a:p>
          <a:p>
            <a:pPr algn="l" marL="342900" indent="-342900">
              <a:spcBef>
                <a:spcPts val="0"/>
              </a:spcBef>
              <a:spcAft>
                <a:spcPts val="800"/>
              </a:spcAft>
              <a:buChar char="•"/>
            </a:pPr>
            <a:r>
              <a:rPr sz="1800">
                <a:solidFill>
                  <a:srgbClr val="FFFFFF"/>
                </a:solidFill>
                <a:latin typeface="Calibri"/>
              </a:rPr>
              <a:t>Next: existentialism and the meaning of life</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 traditions, no ranking</dc:title>
  <dc:subject>Four traditions, no ranking — Week 14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