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15, the last teaching week of the course. This week asks a question most people ask at some point: what is my life for? Three existentialist thinkers, Jean-Paul Sartre, Albert Camus, and Simone de Beauvoir, give answers that start from freedom rather than from a purpose handed down. Then we lay out 3 answers to the question of life's meaning, and we read the whole course again: the 15 thought experiments, the argument set, and the ethical theories. You finish by learning to defend a reasoned position against its strongest objection. The course keys no answer to the meaning question, and your job is to state each view the way its best defenders would. For anything about how the course runs, the current syllabus is the place to look. Now, the hook: a farewell lunch.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hook. After decades in an office, a coworker is leaving a steady job to train as a carpenter. At the farewell lunch, a relative asks the question out loud: "Why now? What is it all for?" Many of you will face a version of it, when you pick a major, change jobs, or start over somewhere new. If no one tells you what your life is for, how do you decide, and does your decision count? DO: give pairs one minute to write the best answer they could give the relative, in one sentence. Collect a few and sort them on the board into three piles: a purpose from beyond the person, a purpose the person chose, and something worth caring about. Keep the piles up, because they are this week's 3 answers.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Several shared pieces carry the week. Dataset A gives us the Week 15 case on the roster, Sisyphus and his rock, from Camus, The Myth of Sisyphus (1942). Its question: can a life be meaningful in a world without given meaning? It tests the absurd and the meaning of life. For the synthesis we read the full roster of 15 thought experiments, 1 per instructional week. Dataset B, the argument set, which is illustrative, gives us arguments 7 and 10. Dataset D gives us the 4 ethical theories, and Dataset J, the theory-matching set, also illustrative, gives us its 8 statements, 2 per theory. We recall one quotation, Q1, from Week 1. The dates for Sartre, Camus, and Beauvoir are said in words and never keyed. Every value we use comes from those datasets.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a coffee mug, which is the course's illustration, not Sartre's. Before the mug was made, its maker had a purpose in mind: holding a hot drink. An essence is what a thing is, its defining nature or purpose, so for the mug the essence comes first. Jean-Paul Sartre's lecture "Existentialism Is a Humanism", given in Paris in 1945 and published in 1946, argues that people are the reverse. Existence precedes essence, which is Sartre's formulation: human beings exist first and make themselves through their choices. Existentialism is the family of views that starts from the person who exists, chooses, and acts. Stated fairly, the view says you are free and responsible for what you make of yourself. DO: ask the room to name one made object and its purpose, then ask what the parallel purpose of a person would be, and let the silence make Sartre's point.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press Sartre with the situation objection. A person's body, history, and society limit what they can make of themselves, so the claim that people make themselves through their choices seems to ignore how much is given. The career changer cannot choose to be young again, or to have had different savings. The reply from the existentialist side: the view does not deny the facts of a situation; it says that what those facts come to mean in a life depends on how the person takes them up. Then cure the first misconception. Existentialism is not the view that nothing matters. Because nothing settles in advance who you are, your choices matter all the more. Week 7's compatibilist also said a caused choice can be free; notice that Sartre's claim is different, about essence, not causes. DO: ask for one example where a situation really does limit a choice, and test the reply on it.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the Greek myth, Sisyphus is condemned to push a rock up a hill forever; each time, it rolls back down. Albert Camus' The Myth of Sisyphus (1942) treats life as absurd, a clash between our demand for meaning and a world that offers none. Find both sides. Side one, Sisyphus wants his labor to count. Side two, the world answers nothing; the rock rolls back. The absurd is neither side alone; it is the clash between them. Camus' honest response is to face it, with no false hope, and to live fully anyway, and the book ends by imagining Sisyphus happy. We say that ending in words; the course quotes no line from it. DO: draw a hill on the board with the person on one side and the world on the other, and have students label where the absurd sits: on the line between them.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Press Camus with the brave-face objection. Imagining Sisyphus happy changes nothing about his task. The rock still rolls back, so his happiness may be making the best of a bad situation, a brave face, rather than finding meaning. The reply from Camus' side: the claim is not that the task gains a purpose, but that a life lived in full awareness, owning its task rather than hoping to escape it, can be embraced as it is. Now cure the second misconception. The absurd is not despair. It is the clash between our demand for meaning and a world that offers none, and Camus' response ends with Sisyphus imagined happy, not in despair. People still argue about whether the reply answers the objection, and the course keys no verdict. DO: take a show of hands on brave face versus meaning, then ask one person from each side to state the other side's best case.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Simone de Beauvoir's The Second Sex (1949), said in words, argues that woman has been defined as the Other in relation to man, and that becoming a woman is shaped by society rather than fixed by nature. Behind that argument sits a view of freedom: freedom is always exercised in a situation, a body, a history, and a society, and a situation can widen or narrow the choices a person really has. Run it at the farewell lunch. The career changer's freedom is real; no one else makes the choice. It also rests on savings for a year of training, health for physical work, and a family that helps. A second coworker with the same wish and no savings faces fewer real options. That is Beauvoir's answer to the situation objection: freedom and situation are both real at once. DO: ask pairs to list what in their own situation widens one choice they care about.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fresh case. A volunteer clears trash from a river trail, and after every storm the trash is back; the work never finishes. Run the 3 answers. Meaning given from outside: the life is meaningful because it plays a part in a purpose set beyond the person, by God or by a cosmic purpose, and such meaning does not depend on moods or success. Meaning created by the individual: the work is meaningful because the volunteer chose it and keeps choosing it; meaning is made, not found. Meaning found in valuable activities and relationships: the work is meaningful because the volunteer cares about something worth caring about, a living river and the people who walk beside it. Go back to the three piles from the hook; they were these answers. DO: have each pair place the volunteer's own words, "I keep choosing this", in one pile and explain why.</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Each answer has a strongest objection and a reply. Given from outside: if no such purpose exists, the answer leaves a life with none; its defenders reply with arguments that such a purpose exists, the kind we weighed in Week 9, and the question stays open. Created by the individual: if choosing were all it took, any pointless task a person happened to choose would count; the reply is that the objection assumes a standard from outside, the very thing in question. Found in valuable activities: who decides what is valuable? The reply: claims about value can be argued for with reasons, as we did in Weeks 10 to 12. Then cure the fourth misconception: a meaningful life does not require one answer. A person can hold that meaning is given and also lived, or chosen and also found. DO: ask for one combination someone in the room would actually hold.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Sort the roster by unit. Method, Weeks 1 to 2: the trial of Socrates and the barber, 2. Reality and knowledge, Weeks 3 to 5: the cave, the evil deceiver, and the Gettier cases, 3. Mind and self: the Chinese room and the ship of Theseus, 2. The midterm week: Pascal's wager, 1. God: the watch on the heath, 1. Ethics: the ring of Gyges, the drowning child, and the runaway trolley, 3. Politics: the veil of ignorance, 1. Beyond Europe: the chariot, 1. Meaning: Sisyphus and his rock, 1. Across those 9 units, that is 2 + 3 + 2 + 1 + 1 + 3 + 1 + 1 + 1 = 15. The roster opens with Socrates, who in Plato's Apology, trans. Benjamin Jowett, says that "the unexamined life is not worth living" (Q1), and it closes with Sisyphus. DO: read each case aloud and have the room call out its pinned source before you reveal 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Rerun two arguments from Dataset B, which is illustrative: its premises were written for teaching. It has 10 arguments, 6 valid and 4 invalid. Argument 7: P1, if Socrates is wise, he admits his ignorance; P2, Socrates is wise; C, so he admits his ignorance. Key: valid, modus ponens. Argument 10: P1, most people in this town favor the law; C, so the law is just. Key: invalid; it moves from what people believe to what is right, the move we met as normative relativism in Week 10. This is Week 2's warning one last time: valid means the conclusion cannot be false if the premises are true, and sound means valid with all premises true. The course keys validity and never keys soundness when the premises are open questions. DO: ask students to name the form of argument 7 before you show it, then ask for a true premise that makes argument 10's conclusion false.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match Dataset J, the theory-matching set, which is illustrative, against Dataset D's 4 ethical theories. Dataset J has 8 statements, 2 per theory. Statements 1 and 2 go to utilitarianism, which puts consequences first. Statements 3 and 4 go to Kantian deontology, which puts duty and respect for persons first. Statements 5 and 6 go to virtue ethics, which puts character and flourishing first. Statements 7 and 8 go to social contract theory, which puts agreement first. Across the course they were keyed 2 in Week 11, 4 in Week 12, and 2 in Week 13, so 2 + 4 + 2 = 8. The key says which theory a statement expresses, never which theory is correct. DO: read the 8 statements in a shuffled order, have the room call out the theory for each, and stop on any statement that splits the room to ask which central question it answers.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reasoned position takes 6 steps: state the question; state your position in one sentence; put your argument in standard form, marking any added premise; judge its validity and say which premises are open; state the strongest objection as its best defender would; and answer it, ending in one plain sentence naming where you and the objector disagree. Run it on the course's reconstruction of Camus' conclusion, labelled illustrative. P1, if a person finds something worth doing in their task, their life can be meaningful. P2, Sisyphus, as Camus imagines him, finds something worth doing in his task. C, so Sisyphus's life can be meaningful. Valid, modus ponens; P1 and P2 are open. The strongest objection, from the found side: a rock that always rolls back achieves nothing. The reply: the worth is in how the task is lived. DO: have pairs write the one plain sentence of disagreement.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this activity's audit. Ask Claude, or another approved chatbot, this exact prompt: "Summarize Sartre's claim that existence precedes essence and Camus' view of Sisyphus, quote each philosopher, and tell me whether life is meaningful." Then check it. Watch for three likely errors. It may quote Sartre or Camus, but the course pins no quotation from either, and a translated line needs its translator named; flag any quotation that is not one of the pinned 10. It may announce a verdict, such as "life is ultimately meaningless", on a question the course keeps open. And it may read the absurd as despair, when the absurd is the clash between our demand for meaning and a world that offers none. DO: have each student mark every quotation and every verdict in the reply, rewrite one sentence by hand, and note the fix.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week together. Sartre: for human beings, existence precedes essence, so your choices matter all the more. Camus (1942): the absurd is the clash between our demand for meaning and a world that offers none, and Sisyphus is imagined happy, not in despair. Beauvoir (1949): freedom is exercised in a situation that widens or narrows real choices. Meaning can be given from outside, created by the individual, or found in valuable activities and relationships, and the answers can combine. The roster has 15 cases, 1 per instructional week. Argument 7 is valid; argument 10 is invalid; Dataset J keys 2 statements to each of 4 theories. Next, the cumulative final in Week 16 asks you to use this method on every unit of the course. DO: have each student write one reasoned position in a single sentence plus its strongest objection, and collect them at the door.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Can a life mean something?</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15 · Existentialism, the Meaning of Life, and the Course Synthesis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15 · MEANING AND THE SYNTHESIS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What is it all for?</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 FAREWELL LUNCH AT THE OFFICE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rock, 15 cases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SHARED CASES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Existence before essence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Mug: purpose first, then the thing</a:t>
            </a:r>
          </a:p>
          <a:p>
            <a:pPr algn="l" marL="342900" indent="-342900">
              <a:spcBef>
                <a:spcPts val="0"/>
              </a:spcBef>
              <a:spcAft>
                <a:spcPts val="800"/>
              </a:spcAft>
              <a:buChar char="•"/>
            </a:pPr>
            <a:r>
              <a:rPr sz="1800">
                <a:solidFill>
                  <a:srgbClr val="FFFFFF"/>
                </a:solidFill>
                <a:latin typeface="Calibri"/>
              </a:rPr>
              <a:t>Person: exist first, then choose</a:t>
            </a:r>
          </a:p>
          <a:p>
            <a:pPr algn="l" marL="342900" indent="-342900">
              <a:spcBef>
                <a:spcPts val="0"/>
              </a:spcBef>
              <a:spcAft>
                <a:spcPts val="800"/>
              </a:spcAft>
              <a:buChar char="•"/>
            </a:pPr>
            <a:r>
              <a:rPr sz="1800">
                <a:solidFill>
                  <a:srgbClr val="FFFFFF"/>
                </a:solidFill>
                <a:latin typeface="Calibri"/>
              </a:rPr>
              <a:t>Lecture given 1945, published 1946</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SARTRE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a life mean something?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Free, or already given?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Objection: body, history, society limit you</a:t>
            </a:r>
          </a:p>
          <a:p>
            <a:pPr algn="l" marL="342900" indent="-342900">
              <a:spcBef>
                <a:spcPts val="0"/>
              </a:spcBef>
              <a:spcAft>
                <a:spcPts val="800"/>
              </a:spcAft>
              <a:buChar char="•"/>
            </a:pPr>
            <a:r>
              <a:rPr sz="1800">
                <a:solidFill>
                  <a:srgbClr val="FFFFFF"/>
                </a:solidFill>
                <a:latin typeface="Calibri"/>
              </a:rPr>
              <a:t>Misread: nothing matters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Reply: you decide what the facts mean</a:t>
            </a:r>
          </a:p>
          <a:p>
            <a:pPr algn="l" marL="342900" indent="-342900">
              <a:spcBef>
                <a:spcPts val="0"/>
              </a:spcBef>
              <a:spcAft>
                <a:spcPts val="800"/>
              </a:spcAft>
              <a:buChar char="•"/>
            </a:pPr>
            <a:r>
              <a:rPr sz="1800">
                <a:solidFill>
                  <a:srgbClr val="FFFFFF"/>
                </a:solidFill>
                <a:latin typeface="Calibri"/>
              </a:rPr>
              <a:t>Cure: your choices matter more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EVERY VIEW GETS ITS STRONGEST OBJECTION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a life mean something?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absurd is a clash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Demand for meaning meets a silent world</a:t>
            </a:r>
          </a:p>
          <a:p>
            <a:pPr algn="l" marL="342900" indent="-342900">
              <a:spcBef>
                <a:spcPts val="0"/>
              </a:spcBef>
              <a:spcAft>
                <a:spcPts val="800"/>
              </a:spcAft>
              <a:buChar char="•"/>
            </a:pPr>
            <a:r>
              <a:rPr sz="1800">
                <a:solidFill>
                  <a:srgbClr val="FFFFFF"/>
                </a:solidFill>
                <a:latin typeface="Calibri"/>
              </a:rPr>
              <a:t>The rock rolls back every time</a:t>
            </a:r>
          </a:p>
          <a:p>
            <a:pPr algn="l" marL="342900" indent="-342900">
              <a:spcBef>
                <a:spcPts val="0"/>
              </a:spcBef>
              <a:spcAft>
                <a:spcPts val="800"/>
              </a:spcAft>
              <a:buChar char="•"/>
            </a:pPr>
            <a:r>
              <a:rPr sz="1800">
                <a:solidFill>
                  <a:srgbClr val="FFFFFF"/>
                </a:solidFill>
                <a:latin typeface="Calibri"/>
              </a:rPr>
              <a:t>Camus (1942) imagines Sisyphus happy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CAMUS AND THE ABSURD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a life mean something?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Brave face, or meaning?</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Objection: the task is unchanged</a:t>
            </a:r>
          </a:p>
          <a:p>
            <a:pPr algn="l" marL="342900" indent="-342900">
              <a:spcBef>
                <a:spcPts val="0"/>
              </a:spcBef>
              <a:spcAft>
                <a:spcPts val="800"/>
              </a:spcAft>
              <a:buChar char="•"/>
            </a:pPr>
            <a:r>
              <a:rPr sz="1800">
                <a:solidFill>
                  <a:srgbClr val="FFFFFF"/>
                </a:solidFill>
                <a:latin typeface="Calibri"/>
              </a:rPr>
              <a:t>Misread: the absurd is despair</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Reply: a life owned, eyes open</a:t>
            </a:r>
          </a:p>
          <a:p>
            <a:pPr algn="l" marL="342900" indent="-342900">
              <a:spcBef>
                <a:spcPts val="0"/>
              </a:spcBef>
              <a:spcAft>
                <a:spcPts val="800"/>
              </a:spcAft>
              <a:buChar char="•"/>
            </a:pPr>
            <a:r>
              <a:rPr sz="1800">
                <a:solidFill>
                  <a:srgbClr val="FFFFFF"/>
                </a:solidFill>
                <a:latin typeface="Calibri"/>
              </a:rPr>
              <a:t>Cure: a clash, not a mood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BRAVE-FACE OBJECTION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a life mean something?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Free, and in a situation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 Second Sex (1949), said in words</a:t>
            </a:r>
          </a:p>
          <a:p>
            <a:pPr algn="l" marL="342900" indent="-342900">
              <a:spcBef>
                <a:spcPts val="0"/>
              </a:spcBef>
              <a:spcAft>
                <a:spcPts val="800"/>
              </a:spcAft>
              <a:buChar char="•"/>
            </a:pPr>
            <a:r>
              <a:rPr sz="1800">
                <a:solidFill>
                  <a:srgbClr val="FFFFFF"/>
                </a:solidFill>
                <a:latin typeface="Calibri"/>
              </a:rPr>
              <a:t>Freedom is exercised in a situation</a:t>
            </a:r>
          </a:p>
          <a:p>
            <a:pPr algn="l" marL="342900" indent="-342900">
              <a:spcBef>
                <a:spcPts val="0"/>
              </a:spcBef>
              <a:spcAft>
                <a:spcPts val="800"/>
              </a:spcAft>
              <a:buChar char="•"/>
            </a:pPr>
            <a:r>
              <a:rPr sz="1800">
                <a:solidFill>
                  <a:srgbClr val="FFFFFF"/>
                </a:solidFill>
                <a:latin typeface="Calibri"/>
              </a:rPr>
              <a:t>Situations widen or narrow real choices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BEAUVOIR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a life mean something?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answers, one trail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Given from outside: a purpose beyond you</a:t>
            </a:r>
          </a:p>
          <a:p>
            <a:pPr algn="l" marL="342900" indent="-342900">
              <a:spcBef>
                <a:spcPts val="0"/>
              </a:spcBef>
              <a:spcAft>
                <a:spcPts val="800"/>
              </a:spcAft>
              <a:buChar char="•"/>
            </a:pPr>
            <a:r>
              <a:rPr sz="1800">
                <a:solidFill>
                  <a:srgbClr val="FFFFFF"/>
                </a:solidFill>
                <a:latin typeface="Calibri"/>
              </a:rPr>
              <a:t>Created: you choose and commit</a:t>
            </a:r>
          </a:p>
          <a:p>
            <a:pPr algn="l" marL="342900" indent="-342900">
              <a:spcBef>
                <a:spcPts val="0"/>
              </a:spcBef>
              <a:spcAft>
                <a:spcPts val="800"/>
              </a:spcAft>
              <a:buChar char="•"/>
            </a:pPr>
            <a:r>
              <a:rPr sz="1800">
                <a:solidFill>
                  <a:srgbClr val="FFFFFF"/>
                </a:solidFill>
                <a:latin typeface="Calibri"/>
              </a:rPr>
              <a:t>Found: caring about what is worth 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RIVER TRAIL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a life mean something?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Can answers combine?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Each answer meets one strongest objection</a:t>
            </a:r>
          </a:p>
          <a:p>
            <a:pPr algn="l" marL="342900" indent="-342900">
              <a:spcBef>
                <a:spcPts val="0"/>
              </a:spcBef>
              <a:spcAft>
                <a:spcPts val="800"/>
              </a:spcAft>
              <a:buChar char="•"/>
            </a:pPr>
            <a:r>
              <a:rPr sz="1800">
                <a:solidFill>
                  <a:srgbClr val="FFFFFF"/>
                </a:solidFill>
                <a:latin typeface="Calibri"/>
              </a:rPr>
              <a:t>Answers can combine</a:t>
            </a:r>
          </a:p>
          <a:p>
            <a:pPr algn="l" marL="342900" indent="-342900">
              <a:spcBef>
                <a:spcPts val="0"/>
              </a:spcBef>
              <a:spcAft>
                <a:spcPts val="800"/>
              </a:spcAft>
              <a:buChar char="•"/>
            </a:pPr>
            <a:r>
              <a:rPr sz="1800">
                <a:solidFill>
                  <a:srgbClr val="FFFFFF"/>
                </a:solidFill>
                <a:latin typeface="Calibri"/>
              </a:rPr>
              <a:t>The course keys no answer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OBJECTIONS AND REPLIES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a life mean something?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15 cases, by unit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9 units, 15 cases, 1 per week</a:t>
            </a:r>
          </a:p>
          <a:p>
            <a:pPr algn="l" marL="342900" indent="-342900">
              <a:spcBef>
                <a:spcPts val="0"/>
              </a:spcBef>
              <a:spcAft>
                <a:spcPts val="800"/>
              </a:spcAft>
              <a:buChar char="•"/>
            </a:pPr>
            <a:r>
              <a:rPr sz="1800">
                <a:solidFill>
                  <a:srgbClr val="FFFFFF"/>
                </a:solidFill>
                <a:latin typeface="Calibri"/>
              </a:rPr>
              <a:t>Socrates opens; Sisyphus closes</a:t>
            </a:r>
          </a:p>
          <a:p>
            <a:pPr algn="l" marL="342900" indent="-342900">
              <a:spcBef>
                <a:spcPts val="0"/>
              </a:spcBef>
              <a:spcAft>
                <a:spcPts val="800"/>
              </a:spcAft>
              <a:buChar char="•"/>
            </a:pPr>
            <a:r>
              <a:rPr sz="1800">
                <a:solidFill>
                  <a:srgbClr val="FFFFFF"/>
                </a:solidFill>
                <a:latin typeface="Calibri"/>
              </a:rPr>
              <a:t>Tests, not verdicts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ROSTER READ AGAIN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a life mean something?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Valid is not sound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Argument 7: valid, modus ponens</a:t>
            </a:r>
          </a:p>
          <a:p>
            <a:pPr algn="l" marL="342900" indent="-342900">
              <a:spcBef>
                <a:spcPts val="0"/>
              </a:spcBef>
              <a:spcAft>
                <a:spcPts val="800"/>
              </a:spcAft>
              <a:buChar char="•"/>
            </a:pPr>
            <a:r>
              <a:rPr sz="1800">
                <a:solidFill>
                  <a:srgbClr val="FFFFFF"/>
                </a:solidFill>
                <a:latin typeface="Calibri"/>
              </a:rPr>
              <a:t>Argument 10: invalid, belief to right</a:t>
            </a:r>
          </a:p>
          <a:p>
            <a:pPr algn="l" marL="342900" indent="-342900">
              <a:spcBef>
                <a:spcPts val="0"/>
              </a:spcBef>
              <a:spcAft>
                <a:spcPts val="800"/>
              </a:spcAft>
              <a:buChar char="•"/>
            </a:pPr>
            <a:r>
              <a:rPr sz="1800">
                <a:solidFill>
                  <a:srgbClr val="FFFFFF"/>
                </a:solidFill>
                <a:latin typeface="Calibri"/>
              </a:rPr>
              <a:t>Soundness is never keyed here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 B</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a life mean something?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8 statements, 4 theories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 and 2: utilitarianism</a:t>
            </a:r>
          </a:p>
          <a:p>
            <a:pPr algn="l" marL="342900" indent="-342900">
              <a:spcBef>
                <a:spcPts val="0"/>
              </a:spcBef>
              <a:spcAft>
                <a:spcPts val="800"/>
              </a:spcAft>
              <a:buChar char="•"/>
            </a:pPr>
            <a:r>
              <a:rPr sz="1800">
                <a:solidFill>
                  <a:srgbClr val="FFFFFF"/>
                </a:solidFill>
                <a:latin typeface="Calibri"/>
              </a:rPr>
              <a:t>3 and 4: Kant; 5 and 6: virtue</a:t>
            </a:r>
          </a:p>
          <a:p>
            <a:pPr algn="l" marL="342900" indent="-342900">
              <a:spcBef>
                <a:spcPts val="0"/>
              </a:spcBef>
              <a:spcAft>
                <a:spcPts val="800"/>
              </a:spcAft>
              <a:buChar char="•"/>
            </a:pPr>
            <a:r>
              <a:rPr sz="1800">
                <a:solidFill>
                  <a:srgbClr val="FFFFFF"/>
                </a:solidFill>
                <a:latin typeface="Calibri"/>
              </a:rPr>
              <a:t>7 and 8: social contract theory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DATASETS D AND J</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a life mean something?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Six steps to a position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Question, position, standard form</a:t>
            </a:r>
          </a:p>
          <a:p>
            <a:pPr algn="l" marL="342900" indent="-342900">
              <a:spcBef>
                <a:spcPts val="0"/>
              </a:spcBef>
              <a:spcAft>
                <a:spcPts val="800"/>
              </a:spcAft>
              <a:buChar char="•"/>
            </a:pPr>
            <a:r>
              <a:rPr sz="1800">
                <a:solidFill>
                  <a:srgbClr val="FFFFFF"/>
                </a:solidFill>
                <a:latin typeface="Calibri"/>
              </a:rPr>
              <a:t>Validity, then the strongest objection</a:t>
            </a:r>
          </a:p>
          <a:p>
            <a:pPr algn="l" marL="342900" indent="-342900">
              <a:spcBef>
                <a:spcPts val="0"/>
              </a:spcBef>
              <a:spcAft>
                <a:spcPts val="800"/>
              </a:spcAft>
              <a:buChar char="•"/>
            </a:pPr>
            <a:r>
              <a:rPr sz="1800">
                <a:solidFill>
                  <a:srgbClr val="FFFFFF"/>
                </a:solidFill>
                <a:latin typeface="Calibri"/>
              </a:rPr>
              <a:t>Answer it in one plain sentence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A REASONED POSITION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a life mean something?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Sisyphus summary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prompt; ask for a summary</a:t>
            </a:r>
          </a:p>
          <a:p>
            <a:pPr algn="l" marL="342900" indent="-342900">
              <a:spcBef>
                <a:spcPts val="0"/>
              </a:spcBef>
              <a:spcAft>
                <a:spcPts val="800"/>
              </a:spcAft>
              <a:buChar char="•"/>
            </a:pPr>
            <a:r>
              <a:rPr sz="1800">
                <a:solidFill>
                  <a:srgbClr val="FFFFFF"/>
                </a:solidFill>
                <a:latin typeface="Calibri"/>
              </a:rPr>
              <a:t>Flag unpinned quotations and any verdict</a:t>
            </a:r>
          </a:p>
          <a:p>
            <a:pPr algn="l" marL="342900" indent="-342900">
              <a:spcBef>
                <a:spcPts val="0"/>
              </a:spcBef>
              <a:spcAft>
                <a:spcPts val="800"/>
              </a:spcAft>
              <a:buChar char="•"/>
            </a:pPr>
            <a:r>
              <a:rPr sz="1800">
                <a:solidFill>
                  <a:srgbClr val="FFFFFF"/>
                </a:solidFill>
                <a:latin typeface="Calibri"/>
              </a:rPr>
              <a:t>Fix the absurd if read as despair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a life mean something?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 method, not a verdict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Sartre, Camus, Beauvoir: freedom and the absurd</a:t>
            </a:r>
          </a:p>
          <a:p>
            <a:pPr algn="l" marL="342900" indent="-342900">
              <a:spcBef>
                <a:spcPts val="0"/>
              </a:spcBef>
              <a:spcAft>
                <a:spcPts val="800"/>
              </a:spcAft>
              <a:buChar char="•"/>
            </a:pPr>
            <a:r>
              <a:rPr sz="1800">
                <a:solidFill>
                  <a:srgbClr val="FFFFFF"/>
                </a:solidFill>
                <a:latin typeface="Calibri"/>
              </a:rPr>
              <a:t>3 answers to meaning; none keyed</a:t>
            </a:r>
          </a:p>
          <a:p>
            <a:pPr algn="l" marL="342900" indent="-342900">
              <a:spcBef>
                <a:spcPts val="0"/>
              </a:spcBef>
              <a:spcAft>
                <a:spcPts val="800"/>
              </a:spcAft>
              <a:buChar char="•"/>
            </a:pPr>
            <a:r>
              <a:rPr sz="1800">
                <a:solidFill>
                  <a:srgbClr val="FFFFFF"/>
                </a:solidFill>
                <a:latin typeface="Calibri"/>
              </a:rPr>
              <a:t>Next: the cumulative final, Week 16</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THE FINAL</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a life mean something?</dc:title>
  <dc:subject>Can a life mean something? — Week 15</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