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Introduction to Political Science. Quick promises before we start. One: this course is mostly coursework — weekly tutorials, quizzes, discussions, assignments, and a Political Analysis Workshop every week, plus a midterm and final. Steady work beats cramming. Two: the AI policy — you are REQUIRED to use an approved chatbot on your coursework (tutorials, discussions, assignments, workshops), and you may NOT use AI on quizzes or exams. Three, and most important: this course studies the most argued-about subjects there are, and it will never tell you what to conclude. Ideologies get defined fairly, contested questions get the strongest case for every side, and your grade never depends on which side you take — only on your evidence and reasoning.</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the excerpt aloud, exactly as the National Archives transcript has it: 'We hold these truths to be self-evident, that all men are created equal, that they are endowed by their Creator with certain unalienable Rights, that among these are Life, Liberty and the pursuit of Happiness. — That to secure these rights, Governments are instituted among Men, deriving their just powers from the consent of the governed.' Now work it with the toolkit. Concept: this passage is about legitimacy — what makes power rightful — and its proposed standard is consent. Argument: premises — equality, unalienable rights, government's purpose is securing rights. Kinds: 'created equal' is normative, offered as self-evident, not measured; 'governments are instituted among men' leans empirical as a claim about origins — and is historically debatable.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paragraph's conclusion comes next: whenever a government becomes destructive of these ends, the people may alter or abolish it. Given the premises, does that follow? Almost — and the gap is instructive. The argument needs one more premise it never states: that the PEOPLE are entitled to judge when government has become destructive. A defender of the crown in 1776 could grant every stated premise and still insist the sovereign judges. Finding the unstated premise is what argument analysis is for — and it's exactly what you'll do in this week's workshop, where you take this same paragraph apart move by move. Also notice the persuasion engineering: 'self-evident' exempts the premises from proof; 'unalienable' blocks the reply that people consented their rights away.</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failure modes, and you'll see both in the wild weekly. Smuggling: dressing an ought as an is. 'Studies show we must raise the voting age' — studies show is-facts; the must came from somewhere else, and your job is to find where. Watch for value-loaded words doing quiet work: 'reform' presumes improvement; 'regime' sneers; 'common-sense policy' declares victory without arguing. Shrugging: treating every normative dispute as mere taste — 'that's just your opinion' — as if reasons didn't matter. The discipline rejects both. Normative argument is a craft with standards: clear premises, consistency, charity to objections. This course grades that craft every week in your assignments — never your conclusions.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this course's signature habit. Ask your approved chatbot for the exact wording of the Declaration's famous rights passage and where the ideas came from. Then check it against the real transcript linked in the module. The classic slips: rendering the trio as 'life, liberty, and property' — that's John Locke's trio, which Jefferson deliberately changed to 'the pursuit of Happiness'; inventing a quotation that appears nowhere in the document; or flattening authorship to 'Jefferson wrote it' without the committee and Congress edits. Chatbots fabricate convincing political quotes, whole court cases, and tidy origin stories. The rule all term: the tool drafts, you verify against the source. You'll practice the catch in this week's tutorial and workshop.</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lands Sunday, September 6 at 11:59 p.m., with the discussion's initial post due Friday. Work top to bottom: the tutorial teaches, the practice drills, the workshop is the heart of the course — you'll run the full toolkit on the Declaration's second paragraph and then catch the chatbot's mistakes about it. The quiz is ten quick items, closed to AI. The discussion asks whether this field is really a science — take any position, state the other side fairly. The assignment coaches you through your first thesis-driven argument; any well-defended position earns full marks. Start early, especially the workshop. Ask questions in the course room anytime.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this week you got the map — five subfields — the toolkit, and the is-or-ought distinction, and you used them on the most famous paragraph in American politics. Next week we go to the discipline's foundations: what exactly is power, and how does it differ from authority and legitimacy? What is a state, and what does sovereignty mean? And we meet three thinkers who stared at the same terrifying question — why should anyone obey anyone at all? — and gave three rival answers that still organize politics today: Hobbes, who feared chaos; Locke, who feared tyranny; Rousseau, who feared both. You'll read Hobbes's own words — life outside the state as 'solitary, poor, nasty, brutish, and short' — and decide whom you find persuasive.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Take offers and knock each down gently. Your phone? Spectrum licenses, trade policy, chargers standardized by law. Your coffee? Tariffs, food-safety rules, minimum wage for the person who handed it to you. Your commute? Roads, transit funding, the speed limit. This classroom? Accreditation, tuition set by a board, a calendar set by a legislature. Land the point: politics is not a faraway place — it is the process by which every group bigger than one person decides who gets what. Political science is the discipline that studies that process systematically. By Friday you'll carry a map of the whole field and a toolkit you'll use every week for sixteen weeks.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one-liners, all real and attributed. Harold Lasswell's 1936 book is literally titled 'Politics: Who Gets What, When, How' — the field's bluntest definition. David Easton, 1953, called the political system the 'authoritative allocation of values' — the process that decides, bindingly, whose priorities win. And Aristotle, in the Politics: 'man is by nature a political animal' — meaning humans naturally live in communities that must decide things together, not that everyone enjoys campaign ads. The common thread: scarcity plus disagreement plus the need for collective, binding decisions. Wherever those three meet — nations, campuses, workplaces, families — there is politics. Note the habit we just modeled: every quotation attributed, every attribution checkable.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What makes the study scientific is discipline about evidence: precise concepts, claims stated so they can be checked, comparison as our substitute for the lab, and honesty about what evidence can't settle. Now name the debate honestly, because it's this week's discussion. Proponents argue the field builds testable theories and measures carefully — polling, institutional analysis, real research programs. Critics respond that people aren't particles: they learn, strategize, and change when studied; experiments are often impossible or unethical; values saturate the questions we ask. Most working political scientists live in the middle: systematic, evidence-disciplined inquiry with humility about prediction. Friday you take your own position — and you'll have to state the other side fairly first.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whole discipline on one slide — and notice it is also the map of our sixteen weeks. Political theory asks the ought questions and goes back to Plato and Aristotle. Comparative politics compares systems within countries: why is one country a democracy and its neighbor a dictatorship? International relations studies politics between states, where there's no government above them. American government is the deep study of one case — ours. And political methodology builds the tools everyone else uses: how to measure opinion, design a comparison, read data without fooling yourself. Memory hook: ought, within, between, ours, how-we-know.</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subfields are lenses, not walls. Take one event — a country adopts a new constitution. The theorist asks whether it's just. The comparativist asks how it stacks up against other constitutions and what usually happens next. The IR scholar asks what treaties bind it and how neighbors will respond. The Americanist compares its design to the U.S. case. The methodologist asks how we'd measure whether it works. Same event, five kinds of insight — and a working political scientist borrows from all of them. Quick interaction here: I call out a question, you name the subfield. Does proportional representation produce more parties? Is civil disobedience ever justified? Why do states form alliances? How should we word a poll question?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tools, and you will use every one of them in every weekly workshop. Concept application: take a defined concept and apply it precisely — no vibes. Argument analysis: find the claim, the premises, the assumptions doing hidden work; then ask whether each premise is empirical or normative and whether the conclusion follows. Evidence evaluation: what does this document, poll, or dataset actually show — and what does it not show? Correlation or causation? Compared to what? The comparative method: the field's substitute for the lab. One more thing, and it matters: these tools are side-neutral. They dismantle weak arguments you agree with just as efficiently as weak arguments you don't — and that is precisely their value.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Empirical claims are about what IS — checkable against evidence: documents, counts, comparisons. And hear this clearly: empirical does not mean true. 'The U.S. Senate has 120 members' is a perfectly empirical claim, and it is false — the Senate has 100. Checkable means it can fail the check. Normative claims are about what OUGHT to be — supported by reasons and principles: justice, liberty, welfare, tradition. They can't be settled by measurement, but they can be argued well or badly — with clear premises, consistency, and honest treatment of objections. Weeks 3 and 4 teach exactly that craft. Nearly every real political argument braids both kinds together. Good analysis pulls the braid apart and checks each strand with the right tool.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Rapid-fire sorting drill — call out is or ought. 'The U.S. Senate has 100 members.' Empirical, and checkable. 'The voting age should be lowered to 16.' Normative. 'Countries using proportional representation tend to have more parties.' Empirical — comparative and testable; we test it in Week 11. 'Democracy is the best form of government.' Normative — and it's Week 5's discussion. Now the payoff pair: 'The Senate gives every state two senators' — empirical, documented institutional design. 'The Senate ought to be proportional to population' — normative. Same institution, two kinds of claim. Sort by the KIND of support a claim needs, never by its topic — and never let a speaker smuggle an ought inside an is.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 OF 16 · POLS 1 · SILVER OAK UNIVERSITY</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POLITICAL SCIENCE</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What It Is &amp; How It Thinks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WORKED TEXT · JULY 4, 1776</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DECLARATION, ¶2</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ARGUMENT ANALYSIS, CONTINUED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DOES THE CONCLUSION FOLLOW?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TWO FAILURE MODES TO CATCH ALL TERM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SMUGGLING &amp; SHRUGGING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 — THE WEEKLY HABIT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LIFE, LIBERTY, AND … PROPERTY?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 — ALL DUE SUNDAY SEP 6</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Your Week 1 Checklist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 — AI tutor on the subfields, toolkit, is/ought (share link + summary)</a:t>
            </a:r>
          </a:p>
          <a:p>
            <a:pPr algn="l">
              <a:spcAft>
                <a:spcPts val="1000"/>
              </a:spcAft>
            </a:pPr>
            <a:r>
              <a:rPr sz="2200">
                <a:solidFill>
                  <a:srgbClr val="333333"/>
                </a:solidFill>
                <a:latin typeface="Arial"/>
              </a:rPr>
              <a:t>•  Practice exercises — quick ungraded reps with the AI coach</a:t>
            </a:r>
          </a:p>
          <a:p>
            <a:pPr algn="l">
              <a:spcAft>
                <a:spcPts val="1000"/>
              </a:spcAft>
            </a:pPr>
            <a:r>
              <a:rPr sz="2200">
                <a:solidFill>
                  <a:srgbClr val="333333"/>
                </a:solidFill>
                <a:latin typeface="Arial"/>
              </a:rPr>
              <a:t>•  Political Analysis Workshop 1 — take apart the Declaration ¶2 · 50 pts</a:t>
            </a:r>
          </a:p>
          <a:p>
            <a:pPr algn="l">
              <a:spcAft>
                <a:spcPts val="1000"/>
              </a:spcAft>
            </a:pPr>
            <a:r>
              <a:rPr sz="2200">
                <a:solidFill>
                  <a:srgbClr val="333333"/>
                </a:solidFill>
                <a:latin typeface="Arial"/>
              </a:rPr>
              <a:t>•  Quiz 1 (10 pts) — subfields, concepts, empirical vs. normative</a:t>
            </a:r>
          </a:p>
          <a:p>
            <a:pPr algn="l">
              <a:spcAft>
                <a:spcPts val="1000"/>
              </a:spcAft>
            </a:pPr>
            <a:r>
              <a:rPr sz="2200">
                <a:solidFill>
                  <a:srgbClr val="333333"/>
                </a:solidFill>
                <a:latin typeface="Arial"/>
              </a:rPr>
              <a:t>•  Discussion 1 — 'Is Political Science a Science?' (post Fri; replies Sun)</a:t>
            </a:r>
          </a:p>
          <a:p>
            <a:pPr algn="l">
              <a:spcAft>
                <a:spcPts val="1000"/>
              </a:spcAft>
            </a:pPr>
            <a:r>
              <a:rPr sz="2200">
                <a:solidFill>
                  <a:srgbClr val="333333"/>
                </a:solidFill>
                <a:latin typeface="Arial"/>
              </a:rPr>
              <a:t>•  Assignment 1 — 'Consent of the Governed?' coached argument ·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POWER, AUTHORITY, LEGITIMACY &amp; THE STATE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WHY OBEY ANYONE AT ALL?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NAME ONE THING POLITICS DIDN'T TOUCH TODAY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THREE REAL DEFINITIONS, VERIFIED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WHO GETS WHAT, WHEN, HOW</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Lasswell (1936) · Easton (1953) · Aristotle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IS IT A SCIENCE?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SYSTEMATIC ≠ LAB COATS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MAP OF THE DISCIPLINE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Five Subfields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Political theory / philosophy — the OUGHT questions: justice, liberty, legitimacy (Weeks 2–4)</a:t>
            </a:r>
          </a:p>
          <a:p>
            <a:pPr algn="l">
              <a:spcAft>
                <a:spcPts val="1000"/>
              </a:spcAft>
            </a:pPr>
            <a:r>
              <a:rPr sz="2200">
                <a:solidFill>
                  <a:srgbClr val="333333"/>
                </a:solidFill>
                <a:latin typeface="Arial"/>
              </a:rPr>
              <a:t>•  Comparative politics — systems WITHIN countries, compared (Weeks 5–7, 9, 13)</a:t>
            </a:r>
          </a:p>
          <a:p>
            <a:pPr algn="l">
              <a:spcAft>
                <a:spcPts val="1000"/>
              </a:spcAft>
            </a:pPr>
            <a:r>
              <a:rPr sz="2200">
                <a:solidFill>
                  <a:srgbClr val="333333"/>
                </a:solidFill>
                <a:latin typeface="Arial"/>
              </a:rPr>
              <a:t>•  International relations — politics BETWEEN states, no world government (Weeks 14–15)</a:t>
            </a:r>
          </a:p>
          <a:p>
            <a:pPr algn="l">
              <a:spcAft>
                <a:spcPts val="1000"/>
              </a:spcAft>
            </a:pPr>
            <a:r>
              <a:rPr sz="2200">
                <a:solidFill>
                  <a:srgbClr val="333333"/>
                </a:solidFill>
                <a:latin typeface="Arial"/>
              </a:rPr>
              <a:t>•  American government — OUR case, in depth (Weeks 10–12)</a:t>
            </a:r>
          </a:p>
          <a:p>
            <a:pPr algn="l">
              <a:spcAft>
                <a:spcPts val="1000"/>
              </a:spcAft>
            </a:pPr>
            <a:r>
              <a:rPr sz="2200">
                <a:solidFill>
                  <a:srgbClr val="333333"/>
                </a:solidFill>
                <a:latin typeface="Arial"/>
              </a:rPr>
              <a:t>•  Political methodology — HOW WE KNOW: measurement, polls, design (inside every week)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ONE EVENT, FIVE READINGS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LENSES, NOT WALLS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TOOLKIT — SPINE OF EVERY WEEK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Define It · Take It Apart · Test It · Compare It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Concept application — apply a precise concept (power, legitimacy…) to a real case</a:t>
            </a:r>
          </a:p>
          <a:p>
            <a:pPr algn="l">
              <a:spcAft>
                <a:spcPts val="1000"/>
              </a:spcAft>
            </a:pPr>
            <a:r>
              <a:rPr sz="2200">
                <a:solidFill>
                  <a:srgbClr val="333333"/>
                </a:solidFill>
                <a:latin typeface="Arial"/>
              </a:rPr>
              <a:t>•  Argument analysis — find the claim, the premises, the hidden assumptions</a:t>
            </a:r>
          </a:p>
          <a:p>
            <a:pPr algn="l">
              <a:spcAft>
                <a:spcPts val="1000"/>
              </a:spcAft>
            </a:pPr>
            <a:r>
              <a:rPr sz="2200">
                <a:solidFill>
                  <a:srgbClr val="333333"/>
                </a:solidFill>
                <a:latin typeface="Arial"/>
              </a:rPr>
              <a:t>•  Evidence evaluation — what does this text or dataset show — and NOT show?</a:t>
            </a:r>
          </a:p>
          <a:p>
            <a:pPr algn="l">
              <a:spcAft>
                <a:spcPts val="1000"/>
              </a:spcAft>
            </a:pPr>
            <a:r>
              <a:rPr sz="2200">
                <a:solidFill>
                  <a:srgbClr val="333333"/>
                </a:solidFill>
                <a:latin typeface="Arial"/>
              </a:rPr>
              <a:t>•  The comparative method — compare cases on defined dimensions (full treatment W13)</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DISTINCTION THAT RUNS THE COURSE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IS — OR OUGHT?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SORT BY KIND, NOT TOPIC</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SAME SENATE, TWO KINDS OF CLAIM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