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Quick reminders before we start. This course is mostly coursework — weekly tutorials, quizzes, discussions, assignments, and a Political Analysis Workshop every week, plus a midterm and final. The AI policy holds steady: you are REQUIRED to use an approved chatbot on your coursework — tutorials, discussions, assignments, workshops — and you may NOT use AI on quizzes or exams. And the promise that matters most this week: this is the most philosophically loaded week of the term so far, and it will never tell you what to conclude. Rawls and Nozick each get stated in their strongest form, liberty-versus-equality arguments get both sides at full strength, and your grade never depends on which position you take — only on your evidence and reasoning.</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state the case for Nozick as its strongest defenders would. If you truly own yourself and the fruits of your voluntary labor and exchange, a preferred distribution pattern imposed on top of just transactions requires continuously interfering with people's free choices about their own justly-acquired holdings — even a pattern meant to help the worst-off. Nozick's own illustration, paraphrased: a basketball star whom fans voluntarily pay to watch produces a large, unequal fortune through purely voluntary transactions. A pattern-based theory would have to keep correcting that result — which Nozick argues is itself a rights violation. Proponents respond that outcome-based theories license perpetual interference with individual choices and treat people's labor as a common resource.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Both Rawls and Nozick start from individual rights as bedrock — that shared starting point is a documented fact about both theories, not a contested opinion. They diverge on what respecting those rights actually requires. Rawls asks what people would rationally choose from behind a veil of ignorance and concludes fairness must be judged partly by outcomes for the worst-off. Nozick asks what respecting entitlements requires and concludes a just process is what matters, regardless of outcome. Both positions are taken seriously by contemporary political philosophers today. This course states each in its strongest form and asks you to judge the arguments — it does not hand you a verdict. That's true of the discussion this week, and it's true of the assignment.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a comparison worth holding onto for this week's workshop. Mill's harm principle is a liberty-first test: power needs a specific justification, harm to others, before it may restrict anyone at all. Rawls's frame is a fairness-first test: what would free, equal people agree to from behind a veil of ignorance? Same broad territory — the proper shape of a just society — two very different starting questions. Mill's test is act-focused: does THIS specific act harm someone else? Rawls's test is institution-focused: what RULES would fair, impartial people choose? The two frames can genuinely point in different directions on real policy questions — which is exactly what this week's workshop asks you to explore, using Mill's exact words and Rawls's frame side by side.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version of the course's signature habit. Ask your approved chatbot to state Mill's harm principle exactly, and to summarize the core disagreement between Rawls and Nozick. Then check its work against the real sources — the Project Gutenberg text for Mill, the Stanford Encyclopedia of Philosophy for Rawls and Nozick. The classic slips: adding 'or offense' to the harm principle; inventing a Mill 'quotation' that doesn't appear in the text; swapping Rawls's and Nozick's positions — 'Rawls believed in a minimal state' or 'Nozick had the veil of ignorance' are both wrong and startlingly common; or presenting one theory as simply 'the correct' one. The rule all term: the tool drafts, you verify against the source. You'll practice the catch formally in this week's workshop.</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lands Sunday, September 27 at 11:59 p.m., with the discussion's initial post due Friday. Work top to bottom: the tutorial teaches liberty, equality, and the two rival theories of justice; the practice drills the exact wording; the workshop is the heart of the course this week — you'll run the source-analysis scaffold on Mill's harm principle and contrast it with Rawls's frame, then catch the chatbot's mistakes about both. The quiz is ten quick items, closed to AI. The discussion asks how liberty and equality should be balanced when they conflict — take any position, state the other side fairly. The assignment applies the harm principle to a real, concrete, non-hot-button policy question: motorcycle helmet laws. Start early, especially the workshop.</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this week you got the vocabulary of normative theory, Mill's harm principle stated exactly, and Rawls's and Nozick's rival theories of justice each at full strength — plus a method for taking any normative argument apart. Next week we leave theory's ought questions for the is questions of comparative politics: what actually counts as a democracy, how it differs from authoritarianism and totalitarianism, and how political scientists measure regimes across the whole world. You'll read Pericles' own 2,500-year-old defense of Athenian democracy from Thucydides' history, and we'll corroborate it with a real 1947 Churchill speech — catching, along the way, one of the internet's favorite quote misattributions.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Take offers — helmet laws, seatbelt laws, drug laws, a ban on selling a kidney. Ask whether it feels fair. Then flip it: name a law that stops you from doing something to SOMEONE ELSE, and notice how differently that feels to defend. Land the point: most of us already sort laws by a rule we've never stated out loud. This week we state that rule precisely — it's called the harm principle — and then we complicate it, because the sharpest tool political philosophy has for drawing that line turns out to have edges people keep sanding off, including, as you'll see today, most AI chatbots. By Friday you'll state it exactly, not the loosened version almost everyone remembers.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this week's vocabulary, all on one slide. Justice means giving each person their due — and theorists disagree sharply about what's due. Liberty splits into two ideas, both from philosopher Isaiah Berlin: negative liberty is freedom FROM interference, positive liberty is freedom TO actually direct your own life. Two people can have identical negative liberty while differing sharply in positive liberty — one has no legal barrier to college, the other also has the money and time. Equality splits similarly: equality of opportunity means a fair starting chance; equality of outcome means comparably equal ending positions. Rights split into negative rights, like free speech, and positive rights, like a right to education. Keep these distinctions sharp — nearly every debate this week turns on which one is actually in play.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John Stuart Mill's sentence, quoted exactly from the Project Gutenberg text: the only purpose for which power can be rightfully exercised over any member of a civilized community, against his will, is to prevent harm to others. Read it twice. Notice what it says, and just as importantly, notice what it does NOT say. It says nothing about offense, taste, or a person's own good. Mill is explicit elsewhere in the chapter that a person's own good is not sufficient warrant for restricting them — that is the principle's whole teeth. It rules out paternalism as a JUSTIFICATION, even though it leaves room to persuade or reason with someone about their own self-regarding choices.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single most common misreading of this sentence, and also the single most common AI failure you'll catch this week. Chatbots very often 'helpfully' restate the harm principle as covering harm OR offense — or as justifying restricting someone for their own good. Neither is what Mill actually wrote. The word is harm, full stop. Whether offense should ever count as a kind of harm is itself a live, contested question in the philosophy of liberty — but Mill's own text draws the line at harm, and conflating the two is the classic error. This week's tutorial, practice, and workshop all drill this exact-wording discipline, because in political theory the precise words carry the argument.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take the harm principle apart the way a political scientist would. Claim: state power over an unwilling adult is rightful only to prevent harm to others. Premises Mill needs, developed elsewhere in the chapter: individuals are generally the best judges of their own interest in matters mainly concerning themselves; social pressure already polices many self-regarding choices without needing law. Now the assumption the sentence doesn't spell out: a workable line between self-regarding acts, affecting mainly oneself, and other-regarding acts, affecting others. That line is exactly where most real arguments happen — does not wearing a helmet affect only the rider, or does it affect the ambulance crew, the insurer, the family? Finding an assumption isn't finding a flaw — it's finding where the real argument lives.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Quick interaction: I give a case, you call whether the harm principle, strictly read, permits state restriction. A law banning assault — permits, clear harm to another. A law banning smoking alone in a private home — does NOT permit, strictly read, since it's self-regarding. A law banning drunk driving — permits, real risk of harm to others on the road. A law banning a book others find offensive — does NOT permit, since offense isn't harm. A law requiring vaccination during a contagious outbreak — genuinely contested, turning on whether an unvaccinated person's choice imposes real risk on others. That last one is the payoff: the principle is precise, but APPLYING it to a real case is where the actual argument happens — exactly the skill this week's assignment on motorcycle helmets tests.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of the most influential 20th-century answers to 'what makes a society just,' stated factually and evenhandedly — no long quotations, since both works remain in copyright, but every claim here is verified against the Stanford Encyclopedia of Philosophy. Rawls, 1971: imagine designing society's rules from behind a veil of ignorance, not knowing your own race, class, or talents. His two principles: equal basic liberties first, then inequalities permitted only if they help the least advantaged the most — the difference principle. Nozick, 1974: justice is about the HISTORY of how holdings arose — just acquisition and voluntary transfer — not about matching any preferred pattern. Both start from individual rights as bedrock. Where they split: Rawls judges fairness partly by outcomes for the worst-off; Nozick judges it purely by the justice of the process.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State the case for Rawls as its strongest defenders would. Behind a veil of ignorance, not knowing where you'll land, a rational person would insist on strong basic liberties for everyone, since they might land anywhere — and would want inequalities structured so the worst-off position is as good as it can be, since they might BE the worst-off. This is not a call for strict equality of outcome. It's a call for inequalities to be justified by how they help those with the least. Proponents argue that ignoring outcomes entirely lets unfair starting points — birth, talent, sheer luck — masquerade as a fair process, and that basic fairness requires an arrangement to answer for how it treats its worst-off members.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4 OF 16 · POLS 1 · SILVER OAK UNIVERSITY</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POLITICAL THEORY</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Liberty, Equality &amp; Justice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NOZICK, IN HIS STRONGEST FORM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PROCESS, NOT PATTERN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BOTH TAKEN SERIOUSLY — NO WINNER DECLARED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WHERE THEY ACTUALLY SPLIT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CONTRASTING THE TWO FRAMES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LIBERTY-FIRST vs. FAIRNESS-FIRST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 — THE WEEKLY HABIT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HARM. OR OFFENSE? CATCH THE SLIP.</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 — ALL DUE SUNDAY SEP 27</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Your Week 4 Checklist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4 — AI tutor on liberty, equality, Mill, Rawls vs. Nozick (share link + summary)</a:t>
            </a:r>
          </a:p>
          <a:p>
            <a:pPr algn="l">
              <a:spcAft>
                <a:spcPts val="1000"/>
              </a:spcAft>
            </a:pPr>
            <a:r>
              <a:rPr sz="2200">
                <a:solidFill>
                  <a:srgbClr val="333333"/>
                </a:solidFill>
                <a:latin typeface="Arial"/>
              </a:rPr>
              <a:t>•  Practice exercises — quick ungraded reps with the AI coach</a:t>
            </a:r>
          </a:p>
          <a:p>
            <a:pPr algn="l">
              <a:spcAft>
                <a:spcPts val="1000"/>
              </a:spcAft>
            </a:pPr>
            <a:r>
              <a:rPr sz="2200">
                <a:solidFill>
                  <a:srgbClr val="333333"/>
                </a:solidFill>
                <a:latin typeface="Arial"/>
              </a:rPr>
              <a:t>•  Political Analysis Workshop 4 — the harm principle, contrasted with Rawls · 50 pts</a:t>
            </a:r>
          </a:p>
          <a:p>
            <a:pPr algn="l">
              <a:spcAft>
                <a:spcPts val="1000"/>
              </a:spcAft>
            </a:pPr>
            <a:r>
              <a:rPr sz="2200">
                <a:solidFill>
                  <a:srgbClr val="333333"/>
                </a:solidFill>
                <a:latin typeface="Arial"/>
              </a:rPr>
              <a:t>•  Quiz 4 (10 pts) — liberty, equality, Rawls vs. Nozick, argument analysis</a:t>
            </a:r>
          </a:p>
          <a:p>
            <a:pPr algn="l">
              <a:spcAft>
                <a:spcPts val="1000"/>
              </a:spcAft>
            </a:pPr>
            <a:r>
              <a:rPr sz="2200">
                <a:solidFill>
                  <a:srgbClr val="333333"/>
                </a:solidFill>
                <a:latin typeface="Arial"/>
              </a:rPr>
              <a:t>•  Discussion 4 — 'Liberty vs. Equality: How Should a Society Balance Them?' (post Fri; replies Sun)</a:t>
            </a:r>
          </a:p>
          <a:p>
            <a:pPr algn="l">
              <a:spcAft>
                <a:spcPts val="1000"/>
              </a:spcAft>
            </a:pPr>
            <a:r>
              <a:rPr sz="2200">
                <a:solidFill>
                  <a:srgbClr val="333333"/>
                </a:solidFill>
                <a:latin typeface="Arial"/>
              </a:rPr>
              <a:t>•  Assignment 4 — 'Should Motorcyclists Be Required to Wear Helmets?' coached argument ·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FORMS OF GOVERNMENT &amp; REGIME TYPES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WHAT COUNTS AS A DEMOCRACY?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NAME A LAW THAT STOPS YOU FROM HURTING YOURSELF</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CORE VOCABULARY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Justice, Liberty, Equality, Rights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Justice — giving each person their due (theorists disagree sharply on WHAT is due)</a:t>
            </a:r>
          </a:p>
          <a:p>
            <a:pPr algn="l">
              <a:spcAft>
                <a:spcPts val="1000"/>
              </a:spcAft>
            </a:pPr>
            <a:r>
              <a:rPr sz="2200">
                <a:solidFill>
                  <a:srgbClr val="333333"/>
                </a:solidFill>
                <a:latin typeface="Arial"/>
              </a:rPr>
              <a:t>•  Negative liberty — freedom FROM interference ("no one's stopping me")</a:t>
            </a:r>
          </a:p>
          <a:p>
            <a:pPr algn="l">
              <a:spcAft>
                <a:spcPts val="1000"/>
              </a:spcAft>
            </a:pPr>
            <a:r>
              <a:rPr sz="2200">
                <a:solidFill>
                  <a:srgbClr val="333333"/>
                </a:solidFill>
                <a:latin typeface="Arial"/>
              </a:rPr>
              <a:t>•  Positive liberty — freedom TO actually act on your choices ("I'm actually able to")</a:t>
            </a:r>
          </a:p>
          <a:p>
            <a:pPr algn="l">
              <a:spcAft>
                <a:spcPts val="1000"/>
              </a:spcAft>
            </a:pPr>
            <a:r>
              <a:rPr sz="2200">
                <a:solidFill>
                  <a:srgbClr val="333333"/>
                </a:solidFill>
                <a:latin typeface="Arial"/>
              </a:rPr>
              <a:t>•  Equality of opportunity vs. equality of outcome — two very different standards</a:t>
            </a:r>
          </a:p>
          <a:p>
            <a:pPr algn="l">
              <a:spcAft>
                <a:spcPts val="1000"/>
              </a:spcAft>
            </a:pPr>
            <a:r>
              <a:rPr sz="2200">
                <a:solidFill>
                  <a:srgbClr val="333333"/>
                </a:solidFill>
                <a:latin typeface="Arial"/>
              </a:rPr>
              <a:t>•  Rights — negative (against interference) vs. positive (to a good or service)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WORKED TEXT · ON LIBERTY, 1859</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HARM PRINCIPLE, EXACTLY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WHAT IT DOES NOT SAY — THE TRAP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HARM. NOT OFFENSE.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ARGUMENT ANALYSIS, APPLIED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CLAIM · PREMISES · ASSUMPTIONS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APPLY THE PRINCIPLE — RAPID FIRE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DOES IT PERMIT RESTRICTION?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TWO RIVAL THEORIES OF JUSTICE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Rawls vs. Nozick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Rawls (1971) — original position, veil of ignorance, two principles, the difference principle</a:t>
            </a:r>
          </a:p>
          <a:p>
            <a:pPr algn="l">
              <a:spcAft>
                <a:spcPts val="1000"/>
              </a:spcAft>
            </a:pPr>
            <a:r>
              <a:rPr sz="2200">
                <a:solidFill>
                  <a:srgbClr val="333333"/>
                </a:solidFill>
                <a:latin typeface="Arial"/>
              </a:rPr>
              <a:t>•  Nozick (1974) — entitlement theory: just acquisition + just transfer; the minimal state</a:t>
            </a:r>
          </a:p>
          <a:p>
            <a:pPr algn="l">
              <a:spcAft>
                <a:spcPts val="1000"/>
              </a:spcAft>
            </a:pPr>
            <a:r>
              <a:rPr sz="2200">
                <a:solidFill>
                  <a:srgbClr val="333333"/>
                </a:solidFill>
                <a:latin typeface="Arial"/>
              </a:rPr>
              <a:t>•  Rawls judges fairness partly by OUTCOMES for the worst-off</a:t>
            </a:r>
          </a:p>
          <a:p>
            <a:pPr algn="l">
              <a:spcAft>
                <a:spcPts val="1000"/>
              </a:spcAft>
            </a:pPr>
            <a:r>
              <a:rPr sz="2200">
                <a:solidFill>
                  <a:srgbClr val="333333"/>
                </a:solidFill>
                <a:latin typeface="Arial"/>
              </a:rPr>
              <a:t>•  Nozick judges fairness purely by the justice of the PROCESS</a:t>
            </a:r>
          </a:p>
          <a:p>
            <a:pPr algn="l">
              <a:spcAft>
                <a:spcPts val="1000"/>
              </a:spcAft>
            </a:pPr>
            <a:r>
              <a:rPr sz="2200">
                <a:solidFill>
                  <a:srgbClr val="333333"/>
                </a:solidFill>
                <a:latin typeface="Arial"/>
              </a:rPr>
              <a:t>•  Both start from individual rights as bedrock — and reach very different conclusions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RAWLS, IN HIS STRONGEST FORM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YOU MIGHT BE THE WORST-OFF</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