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back. This week we build the machinery of government: legislatures and executives, and the single design choice that shapes almost everything else about how a democracy behaves - fuse executive and legislative power together, or keep them separate. Grading stays coursework-heavy: tutorials, quizzes, practice, discussions, assignments, and the weekly Political Analysis Workshop, plus a midterm and final. Remember the AI policy: you use an approved chatbot - Gemini, Claude, or ChatGPT - on the Lecture Tutorial, the adaptive Discussion and Assignment, and the workshop's AI-critique moment, but AI is not permitted on quizzes, the midterm, or the final. By Friday you will be able to correctly classify real countries as parliamentary, presidential, or semi-presidential, and state the strongest case on both sides of the classic design debate.</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table is the spine of the whole week - make sure every student can reconstruct it from memory. Parliamentary systems draw the executive from the legislature with no fixed term, removable by no-confidence for any reason including ordinary policy disagreement. Presidential systems elect the executive separately for a fixed term, removable only through impeachment - a rare, high legal bar reserved for serious wrongdoing, not policy disagreement. Semi-presidential systems split the difference across two offices, with a president on a fixed term and a prime minister who remains removable. Also preview Week 11: when no party wins a majority under proportional or mixed electoral rules, parties negotiate coalition governments - a normal, often very stable mode of governing in countries like Germany and the Netherlands, not a symptom of dysfunction.</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Political scientist Juan Linz raised three serious worries about presidential systems. Rigidity - a parliamentary system can remove a failing government quickly via no-confidence, while a presidential system is often stuck with a gridlocked or unpopular president for the full fixed term. Dual democratic legitimacy - both a separately-elected president and a separately-elected legislature can claim to speak for the people, with no constitutional referee when they clash. Winner-take-all stakes - one presidential election has one winner, and the loser gets no share of executive power for the whole term, raising the stakes of any single election. Present this as one real, documented scholarly argument - Linz was an influential comparative political scientist - not as this course's own verdict. The replies come next, at equal strength.</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Presidentialism's defenders make real replies to Linz. Identifiability - voters know exactly who they're electing as chief executive and can hold that one person directly accountable, while coalition-heavy parliamentary voters often don't know which parties will govern together until after the election. Checks, not just risk - a fixed term also insulates an executive from short-term legislative pressure and from frequent government collapses. The empirical record is genuinely mixed and contested, not a clean verdict for either side - many stable presidential democracies exist, and historical instability in some regions is disputed among researchers as to its true cause. Land it clearly: both Linz's worries and these replies are taken seriously by working political scientists today. This is a live, unresolved debate - exactly why it's this week's discussion, and this course will not hand you a winner.</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Model the technology workflow: when you meet any country's government described, ask in order - is the executive drawn from and removable by the legislature, or separately elected for a fixed term? Is there one executive office or two? How would a failing government actually be removed? Then run the AI-critique moment live: ask an approved chatbot to classify Germany's system and explain how the Chancellor can be removed. Check its work. The classic slips to catch: calling Germany 'presidential' because it has a president, when it's actually parliamentary with a ceremonial head of state; getting the removal mechanism wrong, since Germany uses a distinctive 'constructive' no-confidence vote; or confusing no-confidence with impeachment. The habit all term: the tool drafts, you verify against the source.</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through the week's full workload so nobody is surprised at the deadline. The Lecture Tutorial and Quiz are individual, low-stakes-to-moderate checks on this week's vocabulary and classifications. The Discussion asks you to argue the parliamentary-versus-presidential question in dialogue with your chatbot, landing on a position you can defend while representing the other side fairly. The Assignment turns you into a constitutional designer: you'll recommend one institutional design for a brand-new democracy and defend it against the strongest objection. The Political Analysis Workshop is the heart of the week - source Bagehot's 1867 argument for fusion and the U.S. Constitution's design for separation side by side, work the full scaffold, and catch your chatbot mislabeling a country's system. Start the workshop early; it's worth the most points and rewards careful, unhurried reading.</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Callback: everything this term connects here - the constitutions we studied last week now show their actual machinery, fused or separate, and what each choice costs and buys. Tease next week: Week 8 is midterm review, pulling together everything from the discipline's foundations through this week's legislatures and executives - covering Objectives 1 through 4 in full plus this legislative-and-executive half of Objective 5. Then Week 9 adds the third branch: judiciaries and judicial review, starting with the case that invented the power to strike down a law as unconstitutional. Remind students that the midterm sits at this natural boundary in the course, and that the exam bundle - a study guide, an exam-prep tutorial, and a practice exam - will be available well before the exam itself to support their review.</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Ask the class: who is the head of state of the United Kingdom right now, and is that the same person who runs the country day to day? The answer is no - the monarch is head of state, the Prime Minister is head of government, two different people, two different jobs. Now ask the same about the United States: one person, both jobs. That single design difference - fused or separate - is this week's whole subject, and it shapes everything from how governments form to how they fall. By Friday you will be able to look at any country's constitution and correctly sort it as parliamentary, presidential, or semi-presidential, and you will know the strongest argument on both sides of the oldest live debate in comparative institutional design.</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Every legislature does three jobs: represent - stand in for the people or regions in collective decisions; legislate - write, debate, amend, and pass binding law; and oversee - check the executive through budgets, confirmations, investigations, and, in parliamentary systems, the power to remove a government entirely. Then there's the unicameral-versus-bicameral design choice: one chamber, like New Zealand or Sweden, is simpler and faster; two chambers, like the US Congress or the UK Parliament, often gives federations a way to represent territorial units alongside population. Present this evenhandedly: proponents of bicameralism argue it checks hasty lawmaking and protects minority or territorial interests; critics respond it can produce gridlock or dilute accountability if a chamber is unelected or malapportioned. Both are live institutional-design arguments, not settled facts.</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executive branch often splits into two distinct roles, and mixing them up is the single most common error in comparative politics. Head of state is the symbolic, unifying representative of the nation - often ceremonial. Head of government is the person who actually runs things, sets policy, and answers to the legislature or the voters. In the UK, Germany, Japan, and Canada, these are two different people. In the United States, Mexico, and Brazil, one person holds both roles. Name the trap directly: a country having a president does NOT mean it has a presidential system. Germany, India, Israel, and Italy all have presidents and are parliamentary - the president is a ceremonial head of state while a Chancellor or PM, accountable to the legislature, actually governs. The title tells you almost nothing; the design tells you everything.</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table is the week's single most important reference - memorize the split pattern, not just the labels. Notice that four different parliamentary democracies - the UK, Germany, Japan, and Canada - all split head of state from head of government, even though the specific office differs (a monarch in two cases, an elected ceremonial president in Germany, an emperor in Japan). Meanwhile the United States, Mexico, and Brazil all fuse both roles into one directly elected president for a fixed term. When you meet a new country, don't ask 'does it have a president?' - ask 'is the person who received foreign ambassadors ceremonially the SAME person who set this week's policy and answers to the legislature?' That question sorts every case correctly.</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Four misconceptions to name and cure directly. First: 'if a country has a president, it's presidential' - false, since Germany, India, Israel, and Italy all have ceremonial presidents in parliamentary systems. Second: 'parliamentary systems don't have elections for the executive' - they do, just indirectly, through the legislature. Third: 'a no-confidence vote is basically impeachment' - false in both trigger and effect; no-confidence is routine and can happen for any reason including ordinary policy disagreement, while impeachment is reserved for serious wrongdoing under a high legal bar and presidents generally cannot be removed just for unpopular policies. Fourth: 'semi-presidential means an even fifty-fifty split' - it means a specific dual-executive structure where the actual balance of power varies by country and can even shift, as it does during French cohabitation.</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Run this rapid-fire with four examples. The Chancellor is chosen by the Bundestag and removable by a constructive no-confidence vote - that's Germany, parliamentary. The President is directly elected for a fixed four-year term, is both head of state and government, and cannot be removed except through impeachment - that's the United States, presidential. The Prime Minister sits in the Commons and can be removed by no-confidence at any time - that's the United Kingdom, parliamentary. The President is directly elected with real independent powers while a Prime Minister, nominated by the president but responsible to the legislature, runs domestic policy - that's France, semi-presidential. For each, ask: what's the tell? Fixed term plus no-confidence-proof means presidential; removable-at-will means parliamentary; both an elected president with power AND a removable PM means semi-presidential.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Walter Bagehot, writing in 1867's The English Constitution, made the most famous argument ever for fusing power. The exact, verified sentence: 'The efficient secret of the English Constitution may be described as the close union, the nearly complete fusion, of the executive and legislative powers.' Walk the analysis out loud: concept application - Bagehot names exactly this week's central variable, fusion versus separation, arguing fusion is the UK's real engine via the Cabinet, whose ministers are simultaneously MPs. Argument analysis - because ministers sit in Parliament and depend on its confidence, a government that loses support falls immediately and a new one forms. Empirical or normative - the mechanical description is empirical and checkable; calling it the 'efficient secret' carries a normative charge favoring fusion. A student can accept the empirical fact while still debating the normative payoff.</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Put the U.S. Constitution's design right beside Bagehot's - same problem, opposite design, on purpose. Article I, Section 1 vests 'all legislative Powers herein granted' in a Congress entirely separate from the executive. Article II, Section 1 vests 'the executive Power' in a President, elected separately, for a fixed four-year term, who does not sit in Congress and cannot be removed by an ordinary legislative vote. Land the key idea: Bagehot and the American Framers were solving the exact same problem - how do you organize legislative and executive power? - and reached opposite designs on purpose. Neither design is a mistake; each is an argument. A political scientist's job is not to declare a winner but to understand what each design is FOR and what it COSTS - exactly this week's workshop.</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7 OF 16 - POLS 1</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3800" b="1">
                <a:solidFill>
                  <a:srgbClr val="FFFFFF"/>
                </a:solidFill>
                <a:latin typeface="Arial"/>
              </a:rPr>
              <a:t>LEGISLATURES &amp; EXECUTIVES</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Political Institutions I</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THE SPINE OF THE WEEK</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Formation &amp; Removal, Compared</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Parliamentary - drawn from the legislature; no fixed term; removed by no-confidence, for any reason</a:t>
            </a:r>
          </a:p>
          <a:p>
            <a:pPr algn="l">
              <a:spcAft>
                <a:spcPts val="1000"/>
              </a:spcAft>
            </a:pPr>
            <a:r>
              <a:rPr sz="2200">
                <a:solidFill>
                  <a:srgbClr val="333333"/>
                </a:solidFill>
                <a:latin typeface="Arial"/>
              </a:rPr>
              <a:t>•  Presidential - elected separately; fixed term; removed only by impeachment, a high legal bar</a:t>
            </a:r>
          </a:p>
          <a:p>
            <a:pPr algn="l">
              <a:spcAft>
                <a:spcPts val="1000"/>
              </a:spcAft>
            </a:pPr>
            <a:r>
              <a:rPr sz="2200">
                <a:solidFill>
                  <a:srgbClr val="333333"/>
                </a:solidFill>
                <a:latin typeface="Arial"/>
              </a:rPr>
              <a:t>•  Semi-presidential - a dual executive splitting fusion and separation between two offices</a:t>
            </a:r>
          </a:p>
          <a:p>
            <a:pPr algn="l">
              <a:spcAft>
                <a:spcPts val="1000"/>
              </a:spcAft>
            </a:pPr>
            <a:r>
              <a:rPr sz="2200">
                <a:solidFill>
                  <a:srgbClr val="333333"/>
                </a:solidFill>
                <a:latin typeface="Arial"/>
              </a:rPr>
              <a:t>•  Coalition governments are a normal, often stable feature - not automatically dysfunction</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CLASSIC DEBATE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LINZ'S PERILS OF PRESIDENTIALISM</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STRONGEST REPLY</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000" b="1">
                <a:solidFill>
                  <a:srgbClr val="FFFFFF"/>
                </a:solidFill>
                <a:latin typeface="Arial"/>
              </a:rPr>
              <a:t>IDENTIFIABILITY &amp; CHECKS, NOT JUST RISK</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TECHNOLOGY &amp; AI-CRITIQUE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AUDIT THE CHATBOT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THIS WEEK'S WORK</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Due Sunday, Oct 18, 11:59pm</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Lecture Tutorial 7 - AI tutor, share-link submission</a:t>
            </a:r>
          </a:p>
          <a:p>
            <a:pPr algn="l">
              <a:spcAft>
                <a:spcPts val="1000"/>
              </a:spcAft>
            </a:pPr>
            <a:r>
              <a:rPr sz="2200">
                <a:solidFill>
                  <a:srgbClr val="333333"/>
                </a:solidFill>
                <a:latin typeface="Arial"/>
              </a:rPr>
              <a:t>•  Quiz 7 - 10 items on legislatures, executives, and the three designs</a:t>
            </a:r>
          </a:p>
          <a:p>
            <a:pPr algn="l">
              <a:spcAft>
                <a:spcPts val="1000"/>
              </a:spcAft>
            </a:pPr>
            <a:r>
              <a:rPr sz="2200">
                <a:solidFill>
                  <a:srgbClr val="333333"/>
                </a:solidFill>
                <a:latin typeface="Arial"/>
              </a:rPr>
              <a:t>•  Discussion 7 - Parliamentary or Presidential: Which Design Serves Democracy Better?</a:t>
            </a:r>
          </a:p>
          <a:p>
            <a:pPr algn="l">
              <a:spcAft>
                <a:spcPts val="1000"/>
              </a:spcAft>
            </a:pPr>
            <a:r>
              <a:rPr sz="2200">
                <a:solidFill>
                  <a:srgbClr val="333333"/>
                </a:solidFill>
                <a:latin typeface="Arial"/>
              </a:rPr>
              <a:t>•  Assignment 7 - Designing a New Democracy (choose and defend an institutional design)</a:t>
            </a:r>
          </a:p>
          <a:p>
            <a:pPr algn="l">
              <a:spcAft>
                <a:spcPts val="1000"/>
              </a:spcAft>
            </a:pPr>
            <a:r>
              <a:rPr sz="2200">
                <a:solidFill>
                  <a:srgbClr val="333333"/>
                </a:solidFill>
                <a:latin typeface="Arial"/>
              </a:rPr>
              <a:t>•  Political Analysis Workshop 7 - Bagehot's fusion vs. the Constitution's separation, 50 pts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CALLBACK &amp; NEXT WEEK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NEXT: MIDTERM REVIEW</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Then Week 9 adds the judiciary</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HOOK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WHO RUNS THE COUNTRY?</a:t>
            </a:r>
          </a:p>
        </p:txBody>
      </p:sp>
      <p:sp>
        <p:nvSpPr>
          <p:cNvPr id="4" name="TextBox 3"/>
          <p:cNvSpPr txBox="1"/>
          <p:nvPr/>
        </p:nvSpPr>
        <p:spPr>
          <a:xfrm>
            <a:off x="731520" y="4572000"/>
            <a:ext cx="10728655" cy="822960"/>
          </a:xfrm>
          <a:prstGeom prst="rect">
            <a:avLst/>
          </a:prstGeom>
          <a:noFill/>
        </p:spPr>
        <p:txBody>
          <a:bodyPr wrap="square" anchor="ctr" lIns="0" rIns="0" tIns="0" bIns="0">
            <a:spAutoFit/>
          </a:bodyPr>
          <a:lstStyle/>
          <a:p>
            <a:pPr algn="ctr"/>
            <a:r>
              <a:rPr sz="2400">
                <a:solidFill>
                  <a:srgbClr val="9FB0E0"/>
                </a:solidFill>
                <a:latin typeface="Arial"/>
              </a:rPr>
              <a:t>And is that the same person as the head of state?</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WHAT LEGISLATURES DO</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REPRESENT. LEGISLATE. OVERSEE.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CLASSIC TRAP</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000" b="1">
                <a:solidFill>
                  <a:srgbClr val="FFFFFF"/>
                </a:solidFill>
                <a:latin typeface="Arial"/>
              </a:rPr>
              <a:t>HEAD OF STATE vs HEAD OF GOVERNMENT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VERIFIED PATTERN</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Head of State vs. Head of Government</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United Kingdom - the monarch (state) / the Prime Minister (government)</a:t>
            </a:r>
          </a:p>
          <a:p>
            <a:pPr algn="l">
              <a:spcAft>
                <a:spcPts val="1000"/>
              </a:spcAft>
            </a:pPr>
            <a:r>
              <a:rPr sz="2200">
                <a:solidFill>
                  <a:srgbClr val="333333"/>
                </a:solidFill>
                <a:latin typeface="Arial"/>
              </a:rPr>
              <a:t>•  Germany - the Federal President (state) / the Chancellor (government)</a:t>
            </a:r>
          </a:p>
          <a:p>
            <a:pPr algn="l">
              <a:spcAft>
                <a:spcPts val="1000"/>
              </a:spcAft>
            </a:pPr>
            <a:r>
              <a:rPr sz="2200">
                <a:solidFill>
                  <a:srgbClr val="333333"/>
                </a:solidFill>
                <a:latin typeface="Arial"/>
              </a:rPr>
              <a:t>•  Japan - the Emperor (state) / the Prime Minister (government)</a:t>
            </a:r>
          </a:p>
          <a:p>
            <a:pPr algn="l">
              <a:spcAft>
                <a:spcPts val="1000"/>
              </a:spcAft>
            </a:pPr>
            <a:r>
              <a:rPr sz="2200">
                <a:solidFill>
                  <a:srgbClr val="333333"/>
                </a:solidFill>
                <a:latin typeface="Arial"/>
              </a:rPr>
              <a:t>•  Canada - the monarch via the Governor General (state) / the PM (government)</a:t>
            </a:r>
          </a:p>
          <a:p>
            <a:pPr algn="l">
              <a:spcAft>
                <a:spcPts val="1000"/>
              </a:spcAft>
            </a:pPr>
            <a:r>
              <a:rPr sz="2200">
                <a:solidFill>
                  <a:srgbClr val="333333"/>
                </a:solidFill>
                <a:latin typeface="Arial"/>
              </a:rPr>
              <a:t>•  United States, Mexico, Brazil - ONE person holds both roles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MISCONCEPTIONS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000" b="1">
                <a:solidFill>
                  <a:srgbClr val="FFFFFF"/>
                </a:solidFill>
                <a:latin typeface="Arial"/>
              </a:rPr>
              <a:t>A PRESIDENT ≠ A PRESIDENTIAL SYSTEM</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QUICK INTERACTION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CLASSIFY THE COUNTRY</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WORKED MOMENT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BAGEHOT'S CASE FOR FUSION</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OTHER ANSWER</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THE U.S. CONSTITUTION'S SEPARATION</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