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midterm week. This week runs differently — there is no regular quiz, assignment, or workshop; the Midterm replaces all three. Both sessions this week are review, not new content. A reminder on the two policies that matter most right now: this course is coursework-heavy and AI is required on your weekly tutorials, discussions, assignments, and workshops — but AI is NOT permitted on the Midterm itself, exactly as it was never permitted on any weekly quiz. The Midterm is cumulative over Weeks 1 through 7 only — nothing from Week 9 onward is on it, so you can bound your studying. It is twenty items, five points each, one hundred points total, worth twenty percent of your course grade.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Mill's harm principle, On Liberty, Chapter One, 1859, exact wording: the only purpose for which power can be rightfully exercised over a member of a civilized community, against their will, is to prevent HARM to others — not offense, not their own good. That's the classic AI-fabrication trap: chatbots add 'or offense' and it is not in the text. Rawls's original position, behind a veil of ignorance, yields two principles, including the difference principle: inequalities are just only if arranged to benefit the least advantaged. Nozick's entitlement theory instead asks whether a distribution arose through a just process of acquisition and voluntary transfer — a minimal, night-watchman state. Both are stated factually here; neither is presented as correct.</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Session B opens with Objective 4 — Weeks 5 and 6, regime types and constitutions. Democracy splits into direct versus representative mechanisms, which can coexist, and into electoral versus liberal democracy — elections alone are a floor; liberal democracy additionally requires protected rights, a free press, and an independent judiciary. Authoritarianism concentrates political power but mostly leaves non-political life alone; totalitarianism additionally tries to remake society itself — economy, culture, family life. Then constitutions: what they actually do is create, empower, AND limit government. Written versus unwritten is a real distinction — the U.K.'s constitution lives in statutes and convention, not one document. And rule of law means government itself is bound by the rules that bind citizens — rule BY law is the impostor, where rulers are exempt.</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exam's favorite regime-type trap: a country holds elections that are technically contested, but the ruling party controls the media, harasses judges, and jails opposition journalists. That is an electoral democracy of a kind at best — short of a liberal democracy, which layers protected rights, a free press, and an independent judiciary on top of elections. Hybrid regimes sit in that gap deliberately: elections are real, but the playing field tilts. The authoritarian-versus-totalitarian line is about SCOPE, not just severity: totalitarian regimes reach into economy, culture, and family life, not just political power. One more precise pair: democratic backsliding is gradual and often uses nominally legal steps; a coup is sudden and typically illegal — don't conflate them.</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Federalist No. 51, 1788, Madison's exact argument, verified at the Avalon Project: if men were angels, no government would be necessary; if angels were to govern men, no controls on government would be necessary — but people, including officeholders, are not angels, so structure, not virtue alone, must restrain the abuse of power. That's why ambition must be made to counteract ambition. Two distinctions the exam pairs against each other constantly: separation of powers divides authority HORIZONTALLY among branches at the same level; federalism divides authority VERTICALLY between levels of government — different divisions, easy to swap. And rule of law versus rule by law: does the law bind the rulers too, or only the ruled? Magna Carta's clauses 39 and 40, 1215, are the traditional starting point for that lineage — lawful judgment, no sale or delay of justice.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last stretch — Week 7, the legislatures-and-executives half of Objective 5; judiciaries wait for Week 9 and are not on this exam. Legislatures represent, legislate, and oversee the executive, sometimes including the power to remove it. Executives split into head of state — often ceremonial — and head of government, who actually runs day-to-day governance; the same person holds both roles in a presidential system, but they're split in a parliamentary one. The three-way system distinction is the week's spine: parliamentary — executive drawn from and responsible to the legislature, removable by no-confidence; presidential — separate election, fixed term, president is both head of state and government; semi-presidential — an elected president with real power PLUS a prime minister accountable to parliament.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Lock in real examples: the U.K., Germany, Japan, and Canada are parliamentary; the U.S., Mexico, and Brazil are presidential; France is the standard semi-presidential case. The classic trap: a country having an office CALLED 'president' does not make it a presidential system — Germany's Federal President is a largely ceremonial head of state in a parliamentary system where the Chancellor, chosen by and accountable to the Bundestag, is head of government. Bagehot, The English Constitution, 1867, called the 'efficient secret' of the British system the 'nearly complete fusion' of executive and legislative power. Contrast that with U.S. Constitution Articles I and II, which deliberately SEPARATE Congress from the presidency. And know the removal distinction cold: no-confidence removes a government over ordinary policy disagreement; impeachment needs serious wrongdoing and a far higher bar.</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When you run the Exam-Prep Tutorial with an approved chatbot, expect it to slip in exactly the ways this course has trained you to catch. It will swap Hobbes and Locke's positions, or invent a tidy 'quotation' from Leviathan that isn't the real text. It will add 'or offense' to Mill's harm principle, which is not in the original. It will mislabel a country's system — calling Germany presidential because it has a president, or garbling a no-confidence rule. It may blur Locke's 'life, liberty, and property' with the Declaration's 'pursuit of Happiness' — two different documents. Your job is the same job you've practiced all term: the model drafts, you verify against the record. AI is not permitted on the Midterm itself; it is exactly the right tool for getting ready for it.</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whole week in order. Work the Study Guide first — it has the coverage map and the predictable mistakes, organized by objective. Then run the Exam-Prep Tutorial with an approved chatbot and submit your share link; it's graded for genuine engagement, not for scoring perfectly on the first try. Then sit the Practice Exam timed, like the real thing, and review every miss against the Study Guide. Then sit the Midterm itself — one attempt, cumulative over Weeks 1 through 7, no AI. And finally, after the exam, post Discussion 8 — the midterm debrief — reflecting honestly on what worked, where your gaps were, and your plan for the back half. There is no quiz, assignment, or workshop this week; this sequence replaces all three.</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You've done real work across seven weeks — the discipline's map and toolkit, the core concepts of power and the state, the ideologies and normative theory, regime types and constitutions, and now legislatures and executives. This week is about pulling all of it together and proving it. Next week, once the exam is behind you, we pick the institutions thread back up with judiciaries: what courts do, where judicial review comes from — Marbury versus Madison, 1803 — and the classic debate over whether unelected judges striking down laws strengthens or weakens democracy. Come to both sessions this week ready to review out loud, and bring your questions.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question that organizes this whole review: across the first seven weeks, can you do the honest analytical move each topic asks — not just recite the vocabulary, but apply it? Sort an empirical claim from a normative one. Tell power from authority from legitimacy. State what an ideology actually claims, neutrally, without editorializing. Analyze a normative argument's premises. Match a regime type to its defining trait. Explain why a parliamentary system removes a government differently than a presidential one does. Today and Thursday we sweep the whole arc once more, landing hardest on the exact spots where points get lost — and then you show what you can do on the exam.</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Session A sweeps Objectives 1 and 2 — Weeks 1 and 2. We open with the discipline itself: the five subfields (theory, comparative, international relations, American government, methodology), the four-part toolkit (concept application, argument analysis, evidence evaluation, the comparative method), and the empirical-versus-normative line that never stops mattering. Then we move into Week 2's core concepts: power is the raw capacity to make someone do something; authority is power plus an accepted right to hold it; legitimacy is the broader belief that a system's rules are rightful. Weber's three types — traditional, charismatic, legal-rational — explain why people obey. And the three social-contract thinkers gave three different answers to one terrifying question: why obey anyone at all?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Rapid recall: political theory and philosophy asks the ought questions — justice, liberty, legitimacy — from Plato through Rawls. Comparative politics studies systems within countries, compared across them — why is one country a democracy and its neighbor isn't? International relations studies politics between states, where there is no world government above them. American government is the deep study of one case: the U.S. Political methodology is the toolmaker's subfield — how to measure opinion, design a comparison, read data honestly. The classic exam trap: students sort a question by its topic instead of by its subfield's actual lens. Fix: ask WHERE the analysis happens — within one country, between countries, or about what OUGHT to be — not just what the question mentions.</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single most-tested distinction in the course. Empirical claims are about what IS, and they're checkable against evidence — but checkable does not mean true; 'the Senate has 120 members' is empirical and false. Normative claims are about what OUGHT to be, argued from premises and principles — and they can be argued well or badly, not dismissed as mere taste. Two failure modes to drill: smuggling — dressing an ought as an is, as in 'studies show we must' when the studies only show an is-fact; and shrugging — treating every normative dispute as if reasons didn't matter. Practice sorting fast: 'The Senate has 100 members' is empirical; 'the Senate ought to be proportional to population' is normative — same institution, two different kinds of claim.</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Drill the ladder. Power is the raw capacity to get someone to do something, even against their will — a robber with a gun has power, full stop, nothing more. Authority is power exercised through a widely accepted right to hold it — an elected official's authority rests on the office, not brute force. Legitimacy is the broader belief among the governed that a system's rules and use of power are rightful — it's what makes authority stick over time. Weber's three types of legitimate authority explain the sources: traditional — rightful because of long custom; charismatic — rightful because of a leader's extraordinary perceived qualities; legal-rational — rightful because power follows formally enacted rules, owed to the office, not the person. Most modern states run mainly on legal-rational authority.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most commonly swapped trio on any exam. Hobbes feared chaos above all and concluded people should consent to a powerful, largely unchecked sovereign — better a harsh peace than the war of every man against every man. Locke feared tyranny more than chaos and argued for natural rights, government by consent, and a right to resist a government that becomes tyrannical. Rousseau located legitimate authority in the people collectively — the general will — making popular sovereignty, not a monarch's consent-derived power, the source of rightful rule. Memory hook: Hobbes = order over liberty; Locke = liberty with a safety valve; Rousseau = the people ARE the sovereign. Check exact wording against the source, not memory — chatbots swap these three constantly.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Objective 3 is the most sensitivity-critical stretch of the term, and it stays that way on the exam: every ideology is defined by what it values, fears, and argues — never ranked, never advocated. Liberalism (classical and modern), conservatism, and socialism (with communism and social democracy as its more specific cousins) get their cores stated plainly; anarchism, fascism, nationalism, and environmentalism get the same neutral treatment. The left-right spectrum is useful but limited — it flattens at least two separable dimensions, economic and social. Then Week 4 turns to normative theory proper: Mill's harm principle, and Rawls's veil-of-ignorance fairness frame set against Nozick's entitlement theory — two rival, factually stated answers to the same question of distributive justice.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exam never asks which ideology is right — only what each one claims. Classical liberalism values individual liberty and free markets, fears concentrated government power. Conservatism values established institutions and gradual change, fears rapid untested upheaval. Socialism, broadly, values collective or social control over major economic resources to reduce inequality, fears entrenched private economic power. Two pairs the exam loves to test: conservatism is NOT fascism, even though spectrum charts have historically placed both on the right — they are distinct ideologies with different cores. And socialism, communism, and social democracy are three different things: socialism is the broad family; communism specifically calls for abolishing private ownership of production; social democracy pursues strong redistribution democratically within a market economy.</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8 OF 16 · POLS 1 · SILVER OAK UNIVERSITY</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Weeks 1–7 · Objectives 1–5</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MILL, RAWLS, NOZICK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THE HARM PRINCIPLE · TWO THEORIES OF JUSTICE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SESSION B — THURSDAY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Objective 4 (Weeks 5–6)</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Regime types: democracy, authoritarianism, totalitarianism</a:t>
            </a:r>
          </a:p>
          <a:p>
            <a:pPr algn="l">
              <a:spcAft>
                <a:spcPts val="1000"/>
              </a:spcAft>
            </a:pPr>
            <a:r>
              <a:rPr sz="2200">
                <a:solidFill>
                  <a:srgbClr val="333333"/>
                </a:solidFill>
                <a:latin typeface="Arial"/>
              </a:rPr>
              <a:t>•  Direct vs. representative; electoral vs. liberal democracy</a:t>
            </a:r>
          </a:p>
          <a:p>
            <a:pPr algn="l">
              <a:spcAft>
                <a:spcPts val="1000"/>
              </a:spcAft>
            </a:pPr>
            <a:r>
              <a:rPr sz="2200">
                <a:solidFill>
                  <a:srgbClr val="333333"/>
                </a:solidFill>
                <a:latin typeface="Arial"/>
              </a:rPr>
              <a:t>•  Democratization waves and democratic backsliding</a:t>
            </a:r>
          </a:p>
          <a:p>
            <a:pPr algn="l">
              <a:spcAft>
                <a:spcPts val="1000"/>
              </a:spcAft>
            </a:pPr>
            <a:r>
              <a:rPr sz="2200">
                <a:solidFill>
                  <a:srgbClr val="333333"/>
                </a:solidFill>
                <a:latin typeface="Arial"/>
              </a:rPr>
              <a:t>•  What constitutions do; written vs. unwritten</a:t>
            </a:r>
          </a:p>
          <a:p>
            <a:pPr algn="l">
              <a:spcAft>
                <a:spcPts val="1000"/>
              </a:spcAft>
            </a:pPr>
            <a:r>
              <a:rPr sz="2200">
                <a:solidFill>
                  <a:srgbClr val="333333"/>
                </a:solidFill>
                <a:latin typeface="Arial"/>
              </a:rPr>
              <a:t>•  Rule of law vs. rule BY law; separation of powers vs. federalism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 REGIME TYPES, THE LADDER</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ELECTORAL DEMOCRACY ≠ LIBERAL DEMOCRACY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 MADISON, FEDERALIST NO. 51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"AMBITION MUST COUNTERACT AMBITION"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SESSION B — THURSDAY, CONTINUED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Objective 5, Half One (Week 7)</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What legislatures do: represent, legislate, oversee</a:t>
            </a:r>
          </a:p>
          <a:p>
            <a:pPr algn="l">
              <a:spcAft>
                <a:spcPts val="1000"/>
              </a:spcAft>
            </a:pPr>
            <a:r>
              <a:rPr sz="2200">
                <a:solidFill>
                  <a:srgbClr val="333333"/>
                </a:solidFill>
                <a:latin typeface="Arial"/>
              </a:rPr>
              <a:t>•  Unicameral vs. bicameral design</a:t>
            </a:r>
          </a:p>
          <a:p>
            <a:pPr algn="l">
              <a:spcAft>
                <a:spcPts val="1000"/>
              </a:spcAft>
            </a:pPr>
            <a:r>
              <a:rPr sz="2200">
                <a:solidFill>
                  <a:srgbClr val="333333"/>
                </a:solidFill>
                <a:latin typeface="Arial"/>
              </a:rPr>
              <a:t>•  Executives: head of state vs. head of government</a:t>
            </a:r>
          </a:p>
          <a:p>
            <a:pPr algn="l">
              <a:spcAft>
                <a:spcPts val="1000"/>
              </a:spcAft>
            </a:pPr>
            <a:r>
              <a:rPr sz="2200">
                <a:solidFill>
                  <a:srgbClr val="333333"/>
                </a:solidFill>
                <a:latin typeface="Arial"/>
              </a:rPr>
              <a:t>•  Parliamentary vs. presidential vs. semi-presidential</a:t>
            </a:r>
          </a:p>
          <a:p>
            <a:pPr algn="l">
              <a:spcAft>
                <a:spcPts val="1000"/>
              </a:spcAft>
            </a:pPr>
            <a:r>
              <a:rPr sz="2200">
                <a:solidFill>
                  <a:srgbClr val="333333"/>
                </a:solidFill>
                <a:latin typeface="Arial"/>
              </a:rPr>
              <a:t>•  No-confidence votes vs. impeachment; Linz's "perils of presidentialism"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 — SYSTEMS, EXAMPLES, AND BAGEHOT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FUSION VS. SEPARATION, BY DESIGN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MOMENT — 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CATCH THE MODEL, DON'T TRUST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The Prep Kit → The Exam → The Debrief</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Study Guide (M) — coverage map, key terms, predictable mistakes, exam logistics</a:t>
            </a:r>
          </a:p>
          <a:p>
            <a:pPr algn="l">
              <a:spcAft>
                <a:spcPts val="1000"/>
              </a:spcAft>
            </a:pPr>
            <a:r>
              <a:rPr sz="2200">
                <a:solidFill>
                  <a:srgbClr val="333333"/>
                </a:solidFill>
                <a:latin typeface="Arial"/>
              </a:rPr>
              <a:t>•  Exam-Prep Tutorial (N) — adaptive AI review, graded for completion, share-link submission</a:t>
            </a:r>
          </a:p>
          <a:p>
            <a:pPr algn="l">
              <a:spcAft>
                <a:spcPts val="1000"/>
              </a:spcAft>
            </a:pPr>
            <a:r>
              <a:rPr sz="2200">
                <a:solidFill>
                  <a:srgbClr val="333333"/>
                </a:solidFill>
                <a:latin typeface="Arial"/>
              </a:rPr>
              <a:t>•  Practice Exam (O) — 20 items, ungraded, fresh variants, same blueprint as the real exam</a:t>
            </a:r>
          </a:p>
          <a:p>
            <a:pPr algn="l">
              <a:spcAft>
                <a:spcPts val="1000"/>
              </a:spcAft>
            </a:pPr>
            <a:r>
              <a:rPr sz="2200">
                <a:solidFill>
                  <a:srgbClr val="333333"/>
                </a:solidFill>
                <a:latin typeface="Arial"/>
              </a:rPr>
              <a:t>•  Midterm (L) — 20 items, 100 points, 20% of your grade, one attempt, AI NOT permitted</a:t>
            </a:r>
          </a:p>
          <a:p>
            <a:pPr algn="l">
              <a:spcAft>
                <a:spcPts val="1000"/>
              </a:spcAft>
            </a:pPr>
            <a:r>
              <a:rPr sz="2200">
                <a:solidFill>
                  <a:srgbClr val="333333"/>
                </a:solidFill>
                <a:latin typeface="Arial"/>
              </a:rPr>
              <a:t>•  Discussion 8 — the midterm debrief, initial post Fri, replies Sun</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17</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COURTS, JUDICIAL REVIEW &amp; MARBURY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18</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WEEK'S BIG QUESTION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CAN I DO THE MOVE, NOT JUST NAME IT?</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SESSION A — TUESDAY</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Objective 1 → Objective 2 (Weeks 1–2)</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The discipline, its five subfields, and the analysis toolkit (Week 1)</a:t>
            </a:r>
          </a:p>
          <a:p>
            <a:pPr algn="l">
              <a:spcAft>
                <a:spcPts val="1000"/>
              </a:spcAft>
            </a:pPr>
            <a:r>
              <a:rPr sz="2200">
                <a:solidFill>
                  <a:srgbClr val="333333"/>
                </a:solidFill>
                <a:latin typeface="Arial"/>
              </a:rPr>
              <a:t>•  Empirical vs. normative — the distinction that runs the whole course</a:t>
            </a:r>
          </a:p>
          <a:p>
            <a:pPr algn="l">
              <a:spcAft>
                <a:spcPts val="1000"/>
              </a:spcAft>
            </a:pPr>
            <a:r>
              <a:rPr sz="2200">
                <a:solidFill>
                  <a:srgbClr val="333333"/>
                </a:solidFill>
                <a:latin typeface="Arial"/>
              </a:rPr>
              <a:t>•  Power, authority, legitimacy, and the state (Week 2)</a:t>
            </a:r>
          </a:p>
          <a:p>
            <a:pPr algn="l">
              <a:spcAft>
                <a:spcPts val="1000"/>
              </a:spcAft>
            </a:pPr>
            <a:r>
              <a:rPr sz="2200">
                <a:solidFill>
                  <a:srgbClr val="333333"/>
                </a:solidFill>
                <a:latin typeface="Arial"/>
              </a:rPr>
              <a:t>•  Weber's three types of legitimate authority</a:t>
            </a:r>
          </a:p>
          <a:p>
            <a:pPr algn="l">
              <a:spcAft>
                <a:spcPts val="1000"/>
              </a:spcAft>
            </a:pPr>
            <a:r>
              <a:rPr sz="2200">
                <a:solidFill>
                  <a:srgbClr val="333333"/>
                </a:solidFill>
                <a:latin typeface="Arial"/>
              </a:rPr>
              <a:t>•  The social-contract thinkers: Hobbes, Locke, Rousseau</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 THE FIVE SUBFIELDS, FAST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THEORY · COMPARATIVE · IR · AMERICAN · METHODOLOGY</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 IS OR OUGHT?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EMPIRICAL ≠ TRUE, NORMATIVE ≠ OPINION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2 — POWER, AUTHORITY, LEGITIMACY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000" b="1">
                <a:solidFill>
                  <a:srgbClr val="FFFFFF"/>
                </a:solidFill>
                <a:latin typeface="Arial"/>
              </a:rPr>
              <a:t>THREE WORDS, THREE DIFFERENT THINGS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OBJECTIVE 2 — THE SOCIAL CONTRACT, THREE ANSWERS</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Hobbes vs. Locke vs. Rousseau</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Hobbes, Leviathan (1651): the state of nature is "solitary, poor, nasty, brutish, and short" — consent to a near-absolute sovereign to escape it</a:t>
            </a:r>
          </a:p>
          <a:p>
            <a:pPr algn="l">
              <a:spcAft>
                <a:spcPts val="1000"/>
              </a:spcAft>
            </a:pPr>
            <a:r>
              <a:rPr sz="2200">
                <a:solidFill>
                  <a:srgbClr val="333333"/>
                </a:solidFill>
                <a:latin typeface="Arial"/>
              </a:rPr>
              <a:t>•  Locke, Second Treatise §95 (1689): natural rights, limited government by consent, and a right to resist a government that betrays its trust</a:t>
            </a:r>
          </a:p>
          <a:p>
            <a:pPr algn="l">
              <a:spcAft>
                <a:spcPts val="1000"/>
              </a:spcAft>
            </a:pPr>
            <a:r>
              <a:rPr sz="2200">
                <a:solidFill>
                  <a:srgbClr val="333333"/>
                </a:solidFill>
                <a:latin typeface="Arial"/>
              </a:rPr>
              <a:t>•  Rousseau, The Social Contract (1762): popular sovereignty and the general will — legitimate authority flows from the people collectively</a:t>
            </a:r>
          </a:p>
          <a:p>
            <a:pPr algn="l">
              <a:spcAft>
                <a:spcPts val="1000"/>
              </a:spcAft>
            </a:pPr>
            <a:r>
              <a:rPr sz="2200">
                <a:solidFill>
                  <a:srgbClr val="333333"/>
                </a:solidFill>
                <a:latin typeface="Arial"/>
              </a:rPr>
              <a:t>•  Same question — why obey? — three very different answers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SESSION A — TUESDAY, CONTINUED</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Objective 3 (Weeks 3–4)</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Political ideologies, each defined neutrally — no ranking, no advocacy</a:t>
            </a:r>
          </a:p>
          <a:p>
            <a:pPr algn="l">
              <a:spcAft>
                <a:spcPts val="1000"/>
              </a:spcAft>
            </a:pPr>
            <a:r>
              <a:rPr sz="2200">
                <a:solidFill>
                  <a:srgbClr val="333333"/>
                </a:solidFill>
                <a:latin typeface="Arial"/>
              </a:rPr>
              <a:t>•  Liberalism, conservatism, socialism, and the smaller families</a:t>
            </a:r>
          </a:p>
          <a:p>
            <a:pPr algn="l">
              <a:spcAft>
                <a:spcPts val="1000"/>
              </a:spcAft>
            </a:pPr>
            <a:r>
              <a:rPr sz="2200">
                <a:solidFill>
                  <a:srgbClr val="333333"/>
                </a:solidFill>
                <a:latin typeface="Arial"/>
              </a:rPr>
              <a:t>•  The left–right spectrum and its real limits</a:t>
            </a:r>
          </a:p>
          <a:p>
            <a:pPr algn="l">
              <a:spcAft>
                <a:spcPts val="1000"/>
              </a:spcAft>
            </a:pPr>
            <a:r>
              <a:rPr sz="2200">
                <a:solidFill>
                  <a:srgbClr val="333333"/>
                </a:solidFill>
                <a:latin typeface="Arial"/>
              </a:rPr>
              <a:t>•  Normative political theory: liberty, equality, justice, rights</a:t>
            </a:r>
          </a:p>
          <a:p>
            <a:pPr algn="l">
              <a:spcAft>
                <a:spcPts val="1000"/>
              </a:spcAft>
            </a:pPr>
            <a:r>
              <a:rPr sz="2200">
                <a:solidFill>
                  <a:srgbClr val="333333"/>
                </a:solidFill>
                <a:latin typeface="Arial"/>
              </a:rPr>
              <a:t>•  Mill's harm principle · Rawls vs. Nozick</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 IDEOLOGIES, DEFINED NEUTRALLY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WHAT EACH VALUES, FEARS, ARGUES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