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10. Grading in this course is mostly coursework: tutorials, quizzes, practice, weekly Political Analysis Workshops, discussions, and assignments, plus a midterm and a final. Approved chatbots -- Gemini, Claude, ChatGPT -- are required helpers on your Lecture Tutorial, your adaptive Discussion and Assignment, and this week's Workshop AI-critique moment, but AI is NOT permitted on quizzes, the midterm, or the final. One framing note before we start: this week is not a switch to an American Government course. We are aiming nine weeks of survey concepts -- legitimacy, constitutions, separation of powers, judicial review -- at one system in depth: the United States. It is the case study built into the discipline's American-government subfield, and it is the system most of you live under. Keep your thinking structural and comparative, not headline-driven.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Apply Week 6's separation-of-powers concept to the actual U.S. branches: legislative power to Congress, Article I; executive to the President, Article II; judicial to the courts, Article III. Checks, one per pair: Congress can override a veto (two-thirds both chambers); the President can veto legislation; the Senate confirms appointments and ratifies treaties; courts can strike down unconstitutional acts, recalling Marbury from Week 9. Structural facts: Congress is bicameral -- a 435-member House apportioned by population, two-year terms, and a 100-member Senate, two per state, six-year terms -- itself a federalism-flavored compromise in Article I. Land it: separation ASSIGNS power; checks and balances let branches reach into each other's business just enough to prevent abuse.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slide makes the whole course's logic explicit. The United States is not a special case sitting outside the discipline's concepts -- it is one well-documented example of them, which is exactly why it is useful to study closely. Walk each callback: Week 6 taught what constitutions do generally and the U.S. Constitution is one clear instance -- written, entrenched through Article V's supermajority amendment process, and judicially enforced. Week 7 taught parliamentary vs. presidential vs. semi-presidential systems generally, and the U.S. is the textbook presidential case. Week 9 taught judicial review generally through Marbury, and this week's McCulloch shows that same enforced Constitution at work just sixteen years later on a different question. This week itself teaches federalism, and the U.S. is one of the clearest federal systems in the world, setting up Week 13's comparative method.</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AI-critique moment. Ask an approved chatbot to quote the part of the Constitution that separates church and state, then check its work against the real transcript. The classic slip: chatbots hand over 'a wall of separation between church and State' as if it were the Constitution's own text. It is NOT -- that phrase is from a PRIVATE LETTER Jefferson wrote to the Danbury Baptist Association, January 1, 1802, fifteen years after the Constitution, and Jefferson wasn't a Convention delegate. The Constitution's actual religion text is the First Amendment's establishment and free-exercise clauses -- real words, different document. A second slip: chatbots garble which powers sit where. Habit all term: the tool drafts, you verify against the source.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the week's due list, all closing Sunday November 8 at 11:59 p.m. except the discussion's initial post, due Friday November 6. The Workshop is this course's signature weekly component -- students close-read the Constitution's own words at archives.gov, not a summary, then corroborate with McCulloch v. Maryland, then run the AI-critique step on the Danbury-letter trap. The Assignment asks students to build a thesis on whether the Constitution's design favors state or national power, using the embedded clauses and McCulloch as evidence, with a required strongest-counterargument step. Remind students: AI is required and expected on the tutorial, the adaptive discussion and assignment, and the workshop's AI-critique step, but is NOT permitted on quizzes, the midterm, or the final.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and tease. Callback: this week we did not leave the survey -- we aimed nine weeks of tools at one system. Federalism, now a division of power we can name precisely; the supremacy clause, a tie-breaker and not a power-grant; separation of powers and checks and balances, now attached to real branches; and McCulloch, implied powers built directly from the Constitution's own text. Tease: next week we turn to how people actually get power in the first place -- parties, elections, and voting systems -- and we do our first real quantitative pocket of the term, working real seat-allocation math from the actual UK General Election of 2024, verified against the House of Commons Library's own research briefing.</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in 1818, Maryland taxed the Baltimore branch of the federally chartered Second Bank of the United States. Cashier James McCulloch refused to pay. That refusal became McCulloch v. Maryland, decided in 1819 -- the case we work through in detail today. Ask students to guess who won before revealing anything. The promise for today: by Friday, students can look at any dispute over federal power and ask three questions -- is this an enumerated power, an implied power, or a power reserved to the states -- and back up the answer with the Constitution's own text, not a vague sense of how government works.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descriptive institutional types, presented neutrally, not ranked. Unitary: the central government holds ultimate authority; regional governments exist and have power only because the center allows it -- France, Japan. Confederal: the reverse -- sub-units hold ultimate authority and the center has only limited, delegated power -- the U.S. itself under the Articles of Confederation, 1781 to 1789, which the Framers found too weak. Federal: power is constitutionally divided between a national government and constituent states, each holding some independent authority the other cannot simply revoke -- the U.S., Germany, Canada, Australia, India. Having tried confederal and found it wanting, the Framers designed a federal system. This sets up the whole week: federalism is a specific, definable institutional choice, not just a vague word for 'states have some power.'</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three kinds of power, each anchored to real constitutional text. Enumerated powers are spelled out explicitly in Article I, Section 8: to tax, borrow, regulate commerce, coin money, declare war, raise armies, establish post offices, and more -- verified against the National Archives transcript. Implied powers are not spelled out but are reasonable tools for an enumerated power, grounded in Article I Section 8's Necessary and Proper Clause, the elastic clause. Reserved powers are everything not given to the national government and not forbidden to the states, per Amendment X, ratified 1791 -- exact wording, verified. Memory hook: enumerated is written down, implied is a reasonable tool for a written-down job, reserved is what's left over.</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Article VI, exact wording, verified against the National Archives transcript: this Constitution and the laws of the United States made in pursuance thereof, and all treaties made under federal authority, shall be the supreme law of the land, and judges in every state shall be bound thereby, anything in a state constitution or laws notwithstanding. Unpack it plainly: when a VALID federal law conflicts with a state law, the federal law wins. Critical teaching point: supremacy does not tell you which powers are federal in the first place -- that is the separate enumerated/implied/reserved question. Supremacy is a tie-breaker rule between two already-valid claims, not a power-granting rule -- the clearest distinction to hold onto, and it sets up today's worked case.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each misconception and cure, one at a time. First: federalism and separation of powers are NOT the same axis -- federalism divides power vertically between nation and states; separation of powers divides power horizontally among branches within one government. Second: supremacy does not mean the federal government automatically wins -- it only protects a VALID federal law; an invalid federal action gets no protection. Third: enumerated powers are the specific written-down list, but reserved powers are everything left over, open-ended by definition. Fourth: McCulloch and Marbury are both Marshall Court cases, exactly why students blend them, but they answer different questions in different years -- keep the QUESTIONS straight, not just the Chief Justice's name.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Rapid-fire interaction: put clauses and scenarios on screen, students call enumerated, implied, or reserved, solo first then compare with a neighbor, then vote. Congress declares war -- enumerated, Article I Section 8. Congress charters a national bank -- implied, no banking clause exists in Article I Section 8, so it rests on the Necessary and Proper Clause. A state runs its own public-school system -- reserved, Amendment X, since education is not a federal enumerated power. Congress regulates interstate commerce -- enumerated. A state issues driver's licenses -- reserved. Congress coins money -- enumerated. Land the takeaway: enumerated and implied are both federal powers; reserved is everything else, by default, going to the states.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think-like-a-political-scientist moment. Facts: in 1816 Congress chartered the Second Bank of the United States -- not listed as an enumerated power. In 1818 Maryland taxed the Baltimore branch; cashier James McCulloch refused to pay. Two questions: can Congress charter a bank, and can a state tax a federal institution? Marshall: yes -- a bank is a reasonable, necessary-and-proper tool for powers Congress does have (taxing, borrowing, commerce); this is implied powers. And no -- grounded in supremacy, since a state tax on a federal institution could be raised high enough to destroy it. His famous line: the power to tax involves the power to destroy. Walk this as a reasoning CHAIN: Necessary and Proper Clause leads to implied powers leads to the bank is constitutional leads to supremacy leads to no destructive state tax.</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evenhandedness gate in action. Marshall's broad reading of the Necessary and Proper Clause was contested then and remains contested today. Proponents of broad construction argue a founding document must leave room for a changing nation to function -- without reasonable, unlisted tools, the government would be crippled. Critics respond that reading 'necessary' as merely 'convenient' erases any real limiting principle -- if almost any tool counts as reasonable, the enumerated list stops doing meaningful work. Present both at full strength. What is NOT contested: the case's actual holding and Marshall's exact quoted language, reported plainly as fact. How much interpretive weight to give the case going forward is the genuinely open question -- this course does not settle it for you.</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10 OF 16 · POLS 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THE U.S. CASE</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Federalism, Separation of Powers, and the Constitution's Own Words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SEPARATION OF POWERS, IN PRACTICE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THREE REAL BRANCHES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PAYOFF OF WEEK 10</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ONE SYSTEM, THE SURVEY'S CONCEPTS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Week 6 (constitutionalism): the U.S. Constitution is written, entrenched, and judicially enforced -- one type among the world's designs, not the only one</a:t>
            </a:r>
          </a:p>
          <a:p>
            <a:pPr algn="l">
              <a:spcAft>
                <a:spcPts val="1000"/>
              </a:spcAft>
            </a:pPr>
            <a:r>
              <a:rPr sz="2200">
                <a:solidFill>
                  <a:srgbClr val="333333"/>
                </a:solidFill>
                <a:latin typeface="Arial"/>
              </a:rPr>
              <a:t>•  Week 7 (institutions): the U.S. is the textbook presidential system -- separately elected president, fixed term, head of state AND government</a:t>
            </a:r>
          </a:p>
          <a:p>
            <a:pPr algn="l">
              <a:spcAft>
                <a:spcPts val="1000"/>
              </a:spcAft>
            </a:pPr>
            <a:r>
              <a:rPr sz="2200">
                <a:solidFill>
                  <a:srgbClr val="333333"/>
                </a:solidFill>
                <a:latin typeface="Arial"/>
              </a:rPr>
              <a:t>•  Week 9 (judicial review): Marbury (1803) gave courts the power to strike down unconstitutional laws; McCulloch (1819) shows that same enforced Constitution settling a federalism fight just sixteen years later</a:t>
            </a:r>
          </a:p>
          <a:p>
            <a:pPr algn="l">
              <a:spcAft>
                <a:spcPts val="1000"/>
              </a:spcAft>
            </a:pPr>
            <a:r>
              <a:rPr sz="2200">
                <a:solidFill>
                  <a:srgbClr val="333333"/>
                </a:solidFill>
                <a:latin typeface="Arial"/>
              </a:rPr>
              <a:t>•  This week (federalism): the U.S. is one of the world's clearest federal systems, with a specific textual architecture a comparativist could set beside Germany's, Canada's, or India's (a preview of Week 13)</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CATCH THE MISQUOTE</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"A wall of separation between church and state"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DUE SUNDAY, NOV 8</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10 -- federalism, the three power types, supremacy, the three branches, McCulloch (AI tutor, share-link submission)</a:t>
            </a:r>
          </a:p>
          <a:p>
            <a:pPr algn="l">
              <a:spcAft>
                <a:spcPts val="1000"/>
              </a:spcAft>
            </a:pPr>
            <a:r>
              <a:rPr sz="2200">
                <a:solidFill>
                  <a:srgbClr val="333333"/>
                </a:solidFill>
                <a:latin typeface="Arial"/>
              </a:rPr>
              <a:t>•  Political Analysis Workshop 10 -- close-read the Constitution itself: Art. I Sec. 8, Art. VI, Amendment X, corroborated with McCulloch v. Maryland (50 pts)</a:t>
            </a:r>
          </a:p>
          <a:p>
            <a:pPr algn="l">
              <a:spcAft>
                <a:spcPts val="1000"/>
              </a:spcAft>
            </a:pPr>
            <a:r>
              <a:rPr sz="2200">
                <a:solidFill>
                  <a:srgbClr val="333333"/>
                </a:solidFill>
                <a:latin typeface="Arial"/>
              </a:rPr>
              <a:t>•  Quiz 10 -- 10 items on this week's concepts (10 pts)</a:t>
            </a:r>
          </a:p>
          <a:p>
            <a:pPr algn="l">
              <a:spcAft>
                <a:spcPts val="1000"/>
              </a:spcAft>
            </a:pPr>
            <a:r>
              <a:rPr sz="2200">
                <a:solidFill>
                  <a:srgbClr val="333333"/>
                </a:solidFill>
                <a:latin typeface="Arial"/>
              </a:rPr>
              <a:t>•  Discussion 10 -- "Is Federalism a Strength or a Weakness?" (20 pts) and Assignment 10 -- "Whose Power Is It?" (100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WHO GETS POWER?</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Parties, Elections &amp; Voting Systems — our first quantitative pocket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 CASHIER SAID NO</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BALTIMORE, 1818</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One refused tax payment became a founding fight over federal power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THREE WAYS TO DIVIDE POWER</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UNITARY / CONFEDERAL / FEDERAL</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WHERE FEDERAL POWER COMES FROM</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ENUMERATED / IMPLIED / RESERVED</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TIE-BREAKER RULE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SUPREMACY CLAUSE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NAME THE MISCONCEPTION</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FOUR CLASSIC MIX-UPS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Federalism = separation of powers -- NO: federalism is vertical (nation vs. states), separation of powers is horizontal (branches within one government)</a:t>
            </a:r>
          </a:p>
          <a:p>
            <a:pPr algn="l">
              <a:spcAft>
                <a:spcPts val="1000"/>
              </a:spcAft>
            </a:pPr>
            <a:r>
              <a:rPr sz="2200">
                <a:solidFill>
                  <a:srgbClr val="333333"/>
                </a:solidFill>
                <a:latin typeface="Arial"/>
              </a:rPr>
              <a:t>•  Supremacy clause means the federal government always wins -- NO: only a VALID federal law is supreme; it's a tie-breaker, not a blank check</a:t>
            </a:r>
          </a:p>
          <a:p>
            <a:pPr algn="l">
              <a:spcAft>
                <a:spcPts val="1000"/>
              </a:spcAft>
            </a:pPr>
            <a:r>
              <a:rPr sz="2200">
                <a:solidFill>
                  <a:srgbClr val="333333"/>
                </a:solidFill>
                <a:latin typeface="Arial"/>
              </a:rPr>
              <a:t>•  Reserved powers are a short specific list like enumerated powers -- NO: reserved powers are everything LEFT OVER, open-ended by definition</a:t>
            </a:r>
          </a:p>
          <a:p>
            <a:pPr algn="l">
              <a:spcAft>
                <a:spcPts val="1000"/>
              </a:spcAft>
            </a:pPr>
            <a:r>
              <a:rPr sz="2200">
                <a:solidFill>
                  <a:srgbClr val="333333"/>
                </a:solidFill>
                <a:latin typeface="Arial"/>
              </a:rPr>
              <a:t>•  McCulloch and Marbury are the same case -- NO: Marbury (1803) = judicial review; McCulloch (1819) = implied powers and supremacy, a different question sixteen years later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SORT THE POWER</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QUICK INTERACTION</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Enumerated, implied, or reserved?</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WORKED CASE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McCULLOCH v. MARYLAND</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1819 · Chief Justice John Marshall</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A CONTESTED QUESTION, EVENHANDEDLY</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HOW BROADLY SHOULD 'NECESSARY' BE READ?</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Broad-construction advocates argue: a founding charter must leave room for a changing nation to function -- a tool-less federal government couldn't do jobs it was actually given</a:t>
            </a:r>
          </a:p>
          <a:p>
            <a:pPr algn="l">
              <a:spcAft>
                <a:spcPts val="1000"/>
              </a:spcAft>
            </a:pPr>
            <a:r>
              <a:rPr sz="2200">
                <a:solidFill>
                  <a:srgbClr val="333333"/>
                </a:solidFill>
                <a:latin typeface="Arial"/>
              </a:rPr>
              <a:t>•  Narrow-construction critics respond: reading 'necessary' as merely 'convenient' risks erasing any real limit on federal power -- if almost anything counts as a reasonable tool, enumeration stops meaning much</a:t>
            </a:r>
          </a:p>
          <a:p>
            <a:pPr algn="l">
              <a:spcAft>
                <a:spcPts val="1000"/>
              </a:spcAft>
            </a:pPr>
            <a:r>
              <a:rPr sz="2200">
                <a:solidFill>
                  <a:srgbClr val="333333"/>
                </a:solidFill>
                <a:latin typeface="Arial"/>
              </a:rPr>
              <a:t>•  Both are live positions in constitutional theory today; McCulloch's HOLDING is a documented fact, but how much weight to give broad vs. narrow readings remains genuinely open and contested</a:t>
            </a:r>
          </a:p>
          <a:p>
            <a:pPr algn="l">
              <a:spcAft>
                <a:spcPts val="1000"/>
              </a:spcAft>
            </a:pPr>
            <a:r>
              <a:rPr sz="2200">
                <a:solidFill>
                  <a:srgbClr val="333333"/>
                </a:solidFill>
                <a:latin typeface="Arial"/>
              </a:rPr>
              <a:t>•  This course states the holding plainly and gives both interpretive positions their strongest form -- it does not settle the debate for you</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