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Grading is coursework-heavy: tutorials, quizzes, practice, assignments, discussions, weekly Workshops, a midterm, and a final - no single test decides your grade. AI policy: an approved chatbot (Gemini, Claude, or ChatGPT) is allowed on the Lecture Tutorial, the adaptive Discussion and Assignment, and this week's Workshop AI-critique moment - but NOT on Quizzes, the Midterm, or the Final. This week we turn the comparative method on the discipline's biggest puzzle: why do some countries end up rich, stable democracies while others don't? We meet the comparative method itself, then three-plus families of explanation - modernization, institutions, culture, the resource curse - each with real defenders and critics. We close by reading a governance index like a political scientist: what it measures, how it's built, and what it can't tell you.</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Pivot to this week's Workshop skill: reading a governance index critically. Introduce Freedom House's Freedom in the World (verify at freedomhouse.org you're citing the current edition - Freedom in the World 2026, published March 2026, covering calendar year 2025). Explain the methodology: each country/territory is scored by expert analysts on 25 indicators - 10 covering political rights, 15 covering civil liberties - each 0 to 4, aggregated into a 0-100 score, placing the country into Free, Partly Free, or Not Free. Stress the key lesson: this number isn't a raw physical fact like land area - it's the product of many expert judgment calls against a published methodology. That's exactly the kind of evidence political scientists read critically.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the current, verified headline finding from Freedom in the World 2026 (published March 19, 2026, covering 2025 - verify live at freedomhouse.org, since these figures update yearly): of 195 countries, 88 are currently rated Free; only 21 percent of the world's people live in a Free-rated country, down from 46 percent two decades earlier; and 2025 was the 20th CONSECUTIVE year of net global decline (54 countries lost ground, 35 improved). Three countries - Bolivia, Fiji, and Malawi - moved UP from Partly Free to Free, evidence the trend isn't one-directional everywhere. State plainly this is documented data, not a partisan claim - while setting up the next caution: a trend line describes a pattern, not why it's happening in any one country.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workshop's read-the-data scaffold, previewed here. Walk through each bullet in your own words, slowly - the most load-bearing concept-clarification moment of the week. Emphasize the last two points: an index score describes a government's institutional conditions against a published rubric; it is never a moral verdict on the ordinary people living under a regime - many of the lowest-scoring cases are exactly where citizens take the greatest personal risks to expand their own rights. Also stress that explaining WHY a score is what it is requires a causal theory - modernization, institutions, culture, resource dependence - each needing its own separate evidence, and each remaining genuinely contested among real scholars.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and cure this week's classic confusions. First: 'the comparative method just means comparing any two countries you feel like' - cure: most-similar and most-different designs are deliberate case-selection strategies, not casual comparison. Second: 'wealth causes democracy, full stop' - cure: Lipset documented a robust correlation, not a proven cause; development and democracy are STATISTICALLY ASSOCIATED, with real debate over mechanism and direction. Third: 'an index score is an objective fact, like population' - cure: it's an aggregated expert judgment against a published methodology, which is why the methodology is worth reading. Fourth: 'a low score means the CITIZENS are the problem' - cure: scores describe institutional conditions, never a verdict on a people.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Technology/AI-critique moment. Demonstrate or describe: ask an approved chatbot "What is the current Freedom House Free-country count, and has the number of democracies been increasing or decreasing over the last 20 years?" Chatbots frequently give a confident but STALE or invented figure - their training data has a cutoff and they don't reliably check today's live report; some also flatten "decreasing for 20 years" into an overconfident single-cause explanation. The required habit: never accept an index figure from a chatbot without opening the index's own current page and checking the stated year. Also flag correlation-as-causation: if the chatbot says wealth DEFINITELY causes democracy, that's a red flag - it should say "associated with" and note the debate. This is exactly this week's Workshop AI-critique task.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due-this-week collection slide as the hand-off. Remind students this is Thanksgiving week - campus is closed Thursday and Friday, November 26 and 27, so lecture meets only Tuesday, November 24; there is no Thursday session. Encourage students to start the workshop and assignment before the holiday. Reiterate the AI policy: an approved chatbot is required for the tutorial, the adaptive discussion and assignment, and the workshop's AI-critique step - never for the quiz. Close by connecting to the week's throughline: political scientists explain regime outcomes with competing, evidence-disciplined theories, and track outcomes with indices that are useful, transparent, and imperfect all at once - reading both critically is exactly this week's practice.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14: International Relations. Callback: this week showed political scientists explain differences WITHIN and ACROSS countries using competing, evidence-disciplined theories, and track outcomes with imperfect-but-useful indices - habits that carry directly into next week. Next week the lens shifts outward, to politics BETWEEN states, in a system with no world government above any of them. Preview the three IR paradigms students will meet - realism, liberalism, and constructivism - each presented evenhandedly, the same way this week presented modernization, institutions, and culture. Preview the primary text: the United Nations Charter (1945), read through all three lenses, corroborated with the Melian Dialogue's realist line. Close warmly, and note Thanksgiving break follows this Tuesday's session.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put two countries on the screen with similar starting points a century ago but very different regimes today - for instance South Korea and North Korea, split from one nation in 1948. Ask: what happened? This is comparative politics' founding question, and it's genuinely hard - not because political scientists haven't tried, but because history doesn't run controlled experiments. Land the promise: today you get the discipline's method for tackling exactly this puzzle - comparison - plus several of its leading answers, each argued at full strength, plus the tool political scientists use to track the outcome itself: governance indices like Freedom House's Freedom in the World. Preview the discussion question: wealth, institutions, culture, or luck?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comparative method plainly: political scientists can't run a randomized experiment on countries - you can't assign North Korea's history to South Korea and see what happens. So the field's substitute is systematic comparison: hold some things constant, let one thing vary, see what moves with it. Explain the two classic designs (Przeworski and Teune, 1970, building on John Stuart Mill's methods): most-similar systems design picks resembling cases so a difference in outcome can be traced to what actually differs (e.g., Canada and Australia). Most-different systems design picks cases differing in almost everything but sharing ONE outcome, hunting for the shared factor. Both are logical tools, not proof machines - name the limits honestly.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field's most famous methodological worry, named by Arend Lijphart in a 1971 American Political Science Review article: comparative politics has roughly 195 countries but dozens of variables researchers care about - wealth, colonial history, religion, institutions, culture, geography. With so few cases and so many possible explanations, a pattern can look compelling while really being one of several equally plausible stories consistent with the same small set of cases. Lijphart's partial fixes: extend comparisons across time as well as space, narrow the property space, and focus on genuinely comparable cases. The lesson: comparative claims are disciplined reasoning under real data scarcity, not physics-style proof - exactly why the next segment presents multiple explanations rather than one winner.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clarifying concept slide - describe it fully in your own words, since the deck is a visual aid. The key confusion to head off: students often assume 'a strong government' and 'a democratic government' are the same thing, or that a weak, struggling state must be undemocratic. They aren't the same axis. Note that political scientists study cases where elections are held regularly but a government struggles to deliver services across its territory, and separately study cases where a government enforces order and collects taxes effectively without meaningful political competition. Comparative politics studies BOTH state capacity and regime type, and their interaction, as political development - this sets up the explanations of democratization that follow, each really trying to explain regime type.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modernization theory factually and fairly. Seymour Martin Lipset's 1959 article, "Some Social Requisites of Democracy," documented a real, extensively replicated correlation: wealthier, more urbanized, more educated countries are more likely to be, and remain, democracies. Present the mechanism proponents offer: development is argued to build a larger middle class, denser communication, and citizens with more to organize and more to lose from instability. Then teach this week's central methodological lesson: correlation is not causation. Lipset's finding is a documented pattern; it does NOT by itself prove wealth CAUSES democracy - the arrow could run the other way, or a third factor could drive both. Name it as THE classic correlation-caution case, and flag real counterexamples on both sides.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institutionalist account, centered on Daron Acemoglu and James Robinson's Why Nations Fail (2012). Their claim: political and economic INSTITUTIONS - not wealth, geography, or culture - are the primary explanation for why nations prosper or fail, and democratize or don't. They distinguish inclusive institutions (broad participation, secure property rights, constraints on rulers - argued to create incentives to invest and hold power accountable) from extractive institutions (a narrow elite controls politics and the economy, with little incentive to allow real competition). Present the argument's strongest form: institutions can be self-reinforcing, and historical junctures can lock a country onto an inclusive or extractive path for a long time. Save critics' strongest replies for the discussion segment.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cultural account fairly, without stereotyping any nation or people. Cultural theories argue democracy depends on a society's accumulated shared values, interpersonal trust, and habits of civic association - passed down and changing only slowly. Present the mechanism: democracy is a set of everyday practices - compromising with rivals, accepting election losses, trusting institutions - cultivated over generations, not installed overnight. Then present the standard critique at full strength: cultural explanations can slide into unfalsifiable, circular reasoning ("this culture isn't ready for democracy" - and we know it isn't ready because it isn't democratic) and have historically been used unfairly to write off entire regions; critics also note culture often shifts rapidly alongside institutional change.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the resource curse as a fourth explanation, both because it's standard in the comparative-politics literature and because it reinforces this week's correlation-vs-causation lesson from a new angle. Explain the rentier-state logic: broad-based taxation has historically gone hand-in-hand with demands for representation, so a government funded entirely by resource exports may face less pressure to be accountable. This is well-documented statistically by Ross and others, but critics have identified resource-rich democracies, and debate continues over how strong and universal the pattern is. Land the throughline: modernization, institutions, culture, and the resource curse aren't mutually exclusive - most comparativists treat them as interacting factors, not one silver bullet.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13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COMPARATIVE POLITICS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Why Here and Not There?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READING THE DATA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AN INDEX MEASURES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CURRENT PICTURE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20 YEARS OF DECLINE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READ THE INDEX LIKE A POLITICAL SCIENTIST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IT DOES NOT SHOW</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WHAT is measured: political rights + civil liberties, via 25 scored indicators - not economic performance, not popularity, not "good governance" broadly</a:t>
            </a:r>
          </a:p>
          <a:p>
            <a:pPr algn="l">
              <a:spcAft>
                <a:spcPts val="1000"/>
              </a:spcAft>
            </a:pPr>
            <a:r>
              <a:rPr sz="2200">
                <a:solidFill>
                  <a:srgbClr val="333333"/>
                </a:solidFill>
                <a:latin typeface="Arial"/>
              </a:rPr>
              <a:t>•  HOW aggregated: expert coding against a published methodology - a judgment call process, not a poll or a census</a:t>
            </a:r>
          </a:p>
          <a:p>
            <a:pPr algn="l">
              <a:spcAft>
                <a:spcPts val="1000"/>
              </a:spcAft>
            </a:pPr>
            <a:r>
              <a:rPr sz="2200">
                <a:solidFill>
                  <a:srgbClr val="333333"/>
                </a:solidFill>
                <a:latin typeface="Arial"/>
              </a:rPr>
              <a:t>•  A one-point score move is a judgment about a specific indicator changing - not a precise instrument reading</a:t>
            </a:r>
          </a:p>
          <a:p>
            <a:pPr algn="l">
              <a:spcAft>
                <a:spcPts val="1000"/>
              </a:spcAft>
            </a:pPr>
            <a:r>
              <a:rPr sz="2200">
                <a:solidFill>
                  <a:srgbClr val="333333"/>
                </a:solidFill>
                <a:latin typeface="Arial"/>
              </a:rPr>
              <a:t>•  What it does NOT show: the CAUSE of any country's score or trend (that requires the theories from this week, argued and tested separately)</a:t>
            </a:r>
          </a:p>
          <a:p>
            <a:pPr algn="l">
              <a:spcAft>
                <a:spcPts val="1000"/>
              </a:spcAft>
            </a:pPr>
            <a:r>
              <a:rPr sz="2200">
                <a:solidFill>
                  <a:srgbClr val="333333"/>
                </a:solidFill>
                <a:latin typeface="Arial"/>
              </a:rPr>
              <a:t>•  What it does NOT show: a verdict on the people of any country - a state's regime score is not a judgment on its citizens</a:t>
            </a:r>
          </a:p>
          <a:p>
            <a:pPr algn="l">
              <a:spcAft>
                <a:spcPts val="1000"/>
              </a:spcAft>
            </a:pPr>
            <a:r>
              <a:rPr sz="2200">
                <a:solidFill>
                  <a:srgbClr val="333333"/>
                </a:solidFill>
                <a:latin typeface="Arial"/>
              </a:rPr>
              <a:t>•  Comparative-index literacy = knowing exactly what a number like this can, and cannot, license you to claim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COMMON MIX-UPS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FABRICATED NUMBER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29</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13 (AI tutor) - the comparative method, the three-plus explanations, and reading a governance index</a:t>
            </a:r>
          </a:p>
          <a:p>
            <a:pPr algn="l">
              <a:spcAft>
                <a:spcPts val="1000"/>
              </a:spcAft>
            </a:pPr>
            <a:r>
              <a:rPr sz="2200">
                <a:solidFill>
                  <a:srgbClr val="333333"/>
                </a:solidFill>
                <a:latin typeface="Arial"/>
              </a:rPr>
              <a:t>•  Quiz 13 - 10 items on comparative-politics concepts and confusions</a:t>
            </a:r>
          </a:p>
          <a:p>
            <a:pPr algn="l">
              <a:spcAft>
                <a:spcPts val="1000"/>
              </a:spcAft>
            </a:pPr>
            <a:r>
              <a:rPr sz="2200">
                <a:solidFill>
                  <a:srgbClr val="333333"/>
                </a:solidFill>
                <a:latin typeface="Arial"/>
              </a:rPr>
              <a:t>•  Discussion 13 - "Why are some countries rich democracies and others not?" (BYOAI dialogue or traditional post)</a:t>
            </a:r>
          </a:p>
          <a:p>
            <a:pPr algn="l">
              <a:spcAft>
                <a:spcPts val="1000"/>
              </a:spcAft>
            </a:pPr>
            <a:r>
              <a:rPr sz="2200">
                <a:solidFill>
                  <a:srgbClr val="333333"/>
                </a:solidFill>
                <a:latin typeface="Arial"/>
              </a:rPr>
              <a:t>•  Assignment 13 - a thesis explaining one comparative pattern, using the index data + one named theory, engaging the strongest rival explanation</a:t>
            </a:r>
          </a:p>
          <a:p>
            <a:pPr algn="l">
              <a:spcAft>
                <a:spcPts val="1000"/>
              </a:spcAft>
            </a:pPr>
            <a:r>
              <a:rPr sz="2200">
                <a:solidFill>
                  <a:srgbClr val="333333"/>
                </a:solidFill>
                <a:latin typeface="Arial"/>
              </a:rPr>
              <a:t>•  Political Analysis Workshop 13 - read Freedom House's Freedom in the World 2026 like a political scientist, then catch the AI's mistakes</a:t>
            </a:r>
          </a:p>
          <a:p>
            <a:pPr algn="l">
              <a:spcAft>
                <a:spcPts val="1000"/>
              </a:spcAft>
            </a:pPr>
            <a:r>
              <a:rPr sz="2200">
                <a:solidFill>
                  <a:srgbClr val="333333"/>
                </a:solidFill>
                <a:latin typeface="Arial"/>
              </a:rPr>
              <a:t>•  All work due Sunday, November 29, 11:59 p.m. (initial discussion post Saturday, November 28)</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WORLD STAGE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PUZZLE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WHY HERE, NOT THERE?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FIELD'S SUBSTITUTE FOR THE LAB</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COMPARATIVE METHOD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CAUTION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MANY VARIABLES, SMALL 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STATE CAPACITY VS. REGIME TYPE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TWO SEPARATE QUESTIONS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State capacity: can the state tax, deliver services, and enforce law across its territory? (a strong-vs-weak-state question)</a:t>
            </a:r>
          </a:p>
          <a:p>
            <a:pPr algn="l">
              <a:spcAft>
                <a:spcPts val="1000"/>
              </a:spcAft>
            </a:pPr>
            <a:r>
              <a:rPr sz="2200">
                <a:solidFill>
                  <a:srgbClr val="333333"/>
                </a:solidFill>
                <a:latin typeface="Arial"/>
              </a:rPr>
              <a:t>•  Regime type: is power exercised democratically, or not? (the topic of Week 5)</a:t>
            </a:r>
          </a:p>
          <a:p>
            <a:pPr algn="l">
              <a:spcAft>
                <a:spcPts val="1000"/>
              </a:spcAft>
            </a:pPr>
            <a:r>
              <a:rPr sz="2200">
                <a:solidFill>
                  <a:srgbClr val="333333"/>
                </a:solidFill>
                <a:latin typeface="Arial"/>
              </a:rPr>
              <a:t>•  The two are DISTINCT dimensions - not the same axis, and not always aligned</a:t>
            </a:r>
          </a:p>
          <a:p>
            <a:pPr algn="l">
              <a:spcAft>
                <a:spcPts val="1000"/>
              </a:spcAft>
            </a:pPr>
            <a:r>
              <a:rPr sz="2200">
                <a:solidFill>
                  <a:srgbClr val="333333"/>
                </a:solidFill>
                <a:latin typeface="Arial"/>
              </a:rPr>
              <a:t>•  A state can be high-capacity and authoritarian (able to govern firmly, but not democratically)</a:t>
            </a:r>
          </a:p>
          <a:p>
            <a:pPr algn="l">
              <a:spcAft>
                <a:spcPts val="1000"/>
              </a:spcAft>
            </a:pPr>
            <a:r>
              <a:rPr sz="2200">
                <a:solidFill>
                  <a:srgbClr val="333333"/>
                </a:solidFill>
                <a:latin typeface="Arial"/>
              </a:rPr>
              <a:t>•  A state can be low-capacity and nominally democratic (elections exist, but the state struggles to deliver basic services or control its own territory)</a:t>
            </a:r>
          </a:p>
          <a:p>
            <a:pPr algn="l">
              <a:spcAft>
                <a:spcPts val="1000"/>
              </a:spcAft>
            </a:pPr>
            <a:r>
              <a:rPr sz="2200">
                <a:solidFill>
                  <a:srgbClr val="333333"/>
                </a:solidFill>
                <a:latin typeface="Arial"/>
              </a:rPr>
              <a:t>•  Political development in comparative politics studies BOTH dimensions, not just one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EXPLANATION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MODERNIZATION THEORY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EXPLANATION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INSTITUTIONS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EXPLANATION 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CULTURE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A FOURTH FACTOR, OFTEN ADDED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RESOURCE CURSE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Political scientist Michael Ross (2001, 2015): oil and mineral wealth are statistically associated with a LOWER likelihood of democratization</a:t>
            </a:r>
          </a:p>
          <a:p>
            <a:pPr algn="l">
              <a:spcAft>
                <a:spcPts val="1000"/>
              </a:spcAft>
            </a:pPr>
            <a:r>
              <a:rPr sz="2200">
                <a:solidFill>
                  <a:srgbClr val="333333"/>
                </a:solidFill>
                <a:latin typeface="Arial"/>
              </a:rPr>
              <a:t>•  Proposed mechanism (the "rentier" effect): governments funded by resource revenue need not tax citizens heavily - and may become less accountable to them as a result</a:t>
            </a:r>
          </a:p>
          <a:p>
            <a:pPr algn="l">
              <a:spcAft>
                <a:spcPts val="1000"/>
              </a:spcAft>
            </a:pPr>
            <a:r>
              <a:rPr sz="2200">
                <a:solidFill>
                  <a:srgbClr val="333333"/>
                </a:solidFill>
                <a:latin typeface="Arial"/>
              </a:rPr>
              <a:t>•  This is a resource-specific variant of the institutionalist story: resource rents can entrench an extractive elite</a:t>
            </a:r>
          </a:p>
          <a:p>
            <a:pPr algn="l">
              <a:spcAft>
                <a:spcPts val="1000"/>
              </a:spcAft>
            </a:pPr>
            <a:r>
              <a:rPr sz="2200">
                <a:solidFill>
                  <a:srgbClr val="333333"/>
                </a:solidFill>
                <a:latin typeface="Arial"/>
              </a:rPr>
              <a:t>•  Critics note real counterexamples (resource-rich democracies exist) and debate how strong and how universal the pattern is</a:t>
            </a:r>
          </a:p>
          <a:p>
            <a:pPr algn="l">
              <a:spcAft>
                <a:spcPts val="1000"/>
              </a:spcAft>
            </a:pPr>
            <a:r>
              <a:rPr sz="2200">
                <a:solidFill>
                  <a:srgbClr val="333333"/>
                </a:solidFill>
                <a:latin typeface="Arial"/>
              </a:rPr>
              <a:t>•  Like modernization theory, this is a documented CORRELATION - treat causal claims about any single country with real caution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