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14. Grading in this course is mostly coursework: tutorials, quizzes, practice, assignments, discussions, weekly Political Analysis Workshops, a midterm, and a final -- no single high-stakes test decides your grade. AI policy reminder: you may use an approved chatbot (Gemini, Claude, or ChatGPT) on the Lecture Tutorial, the adaptive Discussion and Assignment, and the AI-critique moment in this week's Workshop -- but AI is NOT permitted on Quizzes, the Midterm, or the Final. This week we leave domestic politics and go to the level where there is no government above states at all: the international system. You'll meet three competing research traditions -- realism, liberalism, and constructivism -- and I will present all three at full strength. My job is never to tell you which is right.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there's no world police, why do states mostly comply with international law -- and they do, more often than popular imagination assumes? Explanations map onto our paradigms: reciprocity and reputation (breaking agreements makes others wary of you -- a realist-compatible reason); institutions that lower transaction costs and monitor compliance (the liberal explanation); and internalized norms -- rules that become part of a state's own sense of legitimate conduct (the constructivist explanation). Enforcement limits are real: no guaranteed penalty exists for a powerful state's violation, which is why international law looks different from domestic law enforced by police and courts. Compliance is a genuinely contested empirical puzzle -- proponents of law's real bite and skeptics both have serious research behind them.</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Misconception one: 'anarchy means chaos and war' -- cure: anarchy is a structural description (no world government), not a behavioral prediction; most interactions under anarchy are peaceful. Misconception two: 'the three paradigms rank best to worst' -- cure: all three are live, competing research traditions; no verdict is issued. Misconception three: 'liberal IR theory equals being politically liberal' -- cure: liberal institutionalism is descriptive theory, separable from any domestic ideology or party label. Misconception four: 'the democratic peace proves democracies never fight wars' -- cure: it's a finding about wars BETWEEN established democracies specifically, debated on mechanism, with democracies fighting non-democracies at ordinary rates -- state it precisely, with its critics.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Quick interaction, rapid-fire: read a claim, class calls the paradigm. 'States can't fully trust each other's intentions, so they arm for safety, and that can spiral even without anyone wanting war' -- realism (the security dilemma). 'A dense network of trade and institutions gives states so much to lose from conflict that cooperation becomes the norm' -- liberalism. 'What counts as a threat isn't fixed by anarchy alone -- it depends on shared understandings built through interaction' -- constructivism. 'Established democracies essentially never fight one another, though scholars debate exactly why' -- the democratic-peace finding, with real critics. Land the point: these are testable, arguable claims -- not applause lines for a side. That's the discipline's standard.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AI-critique moment: ask your approved chatbot, 'Explain realism, liberalism, and constructivism in IR, and tell me which one is correct.' Check its work against today's lecture. Two slips to catch: first, chatbots often FLATTEN the paradigms into strawmen -- realism as cartoonish 'might makes right,' liberalism as naive 'everyone gets along' -- when both are sophisticated traditions with real critics; a picked winner is a flag, not a fact. Second, chatbots garble IR quotations and titles -- verify Wendt's exact article title before trusting it, and verify any Melian Dialogue 'quotation' against the Crawley translation, including WHO is speaking (the Athenian envoys, not Thucydides's own view). The tool drafts, you verify -- this week's Workshop makes you do exactly that on the U.N. Charter.</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due-work map, all closing Sunday, December 6 at 11:59 p.m. Start with the readings and the Lecture Tutorial to get the vocabulary and three paradigms solid, then move to the Workshop -- the heart of the week, where you close-read the U.N. Charter at un.org, corroborate it against the Melian Dialogue, and run it through all three IR lenses before catching your chatbot's mistakes. The Discussion asks you to argue realism-versus-liberalism while stating what constructivism adds. The Assignment asks you to apply one paradigm to a real historical case, engaging the strongest rival reading charitably. Budget real time for the Workshop; it carries substantial weight.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this week we studied politics between states under anarchy -- three paradigms, the U.N., international law without a sheriff. Next week we widen the lens once more to political economy and global issues: how states and markets interact in real mixed economies, the distributional debates around trade and globalization, and global challenges -- inequality, climate as a collective-action problem, migration -- treated with the same evenhandedness, backed by real Our World in Data figures on the long-run decline in extreme poverty. It's our fourth and final quantitative pocket, closing out Objective 8 before Week 16's cumulative final review. Bring unsettled questions about realism, liberalism, and constructivism to office hours -- these frameworks return for the rest of the course.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if one country invades another tomorrow, who do you call? There is no international police department, no world court with automatic jurisdiction and an army to enforce its rulings, no global legislature that can overrule a state's decisions inside its own borders. That absence has a name in this field: anarchy. Not chaos -- absence of a higher government. Every domestic concept we've spent thirteen weeks on -- legislatures, executives, courts, the rule of law -- assumes a sovereign sitting above the actors, enforcing the rules. International relations is the study of politics in a system that has no such sovereign. That single structural fact is why IR looks and feels different from every other subfield we've studied, and it's the thread that ties this whole week together.</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anarchy precisely, because this is the single most common misconception students bring into this week: anarchy, in IR, is a DESCRIPTIVE structural term meaning there is no world government with authority over sovereign states -- it does NOT mean constant war, lawlessness, or chaos. States under anarchy still trade, negotiate treaties, join international organizations, and mostly comply with international law most of the time (we cover why later this week). Compare it to a neighborhood with no homeowners' association: no single authority can force compliance, but neighbors still often cooperate out of self-interest, reciprocity, and shared norms. Anarchy describes the STRUCTURE of the system -- the absence of a higher enforcer -- not the constant BEHAVIOR of the units within it. Keep this distinction sharp all week; it is a named quiz confusion.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Under anarchy, no state can be certain of another state's intentions, so many IR scholars point to a recurring pattern called the security dilemma: State A builds up its military purely for defense; State B cannot be sure A's buildup is defensive, so B arms in response; A sees B's buildup and arms further -- both states may end up LESS secure than when they started, even though neither wanted war. This is a structural argument, not a claim that leaders are foolish -- it can occur between rational, well-intentioned governments. It sets up today's question: given no sovereign to guarantee anyone's safety, how do states pursue security, and how do scholars explain the resulting patterns? That's where our three paradigms diverge.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Realism, associated with theorists including Hans Morgenthau and Kenneth Waltz, is one of the oldest, most influential traditions in the field. Core claims: states are the primary actors and can be treated, analytically, as unitary, self-interested actors; with no higher authority to guarantee survival, states rely on self-help and prioritize power and security; anarchy is the permissive condition that makes conflict a persistent possibility even when nobody wants it. Proponents argue realism explains recurring patterns -- arms races, alliances, great-power competition -- with parsimony across very different eras. Critics respond that realism understates cooperation, over-unifies the state, and struggles to explain deep interdependence or international law's spread. We'll hear both sides fairly.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Liberalism -- here meaning liberal institutionalism, the IR theory, associated with Robert Keohane and Michael Doyle -- agrees the system is anarchic but draws a different conclusion. Core claims: institutions (the U.N., trade regimes, alliances) can reduce uncertainty and build durable cooperation without a world government; economic interdependence raises conflict's cost; the empirical democratic-peace finding (established democracies rarely if ever fight each other -- mechanism debated, exceptions argued about) is a signature finding. DISTINCTION to flag: liberalism as IR theory is NOT liberalism as a domestic ideology, and NOT "liberal" in U.S. party usage -- a self-described conservative can be a liberal IR theorist. Proponents cite the long democratic peace; critics respond institutions are often too weak when it matters most.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Constructivism, most closely associated with Alexander Wendt, takes a different starting point. Its core claim, from the title of Wendt's 1992 article in International Organization -- "Anarchy Is What States Make of It: The Social Construction of Power Politics" -- is that anarchy has no single fixed meaning; what it MEANS to states, and how they behave under it, is socially constructed through interaction, not given automatically. States that treat each other as enemies construct a hostile anarchy; states that build shared identities construct a more cooperative one. Proponents argue constructivism explains change over time -- why norms like human-rights law spread -- better than fixed-interest theories. Critics respond it's harder to test precisely because meanings can shift. All three paradigms are live traditions today; no verdict issued.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collection slide models the worked moment from the lecture: take one well-documented historical event and run it through all three lenses side by side, the way the lecture does with the U.N.'s founding. The point is not to rank the three readings but to show each paradigm's distinct explanatory logic operating on the identical set of facts. A realist emphasizes the Security Council's five permanent members with veto power -- a great-power club underneath the institutional surface. A liberal emphasizes the General Assembly, the specialized agencies, and seven decades of institutionalized cooperation. A constructivist emphasizes how the Charter's language of sovereign equality became a norm states increasingly had to justify departing from. All three descriptions are factually accurate; they differ in what they treat as doing the explanatory work.</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quick structural map, described in text: the U.N. Charter was signed in 1945. The General Assembly is the plenary body where every member state has one vote, though its resolutions are generally not binding the way Security Council decisions can be. The Security Council has fifteen members, five permanent (China, France, Russia, the U.K., and the U.S.) holding veto power -- the clearest institutional trace of 1945's power realities inside a body built on the Charter's language of sovereign equality. The International Court of Justice settles disputes between consenting states. None of this is a world government: the U.N. has no independent army. Article 2(4) commits members to refrain from the threat or use of force against another state's territorial integrity -- a norm, not a physical guarantee.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14 OF 16 - POLS 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INTERNATIONAL RELATIONS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Anarchy, Power, and Three Ways of Explaining the World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WHY COMPLY AT ALL?</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INTERNATIONAL LAW WITHOUT A SHERIFF</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NAMED MISCONCEPTIONS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FOUR CURES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QUICK INTERACTION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WHICH PARADIGM SAID THAT?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CATCH THE FLATTENED PARADIGM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WEEK 14 CHECKLIST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14 (AI tutor) -- anarchy, the security dilemma, the three paradigms, the U.N. basics -- submit the share link</a:t>
            </a:r>
          </a:p>
          <a:p>
            <a:pPr algn="l">
              <a:spcAft>
                <a:spcPts val="1000"/>
              </a:spcAft>
            </a:pPr>
            <a:r>
              <a:rPr sz="2200">
                <a:solidFill>
                  <a:srgbClr val="333333"/>
                </a:solidFill>
                <a:latin typeface="Arial"/>
              </a:rPr>
              <a:t>•  Political Analysis Workshop 14 -- close-read the U.N. Charter Arts. 1-2, corroborate with the Melian Dialogue, run the Charter through all three IR lenses -- 50 pts</a:t>
            </a:r>
          </a:p>
          <a:p>
            <a:pPr algn="l">
              <a:spcAft>
                <a:spcPts val="1000"/>
              </a:spcAft>
            </a:pPr>
            <a:r>
              <a:rPr sz="2200">
                <a:solidFill>
                  <a:srgbClr val="333333"/>
                </a:solidFill>
                <a:latin typeface="Arial"/>
              </a:rPr>
              <a:t>•  Quiz 14 -- the paradigms, anarchy vs. chaos, balance of power, collective security, Art. 2(4), the democratic-peace finding -- 10 pts</a:t>
            </a:r>
          </a:p>
          <a:p>
            <a:pPr algn="l">
              <a:spcAft>
                <a:spcPts val="1000"/>
              </a:spcAft>
            </a:pPr>
            <a:r>
              <a:rPr sz="2200">
                <a:solidFill>
                  <a:srgbClr val="333333"/>
                </a:solidFill>
                <a:latin typeface="Arial"/>
              </a:rPr>
              <a:t>•  Discussion 14 -- Realism or liberalism: which better explains international conflict, and what does constructivism add? -- 20 pts</a:t>
            </a:r>
          </a:p>
          <a:p>
            <a:pPr algn="l">
              <a:spcAft>
                <a:spcPts val="1000"/>
              </a:spcAft>
            </a:pPr>
            <a:r>
              <a:rPr sz="2200">
                <a:solidFill>
                  <a:srgbClr val="333333"/>
                </a:solidFill>
                <a:latin typeface="Arial"/>
              </a:rPr>
              <a:t>•  Assignment 14 -- apply ONE paradigm to a well-documented historical case and engage the strongest rival paradigm's reading -- 100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POLITICAL ECONOMY &amp; GLOBAL ISSUES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WHO DO YOU CALL?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KEY TERM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ANARCHY IS NOT CHAOS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CORE PROBLEM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SECURITY DILEMMA</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PARADIGM ONE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REALISM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PARADIGM TWO</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LIBERALISM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PARADIGM THREE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CONSTRUCTIVISM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THINK LIKE A POLITICAL SCIENTIST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ONE EVENT, THREE LENSES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The founding of the United Nations (1945): a realist reads it as victors of WWII arranging a Security Council that preserves great-power primacy</a:t>
            </a:r>
          </a:p>
          <a:p>
            <a:pPr algn="l">
              <a:spcAft>
                <a:spcPts val="1000"/>
              </a:spcAft>
            </a:pPr>
            <a:r>
              <a:rPr sz="2200">
                <a:solidFill>
                  <a:srgbClr val="333333"/>
                </a:solidFill>
                <a:latin typeface="Arial"/>
              </a:rPr>
              <a:t>•  A liberal reads it as states building an institution to lower the costs of cooperation and provide a durable alternative to unchecked self-help</a:t>
            </a:r>
          </a:p>
          <a:p>
            <a:pPr algn="l">
              <a:spcAft>
                <a:spcPts val="1000"/>
              </a:spcAft>
            </a:pPr>
            <a:r>
              <a:rPr sz="2200">
                <a:solidFill>
                  <a:srgbClr val="333333"/>
                </a:solidFill>
                <a:latin typeface="Arial"/>
              </a:rPr>
              <a:t>•  A constructivist reads it as codifying and then reinforcing a new shared norm -- sovereign equality among states -- that itself reshapes what states expect of one another</a:t>
            </a:r>
          </a:p>
          <a:p>
            <a:pPr algn="l">
              <a:spcAft>
                <a:spcPts val="1000"/>
              </a:spcAft>
            </a:pPr>
            <a:r>
              <a:rPr sz="2200">
                <a:solidFill>
                  <a:srgbClr val="333333"/>
                </a:solidFill>
                <a:latin typeface="Arial"/>
              </a:rPr>
              <a:t>•  None of the three readings is 'the' correct one by fiat -- each highlights real, well-documented features of the same historical event; that is exactly why the paradigms coexist as live traditions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INSTITUTION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UNITED NATIONS, BRIEFLY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