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Grading in this course is mostly coursework: tutorials, quizzes, practice, weekly Political Analysis Workshops, assignments, and discussions, plus a midterm and a cumulative final. AI is required on your coursework — the tutorial, the adaptive discussion and assignment, and the workshop's AI-critique step all use an approved chatbot (Gemini, Claude, or ChatGPT) — but AI is NOT permitted on quizzes, the midterm, or the final. This week bridges comparative politics, international relations, and political theory: how markets and states share the stage globally, and what real data shows about trade, poverty, climate, and migration. We close with our fourth and final quantitative pocket — a real, current global-poverty dataset you will read yourselves.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real, dated figures, both verified live against ourworldindata.org/poverty and ourworldindata.org/extreme-poverty-in-brief on 2026-07-02. At the current World Bank three-dollar-a-day line, the global extreme-poverty rate fell from about forty-four percent in 1990 to about ten percent in 2025. Over the much longer historical run, economic historian Michail Moatsos's 2021 reconstruction, using a cost-of-basic-needs method and published via the OECD, puts the rate at roughly seventy-nine percent in 1820, falling to roughly nine percent by 2018. These are two independently constructed series, using different methods and different lines, and they point the same direction: a large, real, long-run decline in extreme poverty. State both figures with their years whenever you cite this data — never round away the dates.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What the trend does not show is just as important as what it shows. Not that the decline is inevitable — it required sustained growth some of the world's poorest economies have not achieved, and the rate rose during the COVID-19 pandemic before resuming. Not that three dollars a day is an acceptable standard of living — at higher lines the world looks far poorer: twenty-four percent below five dollars a day, fifty-two percent below ten dollars a day, eighty-one percent below thirty dollars a day, all current figures from the same source. And not a verdict on WHY the decline happened — a contested explanatory question, revisiting Week 13's modernization, institutions, and culture debate. Correlation is not causation: the chart shows a trend, not a controlled experiment.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Climate change is a collective-action problem in the classic political-science sense: the atmosphere is a shared resource; one country's restraint benefits everyone, but its cost falls on that country alone — the same structure as last week's security dilemma, applied to emissions. The physical basics are stated plainly per the scientific record: rising greenhouse-gas concentrations trap additional heat, and the global scientific-assessment process, including the IPCC, documents human activity as the dominant driver of recent warming. Policy responses are presented evenhandedly — carbon pricing, direct regulation, clean-technology subsidies, adaptation investment, and international coordination — each with real proponents and real critics. Migration follows the same pattern: documented patterns (wage differentials, labor demand, displacement) are descriptive and plain; migration POLICY — how open or restrictive borders should be — is normative, contested, and argued evenhandedly on both sides.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this week's AI-critique moment. Ask an approved chatbot: what percentage of the world lives in extreme poverty today, and what poverty line defines it? Then check its work against the real Our World in Data page. Watch for three classic slips: naming an OUTDATED poverty line — one dollar ninety or two dollars fifteen instead of the current three dollars — an easy mistake for any AI trained before the June 2025 update; inventing a precise-sounding percentage not traceable to the source; and sliding from 'poverty fell' straight to 'and trade caused it' without acknowledging that is a separate, contested causal claim. The habit all term: the tool drafts, you verify against the dated source. This is exactly how this week's Political Analysis Workshop works.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everything due this week, all by Sunday, December 13, at 11:59 p.m., with the discussion's initial post due Friday, December 11. Lecture Tutorial 15 works through political economy, trade policy, climate, and migration with your approved chatbot. Political Analysis Workshop 15 — worth fifty points — has you read the real Our World in Data poverty chart yourself, work the read-the-data scaffold, and catch an AI's mistakes about it. Quiz 15 is ten auto-graded items testing this week's concepts, closed to AI. Discussion 15 asks whether globalization has been a net good, with both sides argued at full strength. Assignment 15 has you build a short, thesis-driven policy argument — institutions or direct transfers — using the real poverty data as evidence, engaging the strongest opposing view.</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this term comes together this week: the toolkit from Week 1 — concept application, argument analysis, evidence evaluation, comparison — the empirical/normative distinction that has run through every module, and the read-the-data scaffold you have now built across four quantitative pockets: the UK election in Week 11, polling margin of error in Week 12, governance indices in Week 13, and today's global poverty data. Next week is our last: the cumulative Final Review. We will walk back through all eight objectives — the discipline and its methods, power and the state, ideologies and theory, regimes and constitutions, institutions, the American case, participation and comparison, and international relations and political economy — and you will show, one more time, that you can take any political claim apart: what kind of claim is it, and what is the evidence?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Ten percent of what? As of 2025, roughly one in ten people on Earth lives below the World Bank's current International Poverty Line — three dollars a day, verified live at ourworldindata.org/poverty. Now flip it: in 1820, a separate long-run historical reconstruction puts the figure closer to eight in ten. That decline, from roughly eighty percent to roughly ten percent, is one of the best-documented long-run facts in economic history. This week we ask two political-science questions about it: what does that number actually mean, and — just as important — what does it NOT tell us? By Friday you will know how to read a chart like this the way a political scientist does: correctly, and honestly about its limits.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real economy mixes markets — private exchange, prices, competition — and states — taxation, regulation, redistribution. The interesting comparative question is the mix and how it is organized, not which pole a country sits at. Comparative political economy names two common patterns among wealthy democracies: liberal market economies, where coordination happens mainly through competitive markets — commonly cited examples include the United States, the United Kingdom, and Canada — and coordinated market economies, where coordination happens more through employer associations, unions, and long-term relationships between firms, banks, and workers — commonly cited examples include Germany, Japan, and the Nordic countries. This is a description of how coordination happens, never a ranking. Each has documented, genuine trade-offs; neither is simply better.</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names the varieties-of-capitalism typology factually — it is a real, standard framework in comparative political economy, associated with the 2001 work of Peter Hall and David Soskice. Liberal market economies rely mainly on competitive markets and prices to coordinate economic activity; coordinated market economies rely more on non-market institutions — employer associations, unions, long-term firm-bank-worker relationships. The clarification students always need: this describes HOW coordination happens, not which produces better outcomes. LMEs are often associated with faster job reallocation but more income volatility; CMEs are often associated with stronger vocational training and job security but sometimes slower adjustment to economic shocks. Both are real, functioning, wealthy models — teach this as description, never a value ranking.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Comparative advantage — the classical insight associated with David Ricardo, 1817 — is the descriptive claim that countries tend to gain from specializing in what they produce at a relatively lower opportunity cost, and trading for the rest. This is a positive, testable proposition about how specialization and exchange can raise total output — not a recommendation about tariffs. The documented empirical picture on trade, stated plainly: trade is associated with real aggregate gains — lower prices, wider variety, productivity from specialization — AND with real, documented distributional costs, where specific industries, regions, and workers can be genuinely displaced, sometimes for extended periods. Both findings are true at once. They are not competing claims — they are two separate, real results from the same body of research.</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Trade policy is where the descriptive economics turns normative and genuinely contested. Proponents of freer trade argue the aggregate gains are large and widely shared over time through lower prices and growth, and that the right response to dislocation is domestic policy — retraining, adjustment assistance — rather than blocking trade itself. Proponents of trade restriction or managed trade argue concentrated, geographically clustered losses are real and slow to heal even when aggregate gains are positive, and that some industries may merit deliberate protection on strategic grounds. Neither side denies the other's facts — they weigh the identical documented gains and costs differently. That is exactly the empirical-versus-normative distinction from Week 1, returning at its highest stakes.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Poverty and inequality are not the same thing, and this week's data pocket is about poverty specifically, so the distinction matters. Poverty is about people falling below some absolute or relative threshold of resources — a line you are above or below. Inequality is about the spread of the whole distribution — how far apart the top and bottom sit, regardless of any single line. A country can cut poverty while inequality rises, or the reverse. This week also separates between-country inequality — the gap in average incomes across countries, which has narrowed on many measures amid growth concentrated especially in Asia — from within-country inequality, which has risen in many, though not all, countries. Precision about which inequality avoids a classic confusion.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misconceptions to name and cure directly. First: 'a country is either capitalist or socialist' — every real economy mixes markets and states; the honest question is the mix and its institutional form. Second: 'if trade has losers, comparative advantage must be wrong' — comparative advantage describes aggregate gains; the distributional-cost finding is a separate, equally real result, not a refutation. Third: 'poverty and inequality are the same thing' — different measurements answering different questions, as the last slide showed. Fourth, and highest stakes: 'climate change being scientifically documented means the policy response is also settled' — the physical basics are an empirical, scientifically documented finding; what to do about it is a normative, political question with real, defensible disagreement on multiple sides. Conflating the two is exactly the is/ought smuggling error from Week 1.</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we model the workshop's method on a real, current dataset: Our World in Data's poverty page, sourced from the World Bank's Poverty and Inequality Platform, verified live 2026-07-02. First question: what is measured? The share of the world's population below a stated poverty line, expressed in international dollars — a purchasing-power-adjusted unit so lines are genuinely comparable across countries. Second: which line, right now? As of June 2025, the World Bank's International Poverty Line is three dollars per day, in 2021 international dollars — a recent change up from two dollars fifteen cents, which itself replaced one dollar ninety cents. This matters enormously: an AI trained on older material, or an older article, may still cite the outdated figure. Always check the current, dated number at the source.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15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POLITICAL ECONOMY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States, Markets &amp; Global Issues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TWO VERIFIED, DATED FIGURES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 the Data Shows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Modern World Bank series ($3/day line): 44% (1990) → 10% (2025)</a:t>
            </a:r>
          </a:p>
          <a:p>
            <a:pPr algn="l">
              <a:spcAft>
                <a:spcPts val="1000"/>
              </a:spcAft>
            </a:pPr>
            <a:r>
              <a:rPr sz="2200">
                <a:solidFill>
                  <a:srgbClr val="333333"/>
                </a:solidFill>
                <a:latin typeface="Arial"/>
              </a:rPr>
              <a:t>•  Long-run historical reconstruction (Moatsos 2021): ~79% (1820) → ~9% (2018)</a:t>
            </a:r>
          </a:p>
          <a:p>
            <a:pPr algn="l">
              <a:spcAft>
                <a:spcPts val="1000"/>
              </a:spcAft>
            </a:pPr>
            <a:r>
              <a:rPr sz="2200">
                <a:solidFill>
                  <a:srgbClr val="333333"/>
                </a:solidFill>
                <a:latin typeface="Arial"/>
              </a:rPr>
              <a:t>•  Two independent methods, same direction — a large, real, long-run decline</a:t>
            </a:r>
          </a:p>
          <a:p>
            <a:pPr algn="l">
              <a:spcAft>
                <a:spcPts val="1000"/>
              </a:spcAft>
            </a:pPr>
            <a:r>
              <a:rPr sz="2200">
                <a:solidFill>
                  <a:srgbClr val="333333"/>
                </a:solidFill>
                <a:latin typeface="Arial"/>
              </a:rPr>
              <a:t>•  Source: ourworldindata.org/poverty; World Bank Poverty and Inequality Platform — verified live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EQUALLY IMPORTANT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IT DOES NOT SHOW</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Not inevitable · not sufficient · not a single cause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GLOBAL CHALLENGES, EVENHANDEDLY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CLIMATE &amp; MIGRATION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Empirical basics plain; policy responses two-sided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WORKFLOW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AI</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Catch the stale poverty line, the invented stat, the hidden cause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December 13</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15 — political economy, trade, climate, migration (AI tutor, share link)</a:t>
            </a:r>
          </a:p>
          <a:p>
            <a:pPr algn="l">
              <a:spcAft>
                <a:spcPts val="1000"/>
              </a:spcAft>
            </a:pPr>
            <a:r>
              <a:rPr sz="2200">
                <a:solidFill>
                  <a:srgbClr val="333333"/>
                </a:solidFill>
                <a:latin typeface="Arial"/>
              </a:rPr>
              <a:t>•  Political Analysis Workshop 15 — read the OWID poverty chart, then catch the AI's mistakes (50 pts)</a:t>
            </a:r>
          </a:p>
          <a:p>
            <a:pPr algn="l">
              <a:spcAft>
                <a:spcPts val="1000"/>
              </a:spcAft>
            </a:pPr>
            <a:r>
              <a:rPr sz="2200">
                <a:solidFill>
                  <a:srgbClr val="333333"/>
                </a:solidFill>
                <a:latin typeface="Arial"/>
              </a:rPr>
              <a:t>•  Quiz 15 — 10 items on this week's concepts (10 pts)</a:t>
            </a:r>
          </a:p>
          <a:p>
            <a:pPr algn="l">
              <a:spcAft>
                <a:spcPts val="1000"/>
              </a:spcAft>
            </a:pPr>
            <a:r>
              <a:rPr sz="2200">
                <a:solidFill>
                  <a:srgbClr val="333333"/>
                </a:solidFill>
                <a:latin typeface="Arial"/>
              </a:rPr>
              <a:t>•  Discussion 15 — "Has Globalization Been a Net Good?" (20 pts) · Assignment 15 — "Institutions or Transfers?"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CALLBACK AND 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ONE WEEK TO GO</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Everything this term, one more time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10%</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One in ten people, one number, two very different eras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STATES AND MARKETS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REAL SPECTRUM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No economy is purely one or the other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NAMED FACTUALLY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Varieties of Capitalism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Liberal market economy (LME) — coordination mainly through competitive markets and prices</a:t>
            </a:r>
          </a:p>
          <a:p>
            <a:pPr algn="l">
              <a:spcAft>
                <a:spcPts val="1000"/>
              </a:spcAft>
            </a:pPr>
            <a:r>
              <a:rPr sz="2200">
                <a:solidFill>
                  <a:srgbClr val="333333"/>
                </a:solidFill>
                <a:latin typeface="Arial"/>
              </a:rPr>
              <a:t>•  Coordinated market economy (CME) — coordination through employer associations, unions, firm-bank-worker ties</a:t>
            </a:r>
          </a:p>
          <a:p>
            <a:pPr algn="l">
              <a:spcAft>
                <a:spcPts val="1000"/>
              </a:spcAft>
            </a:pPr>
            <a:r>
              <a:rPr sz="2200">
                <a:solidFill>
                  <a:srgbClr val="333333"/>
                </a:solidFill>
                <a:latin typeface="Arial"/>
              </a:rPr>
              <a:t>•  Framework associated with Hall &amp; Soskice (2001) — a real, standard comparative-political-economy typology</a:t>
            </a:r>
          </a:p>
          <a:p>
            <a:pPr algn="l">
              <a:spcAft>
                <a:spcPts val="1000"/>
              </a:spcAft>
            </a:pPr>
            <a:r>
              <a:rPr sz="2200">
                <a:solidFill>
                  <a:srgbClr val="333333"/>
                </a:solidFill>
                <a:latin typeface="Arial"/>
              </a:rPr>
              <a:t>•  Description, not ranking: each model has documented trade-offs, not a 'winner'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SHARPEST TEST THIS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DESCRIPTIVE VS. POLICY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Comparative advantage is not a trade-policy position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TRADE POLICY — EVENHANDEDLY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Two Strong Cases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Proponents of freer trade: aggregate gains are large and widely shared; retraining beats blocking trade</a:t>
            </a:r>
          </a:p>
          <a:p>
            <a:pPr algn="l">
              <a:spcAft>
                <a:spcPts val="1000"/>
              </a:spcAft>
            </a:pPr>
            <a:r>
              <a:rPr sz="2200">
                <a:solidFill>
                  <a:srgbClr val="333333"/>
                </a:solidFill>
                <a:latin typeface="Arial"/>
              </a:rPr>
              <a:t>•  Proponents of restriction/managed trade: concentrated losses are real and slow to heal; some industries merit protection</a:t>
            </a:r>
          </a:p>
          <a:p>
            <a:pPr algn="l">
              <a:spcAft>
                <a:spcPts val="1000"/>
              </a:spcAft>
            </a:pPr>
            <a:r>
              <a:rPr sz="2200">
                <a:solidFill>
                  <a:srgbClr val="333333"/>
                </a:solidFill>
                <a:latin typeface="Arial"/>
              </a:rPr>
              <a:t>•  Both accept the SAME descriptive economics — they weigh the same documented gains and costs differently</a:t>
            </a:r>
          </a:p>
          <a:p>
            <a:pPr algn="l">
              <a:spcAft>
                <a:spcPts val="1000"/>
              </a:spcAft>
            </a:pPr>
            <a:r>
              <a:rPr sz="2200">
                <a:solidFill>
                  <a:srgbClr val="333333"/>
                </a:solidFill>
                <a:latin typeface="Arial"/>
              </a:rPr>
              <a:t>•  This is Week 1's empirical/normative distinction, back at full strength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TWO DIFFERENT MEASUREMENTS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POVERTY VS. INEQUALITY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threshold vs. a spread — don't conflate them</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NAMED AND CURED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FOUR TRAPS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Capitalism/socialism · trade disproven · poverty=inequality · science=policy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WORKED EXAMPLE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READING THE OWID CHART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What is measured, over what period, at what line?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