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finals week — our last session together. This week runs differently: there is no quiz, discussion, assignment, or Political Analysis Workshop; the comprehensive Final replaces all four. A reminder on the two policies that have run all term: this course has been coursework-heavy all semester, with AI required on your weekly tutorials, discussions, assignments, and workshops — but AI has never been permitted on a quiz or exam, and that holds for the Final too. The Final is cumulative over Weeks 1 through 15, all eight objectives, twenty-five items, four points each, one hundred points, twenty-five percent of your course grade — the single largest assessment of the term.</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Anarchy in IR means the absence of a world government with authority above sovereign states — not chaos or constant war; the security dilemma and balance of power follow from that fact. The three paradigms, evenhandedly: realism — states as unitary, self-interested actors pursuing power and security, proof-texted by the Melian Dialogue's the-strong-do-what-they-can line, spoken by the Athenian envoys as Thucydides renders them, not his own verdict; liberal institutionalism — institutions, interdependence, and the debated democratic-peace finding enable cooperation; constructivism — states' interests and identities are socially constructed. The U.N. Charter, 1945, Art. 2(1): sovereign equality of all members; Art. 2(4): members shall refrain from the threat or use of force. Between- and within-country inequality are distinct, can move oppositely; Our World in Data documents a poverty decline that alone proves no single policy's cause.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Worked example for the Final. Take the claim: judicial review makes courts more powerful than voters. Run the discipline's tools on it. Concept application: which concept is actually in play — judicial review, judicial independence, or the counter-majoritarian difficulty? Argument analysis: what's the claim, what premises support it, and is there a hidden assumption — for instance, that voters speak with one voice through ordinary legislation? Evenhandedness: what's the strongest form of the claim — Bickel's counter-majoritarian worry — and what's the strongest reply — rights-protection and precommitment arguments? Present both; the exam never asks which side is right. The meta-lesson for Thursday: the Final tests not just what the discipline's concepts are, but whether you can apply them fairly to a contested claim without smuggling in a verdict of your own.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failure modes most relevant to the Final, one more time. Fabricated quotations — a chatbot inventing a Locke quote, or rendering the Declaration's pursuit of happiness as Locke's property. Invented or garbled court cases — a fabricated case name, or a real case with the wrong holding, the signature legal-AI failure mode; real lawyers have been sanctioned for citing AI-invented cases. Thinker and paradigm swaps — Hobbes and Locke reversed, Rawls and Nozick swapped, realism and liberalism's claims mixed up. Misattribution — the Melian Dialogue's line credited to Thucydides' own view rather than the Athenian envoys, or Churchill's 1947 quip presented as his own coinage rather than "it has been said." Partisan slant — a chatbot declaring one side correct. The Final is closed to AI, but verifying every claim is the whole course's point.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how the three prep pieces fit together, because the order matters. Start with the Study Guide — it maps all eight objectives, lists the essential thinkers, terms, cases, and dates, and names the classic confusions with their cures; use it to find your personal weak spots before you drill them. Then run the Exam-Prep Tutorial with an approved chatbot — it diagnoses what you know, re-teaches the gaps, and drills you across the whole cumulative scope; when it prints the completion summary, submit that plus your share link, graded for genuine engagement, not for perfect first tries. Finally, sit the Practice Final timed, exactly like the real thing — twenty-five fresh items on the same blueprint, sharing none of the live exam's items — then review every miss against the Study Guide before Thursday.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logistics, stated plainly. The Final window opens Monday, December 14, with the Week 16 module; the exam itself sits Thursday, December 17. It is twenty-five items at four points each, one hundred points total, worth twenty-five percent of your course grade — the largest single assessment this term. Coverage is cumulative across all eight objectives, weighted toward the post-midterm material — Objectives 6 through 8 — since the midterm already tested Objectives 1 through 5 in depth, though the earlier material remains fair game as foundations. At least two items are matching — a thinker-to-position set and a case-to-significance set — and at least one item is computed, using a figure pre-verified in Python. AI is not permitted on the Final, exactly as it has never been permitted on any weekly quiz. The term ends Friday, December 18.</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by connecting the course's beginning to its end. The two questions we asked of the Declaration of Independence's second paragraph in Week 1 — what exactly is being claimed, and is it empirical or normative — are the same questions that make sense of Marbury v. Madison, a real UK election, a real Pew poll, and the U.N. Charter. The evenhandedness this course has practiced every single week — the strongest case for every position, never a verdict — was never a decoration; it is the discipline's actual standard for handling contested political questions, and it is the standard the Final holds you to as well. You have already done the hard work across fifteen weeks. This week is about pulling it together and showing it. Come Thursday ready — and thank you for a genuinely engaged semester.</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week this term has really asked you two questions underneath whatever the topic was. First: is this claim empirical or normative — checkable against evidence, or argued from principle? Second: what's the strongest case for every position here, not just the one I favor? Those two questions ran the Declaration of Independence in Week 1, Hobbes and Locke in Week 2, the ideologies in Week 3, Marbury v. Madison in Week 9, a real UK election in Week 11, and the U.N. Charter in Week 14. Today we sweep the whole arc once more — fast, complete, landing hardest on the classic swap-traps — and Thursday you show what fifteen weeks of political science has built. Quick interaction: call out, from memory, the four analysis tools and the is/ought line.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five subfields are lenses, not walls: political theory asks the ought questions; comparative politics studies systems within countries, compared; international relations studies politics between states, where no government sits above them; American government is the deep case study of one system; political methodology is the toolmaker's subfield. The shared toolkit — concept application, argument analysis, evidence evaluation, the comparative method — appears in every weekly workshop. The single most-tested distinction in the course: empirical claims are checkable and can be false, normative claims are argued from premises and can be argued well or badly — neither is automatically true nor automatically just opinion. Lasswell's 1936 book title: who gets what, when, how. Easton, 1953: the authoritative allocation of values. Classic trap: sorting a claim by its topic instead of its kind.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robber has power alone; a duly recognized official has authority; broad public trust that the system is rightful is legitimacy — three different things, constantly blurred together. Weber defined the state as the community that successfully claims a monopoly on legitimate physical force within a territory, and named three types of legitimate authority: traditional, charismatic, legal-rational. The social contract's three rival answers to why obey anyone: Hobbes, Leviathan, 1651 — the state of nature is solitary, poor, nasty, brutish, and short, solved only by an absolute sovereign. Locke, Second Treatise §95, 1689 — people are by nature free, equal, and independent, subjected to no one's power without consent. Rousseau, 1762 — man is born free, and everywhere in chains; authority rests on the general will. Classic trap: swapping their fears and solutions.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sensitivity-critical stretch of the term stays that way on the exam: every ideology is stated by what it values, fears, and argues — never ranked, never advocated. Classical and modern liberalism, conservatism, socialism as an umbrella distinct from communism and social democracy, plus anarchism, fascism, nationalism, environmentalism — each gets the same neutral treatment. Conservatism is never fascism, and the left-right spectrum compresses at least two dimensions into one line. Mill's On Liberty, 1859, exact wording: power may rightfully be exercised over someone against their will only to prevent harm to others — not offense, the classic AI-fabrication trap. Rawls's veil of ignorance yields the difference principle, benefiting the least advantaged; Nozick's entitlement theory asks whether a distribution arose from just acquisition and voluntary transfer — genuinely opposed, pattern versus history.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Elections alone clear only the electoral-democracy bar; liberal democracy layers on protected rights, rule of law, and independent institutions. Authoritarian regimes concentrate political power; totalitarian regimes additionally try to control and remake society itself — a scope claim, not a harshness synonym. Huntington's third wave of democratization is conventionally dated from 1974; backsliding is typically gradual and nominally legal, unlike a sudden, illegal coup. A constitution's job is to create, empower, and limit government; constitutionalism means that limit is actually practiced, not just written. Madison, Federalist 51, 1788: if men were angels, no government would be necessary; ambition must be made to counteract ambition. Separation of powers is horizontal, among branches; federalism is vertical, among levels — a different division, constantly blurred. Rule of law binds rulers too; rule by law does not.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Parliamentary systems fuse executive and legislative power — Bagehot called this the nearly complete fusion — with the executive removable by no-confidence for any sufficient reason; presidential systems separate them, with a directly elected president serving a fixed term, removable only by impeachment's high bar. Semi-presidential systems combine an elected president with a parliament-accountable prime minister. Classic trap: Germany, India, Israel, and Italy all have offices titled president but are parliamentary — check how the chief executive is selected and removed, not the title. Marbury v. Madison, 1803: Marbury had a right to his commission, but the Court could not order its delivery under an unconstitutional jurisdictional grant — establishing judicial review, spread abroad via a different, concentrated model. Judicial independence requires compliance with rulings, not just formal power to issue them.</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McCulloch v. Maryland, 1819: chartering a bank was a valid implied power under the Necessary and Proper Clause, and Maryland's tax on it was unconstitutional under the supremacy clause — the power to tax involves the power to destroy. McCulloch is implied powers and federal supremacy; Marbury, sixteen years earlier, is judicial review — a confused pair. Enumerated, implied, and reserved powers are three separate categories. FPTP, runoff, PR, and mixed systems convert votes to seats by different mechanical rules; Duverger's law says FPTP tends toward two-party competition, a tendency with known exceptions like India. The UK's July 2024 election, Commons Library CBP-10009: Labour won 411 of 650 seats, 63.2 percent, on 33.7 percent of the vote — FPTP's disproportionality, shown mechanically, not a verdict on which system is better. A biased sample stays biased at any size.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Comparativists substitute careful case comparison for a laboratory. Most-similar systems design holds background factors constant across similar cases and isolates what differs — Canada and Australia; most-different design compares very different cases sharing one outcome and isolates what they share. Lijphart's 1971 many-variables-small-N problem: roughly 195 countries, dozens of variables of interest, rarely enough cases to isolate a single cause with confidence. Lipset's 1959 modernization hypothesis documents a correlation between wealth and democracy — not a guaranteed causal story; institutionalist, cultural, and resource-curse accounts each have real proponents and critics, presented at full strength. A governance-index score from Freedom House, V-Dem, or the EIU is a constructed, expert-coded measurement — useful, but not a raw fact, and not by itself proof of what caused 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16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FINAL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Weeks 1–15 · Objectives 1–8</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8 — INTERNATIONAL RELATIONS &amp; POLITICAL ECONOMY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REALISM · LIBERALISM · CONSTRUCTIVISM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U.N. Charter Art. 2(1) sovereign equality · Art. 2(4) refrain from force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THINK-LIKE-A-POLITICAL-SCIENTIST MOMENT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READING A CONTESTED CLAIM FAIRLY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MOMENT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MODEL, DON'T TRUST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HOW TO USE THE PREP KIT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Study Guide → Tutorial → Practice Final</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Study Guide (M): the coverage map, key thinkers/terms/cases by objective, the classic confusions, exam logistics</a:t>
            </a:r>
          </a:p>
          <a:p>
            <a:pPr algn="l">
              <a:spcAft>
                <a:spcPts val="1000"/>
              </a:spcAft>
            </a:pPr>
            <a:r>
              <a:rPr sz="2200">
                <a:solidFill>
                  <a:srgbClr val="333333"/>
                </a:solidFill>
                <a:latin typeface="Arial"/>
              </a:rPr>
              <a:t>•  Exam-Prep Tutorial (N): adaptive AI review, drills all eight objectives, graded for completion — submit the share link</a:t>
            </a:r>
          </a:p>
          <a:p>
            <a:pPr algn="l">
              <a:spcAft>
                <a:spcPts val="1000"/>
              </a:spcAft>
            </a:pPr>
            <a:r>
              <a:rPr sz="2200">
                <a:solidFill>
                  <a:srgbClr val="333333"/>
                </a:solidFill>
                <a:latin typeface="Arial"/>
              </a:rPr>
              <a:t>•  Practice Final (O): 25 fresh items, same blueprint, shares NO items with the live exam — sit it timed</a:t>
            </a:r>
          </a:p>
          <a:p>
            <a:pPr algn="l">
              <a:spcAft>
                <a:spcPts val="1000"/>
              </a:spcAft>
            </a:pPr>
            <a:r>
              <a:rPr sz="2200">
                <a:solidFill>
                  <a:srgbClr val="333333"/>
                </a:solidFill>
                <a:latin typeface="Arial"/>
              </a:rPr>
              <a:t>•  Work them in this order; each one prepares you for the next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EXAM LOGISTICS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OPENS MON DEC 14 · SITS THU DEC 17</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25 items × 4 pts = 100 · Closed to AI</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AND HAND-OFF</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THE SAME TWO QUESTIONS, START TO FINISH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TWO QUESTIONS, ALL SEMESTER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1 — THE DISCIPLINE &amp; ITS TOOLKIT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FIVE SUBFIELDS, ONE TOOLKIT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Concept application · argument analysis · evidence evaluation · the comparative method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2 — POWER, AUTHORITY, LEGITIMACY &amp; THE STATE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Hobbes vs. Locke vs. Rousseau</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Power (raw capacity) vs. authority (a recognized right to be obeyed) vs. legitimacy (the governed's belief it's rightful)</a:t>
            </a:r>
          </a:p>
          <a:p>
            <a:pPr algn="l">
              <a:spcAft>
                <a:spcPts val="1000"/>
              </a:spcAft>
            </a:pPr>
            <a:r>
              <a:rPr sz="2200">
                <a:solidFill>
                  <a:srgbClr val="333333"/>
                </a:solidFill>
                <a:latin typeface="Arial"/>
              </a:rPr>
              <a:t>•  Weber: the state's monopoly on legitimate force; traditional, charismatic, legal-rational authority</a:t>
            </a:r>
          </a:p>
          <a:p>
            <a:pPr algn="l">
              <a:spcAft>
                <a:spcPts val="1000"/>
              </a:spcAft>
            </a:pPr>
            <a:r>
              <a:rPr sz="2200">
                <a:solidFill>
                  <a:srgbClr val="333333"/>
                </a:solidFill>
                <a:latin typeface="Arial"/>
              </a:rPr>
              <a:t>•  The state's four criteria: territory, population, government, sovereignty</a:t>
            </a:r>
          </a:p>
          <a:p>
            <a:pPr algn="l">
              <a:spcAft>
                <a:spcPts val="1000"/>
              </a:spcAft>
            </a:pPr>
            <a:r>
              <a:rPr sz="2200">
                <a:solidFill>
                  <a:srgbClr val="333333"/>
                </a:solidFill>
                <a:latin typeface="Arial"/>
              </a:rPr>
              <a:t>•  Hobbes: absolute sovereign · Locke: limited gov't + consent + right to resist · Rousseau: popular sovereignty, general will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 IDEOLOGIES &amp; NORMATIVE THEORY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DEFINED NEUTRALLY, NEVER RANKED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Mill's harm principle · Rawls (pattern) vs. Nozick (history)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 REGIME TYPES &amp; CONSTITUTIONS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ELECTORAL ≠ LIBERAL DEMOCRACY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Madison, Fed. 51: "Ambition must be made to counteract ambition"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5 — LEGISLATURES, EXECUTIVES &amp; JUDICIARIES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Marbury v. Madison, 1803</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Head of state vs. head of government; parliamentary (no-confidence) vs. presidential (impeachment) vs. semi-presidential</a:t>
            </a:r>
          </a:p>
          <a:p>
            <a:pPr algn="l">
              <a:spcAft>
                <a:spcPts val="1000"/>
              </a:spcAft>
            </a:pPr>
            <a:r>
              <a:rPr sz="2200">
                <a:solidFill>
                  <a:srgbClr val="333333"/>
                </a:solidFill>
                <a:latin typeface="Arial"/>
              </a:rPr>
              <a:t>•  A titled "president" ≠ a presidential system — Germany, India, Israel, Italy are counterexamples</a:t>
            </a:r>
          </a:p>
          <a:p>
            <a:pPr algn="l">
              <a:spcAft>
                <a:spcPts val="1000"/>
              </a:spcAft>
            </a:pPr>
            <a:r>
              <a:rPr sz="2200">
                <a:solidFill>
                  <a:srgbClr val="333333"/>
                </a:solidFill>
                <a:latin typeface="Arial"/>
              </a:rPr>
              <a:t>•  Marbury: "emphatically the province and duty of the judicial department to say what the law is" — established judicial review</a:t>
            </a:r>
          </a:p>
          <a:p>
            <a:pPr algn="l">
              <a:spcAft>
                <a:spcPts val="1000"/>
              </a:spcAft>
            </a:pPr>
            <a:r>
              <a:rPr sz="2200">
                <a:solidFill>
                  <a:srgbClr val="333333"/>
                </a:solidFill>
                <a:latin typeface="Arial"/>
              </a:rPr>
              <a:t>•  Diffuse (U.S.) vs. concentrated (Kelsen) review · judicial independence requires compliance, not just formal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6 — AMERICAN GOVERNMENT &amp; PARTICIPATION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FEDERALISM · ELECTIONS · POLLING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UK 2024: Labour 411/650 seats (63.2%) on 33.7% of the vote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7 — THE COMPARATIVE METHOD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FIELD'S SUBSTITUTE FOR A LAB</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Lijphart (1971): "many variables, small N" — ~195 countries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