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Introduction to Psychology. I'm Prof. Bennett, and this is Week 1 — The Science of Psychology. A quick word on how this course runs: there is no required textbook; readings come to you as links. For your weekly tutorials, discussions, and assignments you'll use one approved chatbot — Gemini, Claude, or ChatGPT — and submit the share link. Grading is mostly coursework: weekly tutorials and practice, quizzes, assignments, discussions, a midterm in Week 8, and a final in Week 16. Late work loses 10% per day. This week answers two questions every claim about people has to survive: what does psychology actually study, and why do we trust evidence over the things that just feel true? By Friday you'll define the field, place its big ideas in time, and read any behavior through six lenses at once.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Watch me run one ordinary behavior through all six perspectives — this is the move I want you doing by Friday. The behavior: a student feels intense anxiety before speaking in front of the class. Biological: the brain's threat system, the amygdala, fires; adrenaline spikes heart rate and shaky hands; some people inherit a more reactive nervous system. Psychodynamic: an unconscious fear of being judged, perhaps rooted in early criticism. Behavioral: a past speech that went badly was punishing, so public speaking became a learned cue for fear. Cognitive: catastrophic thoughts — 'I'll freeze, everyone will laugh' — amplify it. Humanistic: a gap between the student's ideal self and how they feel threatens their sense of worth. Sociocultural: in cultures that prize saving face, public failure carries extra weight. Land it: no single lens is the whole truth — each adds something real. The right question isn't 'which perspective is correct?' but 'what does each one reveal?'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misconception that fools almost everyone: psychology is just common sense. Here's why that's wrong. Common sense is full of confident, contradictory proverbs. 'Absence makes the heart grow fonder' — and 'out of sight, out of mind.' Both feel obviously true; they can't both be the rule. The reason untested claims feel certain is HINDSIGHT BIAS — the I-knew-it-all-along effect. Once you learn a result, it feels obvious, even when the opposite result would have felt just as obvious. That's exactly why psychologists test claims with evidence instead of trusting their gut. Common sense explains everything after the fact and predicts nothing before it. DO: ask the class for another contradictory proverb pair — they come up with them fast.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more misconception to cure before we leave the science segment: 'a theory is just a guess.' Not in science. A THEORY is a well-supported explanation that organizes many observations and keeps generating new, testable predictions. A HYPOTHESIS is one of those predictions — specific, measurable, and able to turn out false. Worked example: the theory 'sleep strengthens memory' predicts a hypothesis — students who sleep eight hours after studying a word list will recall more words tomorrow than students kept awake. That prediction is concrete and could fail, which is exactly what makes it scientific. When someone says 'it's just a theory,' they're using the everyday word, not the scientific one. Good theories stick around because they survive many chances to be proven wrong.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separates psychology from pop-psych and horoscopes isn't the topics — it's the method, and underneath the method, an attitude. The scientific attitude has three parts. CURIOUS enough to ask the question in the first place. SKEPTICAL enough to ask 'what's the evidence?' before believing. And HUMBLE enough to be proven wrong and change your mind. Underneath all three is empiricism: the principle that conclusions come from systematic observation and evidence, not from authority, tradition, or 'it's obvious.' Next week we turn this attitude into specific tools — experiments, correlation, and ethics. Today, just hold the stance: curious enough to ask, skeptical enough to check, humble enough to be wrong.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move that defines how you'll use AI in this course: you verify, you don't consume. DO: have students paste this to an approved chatbot — Gemini, Claude, or ChatGPT — 'What's the difference between structuralism and functionalism, and who founded each?' Then check its answer against today's timeline. Chatbots often blur the two, or misattribute them — crediting functionalism to Wundt instead of James, or calling Freud the founder of scientific psychology when it was Wundt in 1879. The point isn't to dunk on the model; it's the working relationship — the tool drafts, you judge. That's exactly how the weekly Lecture Tutorial works. You'll catch the model, not trust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land the week. The whole thing reduces to three things you can now do with any claim about people. Define it — psychology is the science of behavior and mental processes. Place it — from Wundt's 1879 lab through behaviorism and Freud to the cognitive and biological eras. And read it through six lenses — biological, psychodynamic, behavioral, cognitive, humanistic, sociocultural, grouped as bio-psycho-social. Here's the graded work. Lecture Tutorial 1 with an approved chatbot — submit the share link, about 30 to 45 minutes. Quiz 1 covers the definition, history, perspectives, and the scientific attitude. Discussion 1, 'Through Which Lens?', has you read one everyday behavior through several perspectives. And Assignment 1, 'Six Lenses on One Life,' is AI-coached and self-scored. Tease next week: we said we trust evidence over common sense — next week is how, including the single most expensive mistake in all of research, mistaking a link for a cause.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 Open cold. Put the three claims on the board and have the room vote true or false, fast. Opposites attract in relationships; we only use 10% of our brains; venting your anger gets it out of your system. Most people pick at least one as true. Every one is false or unsupported. That gap — between what feels obviously true and what the evidence shows — is exactly why this field is a science and not a pile of opinions. Write the promise: by Friday you'll define what psychology studies, place its big ideas in time, and look at any behavior through six different lenses, and you'll know why we trust evidence over the thing that just feels right. The why-it-matters line: psychology is what happens when we stop trusting our gut about people and start testing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Every word in the definition is load-bearing. SCIENTIFIC: claims are tested against evidence, not settled by authority or 'it's obvious.' BEHAVIOR: anything an organism does that can be observed and recorded — a smile, a button press, words spoken, how fast someone reacts. MENTAL PROCESSES: the internal events we infer from behavior — thoughts, memories, emotions, perceptions, dreams. Memory hook: behavior is what we can see; mental processes are what we infer. Psychology studies both. Two clarifications students always need: psychology is not psychiatry — psychiatry is a branch of medicine with MDs who prescribe; clinical work is just one of psychology's many subfields. And psychology is not just talking about feelings — it includes neuroscientists imaging the brain and researchers timing reaction times.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the move psychology makes, in one example. Observation: a student's hands are shaking before a presentation — that's behavior we can see. Inference: she feels anxious — a mental process we can't see directly. Psychology's job is to make the invisible measurable. We might track her heart rate, have her rate worry on a 1-to-7 scale, or time how long she delays starting. We can't open the mind and look inside, so we reach it through behavior we can measure. DO: ask the class for another pair — name a behavior you can see, then the mental process you'd infer from it. This visible-to-invisible bridge is the engine of the whole field.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Psychology is young — about 150 years old as a science — and its story is a series of arguments about what to study and how. 1879: Wilhelm Wundt opens the first psychology lab in Leipzig — the official birthday of scientific psychology — using introspection, trained self-reports of conscious experience. Structuralism, named by Titchener, tried to break consciousness into its elements; functionalism, William James, asked instead what the mind is for — how it helps us adapt. Behaviorism, Watson then Skinner, said stop guessing about the invisible mind and study only observable, learned behavior. Freud's psychoanalysis put the unconscious and early childhood at the center. Humanistic psychology — Rogers and Maslow — answered with free will and growth. Then the cognitive revolution brought the mind back as an information processor, and today's biological era studies its physical basis. Modern psychology borrows from all of them.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remember one date this week, remember 1879. That's when Wilhelm Wundt opened the first laboratory dedicated to psychology, in Leipzig, Germany — the conventional birthday of psychology as a science, the moment it split off from philosophy. His method was introspection: trained participants reported the contents of their own consciousness while doing a task. Introspection turned out to be unreliable — too much variation between people — but Wundt's lab mattered because it insisted on objective measurement and control. DO: flag the most common chatbot error you'll test later — models sometimes credit the first lab to Freud or James. It's Wundt, 1879.</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field's first two schools were a direct argument. STRUCTURALISM — pioneered by Wundt and named by his student Titchener — used introspection to break consciousness into its most basic elements, almost a chemistry of the mind. It was fragile because introspection is unreliable. FUNCTIONALISM — William James, who wrote the field's first great textbook in 1890 — said that's the wrong question. Don't ask what the mind is made of; ask what it's FOR: how thoughts and behaviors help an organism adapt and survive. That focus on the purpose and consequences of behavior still shapes psychology today. DO: this contrast is the signature AI-critique trap of the week — who founded each, and the difference. We'll test it at the end.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the six lenses working psychologists use right now. BIOLOGICAL: behavior comes from the body — brain structures, neurotransmitters, hormones, genes. PSYCHODYNAMIC: behavior is driven by the unconscious and shaped by early experience. BEHAVIORAL: behavior is learned through conditioning and shaped by the environment's rewards and punishments. COGNITIVE: behavior depends on how we take in, process, store, and retrieve information. HUMANISTIC: behavior reflects free will and the drive toward growth and self-actualization. SOCIOCULTURAL: behavior is shaped by culture, society, and the people around us. The key idea: these are complementary, not contradictory. Group them into three levels of analysis — biological, psychological, social-cultural — the biopsychosocial frame. One person, three levels, six lenses: different angles on the same human.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the organizing hook for all six perspectives: three levels of analysis. BIO — the body: brain, genes, chemicals. PSYCHO — the mind: learning, thought, emotion, and the self. SOCIAL — the world: culture, relationships, and context. The six perspectives sort neatly into these three levels, and a modern psychologist usually works at several at once. That combined view has a name — the biopsychosocial approach. The misconception to cure: that one level must be the 'real' one and the others wrong. They operate at different levels. Saying anxiety is just brain chemistry is like saying a novel is just ink — true at one level, blind at the others.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960120"/>
            <a:ext cx="8046720" cy="365760"/>
          </a:xfrm>
          <a:prstGeom prst="rect">
            <a:avLst/>
          </a:prstGeom>
          <a:noFill/>
          <a:ln/>
        </p:spPr>
        <p:txBody>
          <a:bodyPr wrap="square" rtlCol="0" anchor="ctr"/>
          <a:lstStyle/>
          <a:p>
            <a:pPr indent="0" marL="0">
              <a:buNone/>
            </a:pPr>
            <a:r>
              <a:rPr lang="en-US" sz="1400" spc="200" kern="0" dirty="0">
                <a:solidFill>
                  <a:srgbClr val="CFCBEC"/>
                </a:solidFill>
                <a:latin typeface="Calibri" pitchFamily="34" charset="0"/>
                <a:ea typeface="Calibri" pitchFamily="34" charset="-122"/>
                <a:cs typeface="Calibri" pitchFamily="34" charset="-120"/>
              </a:rPr>
              <a:t>INTRODUCTION TO PSYCHOLOGY  ·  PSYC 1  ·  WEEK 1</a:t>
            </a:r>
            <a:endParaRPr lang="en-US" sz="1400" dirty="0"/>
          </a:p>
        </p:txBody>
      </p:sp>
      <p:sp>
        <p:nvSpPr>
          <p:cNvPr id="3" name="Text 1"/>
          <p:cNvSpPr/>
          <p:nvPr/>
        </p:nvSpPr>
        <p:spPr>
          <a:xfrm>
            <a:off x="548640" y="1417320"/>
            <a:ext cx="8046720" cy="1005840"/>
          </a:xfrm>
          <a:prstGeom prst="rect">
            <a:avLst/>
          </a:prstGeom>
          <a:noFill/>
          <a:ln/>
        </p:spPr>
        <p:txBody>
          <a:bodyPr wrap="square" rtlCol="0" anchor="ctr"/>
          <a:lstStyle/>
          <a:p>
            <a:pPr indent="0" marL="0">
              <a:buNone/>
            </a:pPr>
            <a:r>
              <a:rPr lang="en-US" sz="4600" b="1" dirty="0">
                <a:solidFill>
                  <a:srgbClr val="FFFFFF"/>
                </a:solidFill>
                <a:latin typeface="Cambria" pitchFamily="34" charset="0"/>
                <a:ea typeface="Cambria" pitchFamily="34" charset="-122"/>
                <a:cs typeface="Cambria" pitchFamily="34" charset="-120"/>
              </a:rPr>
              <a:t>The Science of Psychology</a:t>
            </a:r>
            <a:endParaRPr lang="en-US" sz="4600" dirty="0"/>
          </a:p>
        </p:txBody>
      </p:sp>
      <p:sp>
        <p:nvSpPr>
          <p:cNvPr id="4" name="Text 2"/>
          <p:cNvSpPr/>
          <p:nvPr/>
        </p:nvSpPr>
        <p:spPr>
          <a:xfrm>
            <a:off x="548640" y="2697480"/>
            <a:ext cx="7772400" cy="822960"/>
          </a:xfrm>
          <a:prstGeom prst="rect">
            <a:avLst/>
          </a:prstGeom>
          <a:noFill/>
          <a:ln/>
        </p:spPr>
        <p:txBody>
          <a:bodyPr wrap="square" rtlCol="0" anchor="ctr"/>
          <a:lstStyle/>
          <a:p>
            <a:pPr indent="0" marL="0">
              <a:buNone/>
            </a:pPr>
            <a:r>
              <a:rPr lang="en-US" sz="1800" i="1" dirty="0">
                <a:solidFill>
                  <a:srgbClr val="E0A33E"/>
                </a:solidFill>
                <a:latin typeface="Calibri" pitchFamily="34" charset="0"/>
                <a:ea typeface="Calibri" pitchFamily="34" charset="-122"/>
                <a:cs typeface="Calibri" pitchFamily="34" charset="-120"/>
              </a:rPr>
              <a:t>What makes psychology a science — and how can six different lenses all be 'right' about the same person?</a:t>
            </a:r>
            <a:endParaRPr lang="en-US" sz="1800" dirty="0"/>
          </a:p>
        </p:txBody>
      </p:sp>
      <p:sp>
        <p:nvSpPr>
          <p:cNvPr id="5" name="Text 3"/>
          <p:cNvSpPr/>
          <p:nvPr/>
        </p:nvSpPr>
        <p:spPr>
          <a:xfrm>
            <a:off x="548640" y="4114800"/>
            <a:ext cx="8046720" cy="320040"/>
          </a:xfrm>
          <a:prstGeom prst="rect">
            <a:avLst/>
          </a:prstGeom>
          <a:noFill/>
          <a:ln/>
        </p:spPr>
        <p:txBody>
          <a:bodyPr wrap="square" rtlCol="0" anchor="ctr"/>
          <a:lstStyle/>
          <a:p>
            <a:pPr indent="0" marL="0">
              <a:buNone/>
            </a:pPr>
            <a:r>
              <a:rPr lang="en-US" sz="1300" dirty="0">
                <a:solidFill>
                  <a:srgbClr val="CFCBEC"/>
                </a:solidFill>
                <a:latin typeface="Calibri" pitchFamily="34" charset="0"/>
                <a:ea typeface="Calibri" pitchFamily="34" charset="-122"/>
                <a:cs typeface="Calibri" pitchFamily="34" charset="-120"/>
              </a:rPr>
              <a:t>Silver Oak University  ·  Department of Psychology</a:t>
            </a:r>
            <a:endParaRPr lang="en-US" sz="1300" dirty="0"/>
          </a:p>
        </p:txBody>
      </p:sp>
      <p:sp>
        <p:nvSpPr>
          <p:cNvPr id="6" name="Text 4"/>
          <p:cNvSpPr/>
          <p:nvPr/>
        </p:nvSpPr>
        <p:spPr>
          <a:xfrm>
            <a:off x="548640" y="4434840"/>
            <a:ext cx="8046720" cy="274320"/>
          </a:xfrm>
          <a:prstGeom prst="rect">
            <a:avLst/>
          </a:prstGeom>
          <a:noFill/>
          <a:ln/>
        </p:spPr>
        <p:txBody>
          <a:bodyPr wrap="square" rtlCol="0" anchor="ctr"/>
          <a:lstStyle/>
          <a:p>
            <a:pPr indent="0" marL="0">
              <a:buNone/>
            </a:pPr>
            <a:r>
              <a:rPr lang="en-US" sz="105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WORKED EXAMPLE  ·  DO THIS BY FRIDAY</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Anxiety before public speaking — six ways</a:t>
            </a:r>
            <a:endParaRPr lang="en-US" sz="3000" dirty="0"/>
          </a:p>
        </p:txBody>
      </p:sp>
      <p:sp>
        <p:nvSpPr>
          <p:cNvPr id="4" name="Text 2"/>
          <p:cNvSpPr/>
          <p:nvPr/>
        </p:nvSpPr>
        <p:spPr>
          <a:xfrm>
            <a:off x="640080" y="1828800"/>
            <a:ext cx="210312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Biological</a:t>
            </a:r>
            <a:endParaRPr lang="en-US" sz="1450" dirty="0"/>
          </a:p>
        </p:txBody>
      </p:sp>
      <p:sp>
        <p:nvSpPr>
          <p:cNvPr id="5" name="Text 3"/>
          <p:cNvSpPr/>
          <p:nvPr/>
        </p:nvSpPr>
        <p:spPr>
          <a:xfrm>
            <a:off x="2743200" y="1828800"/>
            <a:ext cx="576072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amygdala fires; adrenaline; a more reactive nervous system</a:t>
            </a:r>
            <a:endParaRPr lang="en-US" sz="1400" dirty="0"/>
          </a:p>
        </p:txBody>
      </p:sp>
      <p:sp>
        <p:nvSpPr>
          <p:cNvPr id="6" name="Text 4"/>
          <p:cNvSpPr/>
          <p:nvPr/>
        </p:nvSpPr>
        <p:spPr>
          <a:xfrm>
            <a:off x="640080" y="2267712"/>
            <a:ext cx="2103120" cy="384048"/>
          </a:xfrm>
          <a:prstGeom prst="rect">
            <a:avLst/>
          </a:prstGeom>
          <a:noFill/>
          <a:ln/>
        </p:spPr>
        <p:txBody>
          <a:bodyPr wrap="square" rtlCol="0" anchor="ctr"/>
          <a:lstStyle/>
          <a:p>
            <a:pPr indent="0" marL="0">
              <a:buNone/>
            </a:pPr>
            <a:r>
              <a:rPr lang="en-US" sz="1450" b="1" dirty="0">
                <a:solidFill>
                  <a:srgbClr val="5B53A6"/>
                </a:solidFill>
                <a:latin typeface="Calibri" pitchFamily="34" charset="0"/>
                <a:ea typeface="Calibri" pitchFamily="34" charset="-122"/>
                <a:cs typeface="Calibri" pitchFamily="34" charset="-120"/>
              </a:rPr>
              <a:t>Psychodynamic</a:t>
            </a:r>
            <a:endParaRPr lang="en-US" sz="1450" dirty="0"/>
          </a:p>
        </p:txBody>
      </p:sp>
      <p:sp>
        <p:nvSpPr>
          <p:cNvPr id="7" name="Text 5"/>
          <p:cNvSpPr/>
          <p:nvPr/>
        </p:nvSpPr>
        <p:spPr>
          <a:xfrm>
            <a:off x="2743200" y="2267712"/>
            <a:ext cx="576072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an unconscious fear of being judged</a:t>
            </a:r>
            <a:endParaRPr lang="en-US" sz="1400" dirty="0"/>
          </a:p>
        </p:txBody>
      </p:sp>
      <p:sp>
        <p:nvSpPr>
          <p:cNvPr id="8" name="Text 6"/>
          <p:cNvSpPr/>
          <p:nvPr/>
        </p:nvSpPr>
        <p:spPr>
          <a:xfrm>
            <a:off x="640080" y="2706624"/>
            <a:ext cx="2103120" cy="384048"/>
          </a:xfrm>
          <a:prstGeom prst="rect">
            <a:avLst/>
          </a:prstGeom>
          <a:noFill/>
          <a:ln/>
        </p:spPr>
        <p:txBody>
          <a:bodyPr wrap="square" rtlCol="0" anchor="ctr"/>
          <a:lstStyle/>
          <a:p>
            <a:pPr indent="0" marL="0">
              <a:buNone/>
            </a:pPr>
            <a:r>
              <a:rPr lang="en-US" sz="1450" b="1" dirty="0">
                <a:solidFill>
                  <a:srgbClr val="2F8F86"/>
                </a:solidFill>
                <a:latin typeface="Calibri" pitchFamily="34" charset="0"/>
                <a:ea typeface="Calibri" pitchFamily="34" charset="-122"/>
                <a:cs typeface="Calibri" pitchFamily="34" charset="-120"/>
              </a:rPr>
              <a:t>Behavioral</a:t>
            </a:r>
            <a:endParaRPr lang="en-US" sz="1450" dirty="0"/>
          </a:p>
        </p:txBody>
      </p:sp>
      <p:sp>
        <p:nvSpPr>
          <p:cNvPr id="9" name="Text 7"/>
          <p:cNvSpPr/>
          <p:nvPr/>
        </p:nvSpPr>
        <p:spPr>
          <a:xfrm>
            <a:off x="2743200" y="2706624"/>
            <a:ext cx="576072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a past speech went badly — fear was learned</a:t>
            </a:r>
            <a:endParaRPr lang="en-US" sz="1400" dirty="0"/>
          </a:p>
        </p:txBody>
      </p:sp>
      <p:sp>
        <p:nvSpPr>
          <p:cNvPr id="10" name="Text 8"/>
          <p:cNvSpPr/>
          <p:nvPr/>
        </p:nvSpPr>
        <p:spPr>
          <a:xfrm>
            <a:off x="640080" y="3145536"/>
            <a:ext cx="2103120" cy="384048"/>
          </a:xfrm>
          <a:prstGeom prst="rect">
            <a:avLst/>
          </a:prstGeom>
          <a:noFill/>
          <a:ln/>
        </p:spPr>
        <p:txBody>
          <a:bodyPr wrap="square" rtlCol="0" anchor="ctr"/>
          <a:lstStyle/>
          <a:p>
            <a:pPr indent="0" marL="0">
              <a:buNone/>
            </a:pPr>
            <a:r>
              <a:rPr lang="en-US" sz="1450" b="1" dirty="0">
                <a:solidFill>
                  <a:srgbClr val="26235C"/>
                </a:solidFill>
                <a:latin typeface="Calibri" pitchFamily="34" charset="0"/>
                <a:ea typeface="Calibri" pitchFamily="34" charset="-122"/>
                <a:cs typeface="Calibri" pitchFamily="34" charset="-120"/>
              </a:rPr>
              <a:t>Cognitive</a:t>
            </a:r>
            <a:endParaRPr lang="en-US" sz="1450" dirty="0"/>
          </a:p>
        </p:txBody>
      </p:sp>
      <p:sp>
        <p:nvSpPr>
          <p:cNvPr id="11" name="Text 9"/>
          <p:cNvSpPr/>
          <p:nvPr/>
        </p:nvSpPr>
        <p:spPr>
          <a:xfrm>
            <a:off x="2743200" y="3145536"/>
            <a:ext cx="576072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"I'll freeze, everyone will laugh"</a:t>
            </a:r>
            <a:endParaRPr lang="en-US" sz="1400" dirty="0"/>
          </a:p>
        </p:txBody>
      </p:sp>
      <p:sp>
        <p:nvSpPr>
          <p:cNvPr id="12" name="Text 10"/>
          <p:cNvSpPr/>
          <p:nvPr/>
        </p:nvSpPr>
        <p:spPr>
          <a:xfrm>
            <a:off x="640080" y="3584448"/>
            <a:ext cx="210312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Humanistic</a:t>
            </a:r>
            <a:endParaRPr lang="en-US" sz="1450" dirty="0"/>
          </a:p>
        </p:txBody>
      </p:sp>
      <p:sp>
        <p:nvSpPr>
          <p:cNvPr id="13" name="Text 11"/>
          <p:cNvSpPr/>
          <p:nvPr/>
        </p:nvSpPr>
        <p:spPr>
          <a:xfrm>
            <a:off x="2743200" y="3584448"/>
            <a:ext cx="576072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a gap from the poised 'ideal self'</a:t>
            </a:r>
            <a:endParaRPr lang="en-US" sz="1400" dirty="0"/>
          </a:p>
        </p:txBody>
      </p:sp>
      <p:sp>
        <p:nvSpPr>
          <p:cNvPr id="14" name="Text 12"/>
          <p:cNvSpPr/>
          <p:nvPr/>
        </p:nvSpPr>
        <p:spPr>
          <a:xfrm>
            <a:off x="640080" y="4023360"/>
            <a:ext cx="2103120" cy="384048"/>
          </a:xfrm>
          <a:prstGeom prst="rect">
            <a:avLst/>
          </a:prstGeom>
          <a:noFill/>
          <a:ln/>
        </p:spPr>
        <p:txBody>
          <a:bodyPr wrap="square" rtlCol="0" anchor="ctr"/>
          <a:lstStyle/>
          <a:p>
            <a:pPr indent="0" marL="0">
              <a:buNone/>
            </a:pPr>
            <a:r>
              <a:rPr lang="en-US" sz="1450" b="1" dirty="0">
                <a:solidFill>
                  <a:srgbClr val="5B53A6"/>
                </a:solidFill>
                <a:latin typeface="Calibri" pitchFamily="34" charset="0"/>
                <a:ea typeface="Calibri" pitchFamily="34" charset="-122"/>
                <a:cs typeface="Calibri" pitchFamily="34" charset="-120"/>
              </a:rPr>
              <a:t>Sociocultural</a:t>
            </a:r>
            <a:endParaRPr lang="en-US" sz="1450" dirty="0"/>
          </a:p>
        </p:txBody>
      </p:sp>
      <p:sp>
        <p:nvSpPr>
          <p:cNvPr id="15" name="Text 13"/>
          <p:cNvSpPr/>
          <p:nvPr/>
        </p:nvSpPr>
        <p:spPr>
          <a:xfrm>
            <a:off x="2743200" y="4023360"/>
            <a:ext cx="576072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cultures that prize 'saving face' raise the stakes</a:t>
            </a:r>
            <a:endParaRPr lang="en-US" sz="1400" dirty="0"/>
          </a:p>
        </p:txBody>
      </p:sp>
      <p:sp>
        <p:nvSpPr>
          <p:cNvPr id="16" name="Text 14"/>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TRAP EVERYONE FALLS FOR</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"Psychology is just common sense"</a:t>
            </a:r>
            <a:endParaRPr lang="en-US" sz="3000" dirty="0"/>
          </a:p>
        </p:txBody>
      </p:sp>
      <p:sp>
        <p:nvSpPr>
          <p:cNvPr id="4" name="Text 2"/>
          <p:cNvSpPr/>
          <p:nvPr/>
        </p:nvSpPr>
        <p:spPr>
          <a:xfrm>
            <a:off x="777240" y="1828800"/>
            <a:ext cx="7680960" cy="822960"/>
          </a:xfrm>
          <a:prstGeom prst="rect">
            <a:avLst/>
          </a:prstGeom>
          <a:noFill/>
          <a:ln/>
        </p:spPr>
        <p:txBody>
          <a:bodyPr wrap="square" rtlCol="0" anchor="ctr"/>
          <a:lstStyle/>
          <a:p>
            <a:pPr indent="0" marL="0">
              <a:buNone/>
            </a:pPr>
            <a:r>
              <a:rPr lang="en-US" sz="1600" i="1" dirty="0">
                <a:solidFill>
                  <a:srgbClr val="26235C"/>
                </a:solidFill>
                <a:latin typeface="Calibri" pitchFamily="34" charset="0"/>
                <a:ea typeface="Calibri" pitchFamily="34" charset="-122"/>
                <a:cs typeface="Calibri" pitchFamily="34" charset="-120"/>
              </a:rPr>
              <a:t>"Absence makes the heart grow fonder."</a:t>
            </a:r>
            <a:endParaRPr lang="en-US" sz="1600" dirty="0"/>
          </a:p>
          <a:p>
            <a:pPr indent="0" marL="0">
              <a:buNone/>
            </a:pPr>
            <a:r>
              <a:rPr lang="en-US" sz="1600" i="1" dirty="0">
                <a:solidFill>
                  <a:srgbClr val="26235C"/>
                </a:solidFill>
                <a:latin typeface="Calibri" pitchFamily="34" charset="0"/>
                <a:ea typeface="Calibri" pitchFamily="34" charset="-122"/>
                <a:cs typeface="Calibri" pitchFamily="34" charset="-120"/>
              </a:rPr>
              <a:t>"Out of sight, out of mind."</a:t>
            </a:r>
            <a:endParaRPr lang="en-US" sz="1600" dirty="0"/>
          </a:p>
        </p:txBody>
      </p:sp>
      <p:sp>
        <p:nvSpPr>
          <p:cNvPr id="5" name="Text 3"/>
          <p:cNvSpPr/>
          <p:nvPr/>
        </p:nvSpPr>
        <p:spPr>
          <a:xfrm>
            <a:off x="777240" y="2697480"/>
            <a:ext cx="7680960" cy="365760"/>
          </a:xfrm>
          <a:prstGeom prst="rect">
            <a:avLst/>
          </a:prstGeom>
          <a:noFill/>
          <a:ln/>
        </p:spPr>
        <p:txBody>
          <a:bodyPr wrap="square" rtlCol="0" anchor="ctr"/>
          <a:lstStyle/>
          <a:p>
            <a:pPr indent="0" marL="0">
              <a:buNone/>
            </a:pPr>
            <a:r>
              <a:rPr lang="en-US" sz="1500" b="1" dirty="0">
                <a:solidFill>
                  <a:srgbClr val="2F8F86"/>
                </a:solidFill>
                <a:latin typeface="Calibri" pitchFamily="34" charset="0"/>
                <a:ea typeface="Calibri" pitchFamily="34" charset="-122"/>
                <a:cs typeface="Calibri" pitchFamily="34" charset="-120"/>
              </a:rPr>
              <a:t>Both feel obvious. They can't both be the rule.</a:t>
            </a:r>
            <a:endParaRPr lang="en-US" sz="1500" dirty="0"/>
          </a:p>
        </p:txBody>
      </p:sp>
      <p:sp>
        <p:nvSpPr>
          <p:cNvPr id="6" name="Shape 4"/>
          <p:cNvSpPr/>
          <p:nvPr/>
        </p:nvSpPr>
        <p:spPr>
          <a:xfrm>
            <a:off x="502920" y="3246120"/>
            <a:ext cx="8138160" cy="1051560"/>
          </a:xfrm>
          <a:prstGeom prst="roundRect">
            <a:avLst>
              <a:gd name="adj" fmla="val 7826"/>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777240" y="3429000"/>
            <a:ext cx="7589520" cy="73152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HINDSIGHT BIAS  </a:t>
            </a:r>
            <a:pPr indent="0" marL="0">
              <a:buNone/>
            </a:pPr>
            <a:r>
              <a:rPr lang="en-US" sz="1450" dirty="0">
                <a:solidFill>
                  <a:srgbClr val="33324A"/>
                </a:solidFill>
                <a:latin typeface="Calibri" pitchFamily="34" charset="0"/>
                <a:ea typeface="Calibri" pitchFamily="34" charset="-122"/>
                <a:cs typeface="Calibri" pitchFamily="34" charset="-120"/>
              </a:rPr>
              <a:t>— once we know an outcome, it feels like we knew it all along. That's why we test claims instead of trusting intuition.</a:t>
            </a:r>
            <a:endParaRPr lang="en-US" sz="15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"IT'S JUST A THEORY"  —  NOT IN SCIENCE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Theory  vs  Hypothesis</a:t>
            </a:r>
            <a:endParaRPr lang="en-US" sz="3000" dirty="0"/>
          </a:p>
        </p:txBody>
      </p:sp>
      <p:sp>
        <p:nvSpPr>
          <p:cNvPr id="4" name="Shape 2"/>
          <p:cNvSpPr/>
          <p:nvPr/>
        </p:nvSpPr>
        <p:spPr>
          <a:xfrm>
            <a:off x="502920" y="1783080"/>
            <a:ext cx="3931920" cy="2286000"/>
          </a:xfrm>
          <a:prstGeom prst="roundRect">
            <a:avLst>
              <a:gd name="adj" fmla="val 3600"/>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286000"/>
          </a:xfrm>
          <a:prstGeom prst="roundRect">
            <a:avLst>
              <a:gd name="adj" fmla="val 3600"/>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57400"/>
            <a:ext cx="3474720" cy="1828800"/>
          </a:xfrm>
          <a:prstGeom prst="rect">
            <a:avLst/>
          </a:prstGeom>
          <a:noFill/>
          <a:ln/>
        </p:spPr>
        <p:txBody>
          <a:bodyPr wrap="square" rtlCol="0" anchor="t"/>
          <a:lstStyle/>
          <a:p>
            <a:pPr indent="0" marL="0">
              <a:buNone/>
            </a:pPr>
            <a:r>
              <a:rPr lang="en-US" sz="1700" b="1" dirty="0">
                <a:solidFill>
                  <a:srgbClr val="5B53A6"/>
                </a:solidFill>
                <a:latin typeface="Calibri" pitchFamily="34" charset="0"/>
                <a:ea typeface="Calibri" pitchFamily="34" charset="-122"/>
                <a:cs typeface="Calibri" pitchFamily="34" charset="-120"/>
              </a:rPr>
              <a:t>THEORY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a well-supported explanation that ties together many findings</a:t>
            </a:r>
            <a:endParaRPr lang="en-US" sz="1700" dirty="0"/>
          </a:p>
        </p:txBody>
      </p:sp>
      <p:sp>
        <p:nvSpPr>
          <p:cNvPr id="7" name="Text 5"/>
          <p:cNvSpPr/>
          <p:nvPr/>
        </p:nvSpPr>
        <p:spPr>
          <a:xfrm>
            <a:off x="4937760" y="2057400"/>
            <a:ext cx="3474720" cy="1828800"/>
          </a:xfrm>
          <a:prstGeom prst="rect">
            <a:avLst/>
          </a:prstGeom>
          <a:noFill/>
          <a:ln/>
        </p:spPr>
        <p:txBody>
          <a:bodyPr wrap="square" rtlCol="0" anchor="t"/>
          <a:lstStyle/>
          <a:p>
            <a:pPr indent="0" marL="0">
              <a:buNone/>
            </a:pPr>
            <a:r>
              <a:rPr lang="en-US" sz="1700" b="1" dirty="0">
                <a:solidFill>
                  <a:srgbClr val="2F8F86"/>
                </a:solidFill>
                <a:latin typeface="Calibri" pitchFamily="34" charset="0"/>
                <a:ea typeface="Calibri" pitchFamily="34" charset="-122"/>
                <a:cs typeface="Calibri" pitchFamily="34" charset="-120"/>
              </a:rPr>
              <a:t>HYPOTHESIS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one testable prediction the theory makes — and that could turn out false</a:t>
            </a:r>
            <a:endParaRPr lang="en-US" sz="1700" dirty="0"/>
          </a:p>
        </p:txBody>
      </p:sp>
      <p:sp>
        <p:nvSpPr>
          <p:cNvPr id="8" name="Text 6"/>
          <p:cNvSpPr/>
          <p:nvPr/>
        </p:nvSpPr>
        <p:spPr>
          <a:xfrm>
            <a:off x="502920" y="4297680"/>
            <a:ext cx="8138160" cy="45720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Theory: "sleep strengthens memory."  →  Hypothesis: "students who sleep 8 hrs after studying recall more words tomorrow."</a:t>
            </a:r>
            <a:endParaRPr lang="en-US" sz="13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WHAT MAKES IT A SCIENCE  ·  THE ATTITUDE, NOT THE TOPIC</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Curious  ·  Skeptical  ·  Humble</a:t>
            </a:r>
            <a:endParaRPr lang="en-US" sz="3000" dirty="0"/>
          </a:p>
        </p:txBody>
      </p:sp>
      <p:sp>
        <p:nvSpPr>
          <p:cNvPr id="4" name="Shape 2"/>
          <p:cNvSpPr/>
          <p:nvPr/>
        </p:nvSpPr>
        <p:spPr>
          <a:xfrm>
            <a:off x="502920" y="1920240"/>
            <a:ext cx="2679192" cy="1737360"/>
          </a:xfrm>
          <a:prstGeom prst="roundRect">
            <a:avLst>
              <a:gd name="adj" fmla="val 4737"/>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502920" y="2194560"/>
            <a:ext cx="2679192" cy="457200"/>
          </a:xfrm>
          <a:prstGeom prst="rect">
            <a:avLst/>
          </a:prstGeom>
          <a:noFill/>
          <a:ln/>
        </p:spPr>
        <p:txBody>
          <a:bodyPr wrap="square" rtlCol="0" anchor="ctr"/>
          <a:lstStyle/>
          <a:p>
            <a:pPr algn="ctr" indent="0" marL="0">
              <a:buNone/>
            </a:pPr>
            <a:r>
              <a:rPr lang="en-US" sz="2000" b="1" dirty="0">
                <a:solidFill>
                  <a:srgbClr val="2F8F86"/>
                </a:solidFill>
                <a:latin typeface="Cambria" pitchFamily="34" charset="0"/>
                <a:ea typeface="Cambria" pitchFamily="34" charset="-122"/>
                <a:cs typeface="Cambria" pitchFamily="34" charset="-120"/>
              </a:rPr>
              <a:t>CURIOUS</a:t>
            </a:r>
            <a:endParaRPr lang="en-US" sz="2000" dirty="0"/>
          </a:p>
        </p:txBody>
      </p:sp>
      <p:sp>
        <p:nvSpPr>
          <p:cNvPr id="6" name="Text 4"/>
          <p:cNvSpPr/>
          <p:nvPr/>
        </p:nvSpPr>
        <p:spPr>
          <a:xfrm>
            <a:off x="685800" y="2743200"/>
            <a:ext cx="2313432" cy="822960"/>
          </a:xfrm>
          <a:prstGeom prst="rect">
            <a:avLst/>
          </a:prstGeom>
          <a:noFill/>
          <a:ln/>
        </p:spPr>
        <p:txBody>
          <a:bodyPr wrap="square" rtlCol="0" anchor="t"/>
          <a:lstStyle/>
          <a:p>
            <a:pPr algn="ctr" indent="0" marL="0">
              <a:buNone/>
            </a:pPr>
            <a:r>
              <a:rPr lang="en-US" sz="1400" dirty="0">
                <a:solidFill>
                  <a:srgbClr val="33324A"/>
                </a:solidFill>
                <a:latin typeface="Calibri" pitchFamily="34" charset="0"/>
                <a:ea typeface="Calibri" pitchFamily="34" charset="-122"/>
                <a:cs typeface="Calibri" pitchFamily="34" charset="-120"/>
              </a:rPr>
              <a:t>enough to ask the question</a:t>
            </a:r>
            <a:endParaRPr lang="en-US" sz="1400" dirty="0"/>
          </a:p>
        </p:txBody>
      </p:sp>
      <p:sp>
        <p:nvSpPr>
          <p:cNvPr id="7" name="Shape 5"/>
          <p:cNvSpPr/>
          <p:nvPr/>
        </p:nvSpPr>
        <p:spPr>
          <a:xfrm>
            <a:off x="3246120" y="1920240"/>
            <a:ext cx="2679192" cy="1737360"/>
          </a:xfrm>
          <a:prstGeom prst="roundRect">
            <a:avLst>
              <a:gd name="adj" fmla="val 4737"/>
            </a:avLst>
          </a:prstGeom>
          <a:solidFill>
            <a:srgbClr val="FFFFFF"/>
          </a:solidFill>
          <a:ln/>
          <a:effectLst>
            <a:outerShdw sx="100000" sy="100000" kx="0" ky="0" algn="bl" rotWithShape="0" blurRad="88900" dist="38100" dir="5400000">
              <a:srgbClr val="000000">
                <a:alpha val="10000"/>
              </a:srgbClr>
            </a:outerShdw>
          </a:effectLst>
        </p:spPr>
      </p:sp>
      <p:sp>
        <p:nvSpPr>
          <p:cNvPr id="8" name="Text 6"/>
          <p:cNvSpPr/>
          <p:nvPr/>
        </p:nvSpPr>
        <p:spPr>
          <a:xfrm>
            <a:off x="3246120" y="2194560"/>
            <a:ext cx="2679192" cy="457200"/>
          </a:xfrm>
          <a:prstGeom prst="rect">
            <a:avLst/>
          </a:prstGeom>
          <a:noFill/>
          <a:ln/>
        </p:spPr>
        <p:txBody>
          <a:bodyPr wrap="square" rtlCol="0" anchor="ctr"/>
          <a:lstStyle/>
          <a:p>
            <a:pPr algn="ctr" indent="0" marL="0">
              <a:buNone/>
            </a:pPr>
            <a:r>
              <a:rPr lang="en-US" sz="2000" b="1" dirty="0">
                <a:solidFill>
                  <a:srgbClr val="E0A33E"/>
                </a:solidFill>
                <a:latin typeface="Cambria" pitchFamily="34" charset="0"/>
                <a:ea typeface="Cambria" pitchFamily="34" charset="-122"/>
                <a:cs typeface="Cambria" pitchFamily="34" charset="-120"/>
              </a:rPr>
              <a:t>SKEPTICAL</a:t>
            </a:r>
            <a:endParaRPr lang="en-US" sz="2000" dirty="0"/>
          </a:p>
        </p:txBody>
      </p:sp>
      <p:sp>
        <p:nvSpPr>
          <p:cNvPr id="9" name="Text 7"/>
          <p:cNvSpPr/>
          <p:nvPr/>
        </p:nvSpPr>
        <p:spPr>
          <a:xfrm>
            <a:off x="3429000" y="2743200"/>
            <a:ext cx="2313432" cy="822960"/>
          </a:xfrm>
          <a:prstGeom prst="rect">
            <a:avLst/>
          </a:prstGeom>
          <a:noFill/>
          <a:ln/>
        </p:spPr>
        <p:txBody>
          <a:bodyPr wrap="square" rtlCol="0" anchor="t"/>
          <a:lstStyle/>
          <a:p>
            <a:pPr algn="ctr" indent="0" marL="0">
              <a:buNone/>
            </a:pPr>
            <a:r>
              <a:rPr lang="en-US" sz="1400" dirty="0">
                <a:solidFill>
                  <a:srgbClr val="33324A"/>
                </a:solidFill>
                <a:latin typeface="Calibri" pitchFamily="34" charset="0"/>
                <a:ea typeface="Calibri" pitchFamily="34" charset="-122"/>
                <a:cs typeface="Calibri" pitchFamily="34" charset="-120"/>
              </a:rPr>
              <a:t>enough to ask for the evidence</a:t>
            </a:r>
            <a:endParaRPr lang="en-US" sz="1400" dirty="0"/>
          </a:p>
        </p:txBody>
      </p:sp>
      <p:sp>
        <p:nvSpPr>
          <p:cNvPr id="10" name="Shape 8"/>
          <p:cNvSpPr/>
          <p:nvPr/>
        </p:nvSpPr>
        <p:spPr>
          <a:xfrm>
            <a:off x="5989320" y="1920240"/>
            <a:ext cx="2679192" cy="1737360"/>
          </a:xfrm>
          <a:prstGeom prst="roundRect">
            <a:avLst>
              <a:gd name="adj" fmla="val 4737"/>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5989320" y="2194560"/>
            <a:ext cx="2679192" cy="457200"/>
          </a:xfrm>
          <a:prstGeom prst="rect">
            <a:avLst/>
          </a:prstGeom>
          <a:noFill/>
          <a:ln/>
        </p:spPr>
        <p:txBody>
          <a:bodyPr wrap="square" rtlCol="0" anchor="ctr"/>
          <a:lstStyle/>
          <a:p>
            <a:pPr algn="ctr" indent="0" marL="0">
              <a:buNone/>
            </a:pPr>
            <a:r>
              <a:rPr lang="en-US" sz="2000" b="1" dirty="0">
                <a:solidFill>
                  <a:srgbClr val="5B53A6"/>
                </a:solidFill>
                <a:latin typeface="Cambria" pitchFamily="34" charset="0"/>
                <a:ea typeface="Cambria" pitchFamily="34" charset="-122"/>
                <a:cs typeface="Cambria" pitchFamily="34" charset="-120"/>
              </a:rPr>
              <a:t>HUMBLE</a:t>
            </a:r>
            <a:endParaRPr lang="en-US" sz="2000" dirty="0"/>
          </a:p>
        </p:txBody>
      </p:sp>
      <p:sp>
        <p:nvSpPr>
          <p:cNvPr id="12" name="Text 10"/>
          <p:cNvSpPr/>
          <p:nvPr/>
        </p:nvSpPr>
        <p:spPr>
          <a:xfrm>
            <a:off x="6172200" y="2743200"/>
            <a:ext cx="2313432" cy="822960"/>
          </a:xfrm>
          <a:prstGeom prst="rect">
            <a:avLst/>
          </a:prstGeom>
          <a:noFill/>
          <a:ln/>
        </p:spPr>
        <p:txBody>
          <a:bodyPr wrap="square" rtlCol="0" anchor="t"/>
          <a:lstStyle/>
          <a:p>
            <a:pPr algn="ctr" indent="0" marL="0">
              <a:buNone/>
            </a:pPr>
            <a:r>
              <a:rPr lang="en-US" sz="1400" dirty="0">
                <a:solidFill>
                  <a:srgbClr val="33324A"/>
                </a:solidFill>
                <a:latin typeface="Calibri" pitchFamily="34" charset="0"/>
                <a:ea typeface="Calibri" pitchFamily="34" charset="-122"/>
                <a:cs typeface="Calibri" pitchFamily="34" charset="-120"/>
              </a:rPr>
              <a:t>enough to be proven wrong</a:t>
            </a:r>
            <a:endParaRPr lang="en-US" sz="1400" dirty="0"/>
          </a:p>
        </p:txBody>
      </p:sp>
      <p:sp>
        <p:nvSpPr>
          <p:cNvPr id="13" name="Text 11"/>
          <p:cNvSpPr/>
          <p:nvPr/>
        </p:nvSpPr>
        <p:spPr>
          <a:xfrm>
            <a:off x="502920" y="3977640"/>
            <a:ext cx="8138160" cy="457200"/>
          </a:xfrm>
          <a:prstGeom prst="rect">
            <a:avLst/>
          </a:prstGeom>
          <a:noFill/>
          <a:ln/>
        </p:spPr>
        <p:txBody>
          <a:bodyPr wrap="square" rtlCol="0" anchor="ctr"/>
          <a:lstStyle/>
          <a:p>
            <a:pPr algn="ctr" indent="0" marL="0">
              <a:buNone/>
            </a:pPr>
            <a:r>
              <a:rPr lang="en-US" sz="1450" i="1" dirty="0">
                <a:solidFill>
                  <a:srgbClr val="26235C"/>
                </a:solidFill>
                <a:latin typeface="Calibri" pitchFamily="34" charset="0"/>
                <a:ea typeface="Calibri" pitchFamily="34" charset="-122"/>
                <a:cs typeface="Calibri" pitchFamily="34" charset="-120"/>
              </a:rPr>
              <a:t>Empiricism: conclusions come from evidence — not authority, tradition, or "it's obvious."</a:t>
            </a:r>
            <a:endParaRPr lang="en-US" sz="1450" dirty="0"/>
          </a:p>
        </p:txBody>
      </p:sp>
      <p:sp>
        <p:nvSpPr>
          <p:cNvPr id="14" name="Text 12"/>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AI-CRITIQUE MOMENT  ·  THE TOOL DRAFTS, YOU JUDGE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Audit the AI</a:t>
            </a:r>
            <a:endParaRPr lang="en-US" sz="3000" dirty="0"/>
          </a:p>
        </p:txBody>
      </p:sp>
      <p:sp>
        <p:nvSpPr>
          <p:cNvPr id="4" name="Shape 2"/>
          <p:cNvSpPr/>
          <p:nvPr/>
        </p:nvSpPr>
        <p:spPr>
          <a:xfrm>
            <a:off x="502920" y="1783080"/>
            <a:ext cx="8138160" cy="1143000"/>
          </a:xfrm>
          <a:prstGeom prst="roundRect">
            <a:avLst>
              <a:gd name="adj" fmla="val 7200"/>
            </a:avLst>
          </a:prstGeom>
          <a:solidFill>
            <a:srgbClr val="EEF6F4"/>
          </a:solidFill>
          <a:ln/>
          <a:effectLst>
            <a:outerShdw sx="100000" sy="100000" kx="0" ky="0" algn="bl" rotWithShape="0" blurRad="88900" dist="38100" dir="5400000">
              <a:srgbClr val="000000">
                <a:alpha val="10000"/>
              </a:srgbClr>
            </a:outerShdw>
          </a:effectLst>
        </p:spPr>
      </p:sp>
      <p:sp>
        <p:nvSpPr>
          <p:cNvPr id="5" name="Text 3"/>
          <p:cNvSpPr/>
          <p:nvPr/>
        </p:nvSpPr>
        <p:spPr>
          <a:xfrm>
            <a:off x="777240" y="2011680"/>
            <a:ext cx="7589520" cy="731520"/>
          </a:xfrm>
          <a:prstGeom prst="rect">
            <a:avLst/>
          </a:prstGeom>
          <a:noFill/>
          <a:ln/>
        </p:spPr>
        <p:txBody>
          <a:bodyPr wrap="square" rtlCol="0" anchor="ctr"/>
          <a:lstStyle/>
          <a:p>
            <a:pPr indent="0" marL="0">
              <a:buNone/>
            </a:pPr>
            <a:r>
              <a:rPr lang="en-US" sz="1500" b="1" dirty="0">
                <a:solidFill>
                  <a:srgbClr val="26235C"/>
                </a:solidFill>
                <a:latin typeface="Calibri" pitchFamily="34" charset="0"/>
                <a:ea typeface="Calibri" pitchFamily="34" charset="-122"/>
                <a:cs typeface="Calibri" pitchFamily="34" charset="-120"/>
              </a:rPr>
              <a:t>Ask a chatbot:  </a:t>
            </a:r>
            <a:pPr indent="0" marL="0">
              <a:buNone/>
            </a:pPr>
            <a:r>
              <a:rPr lang="en-US" sz="1500" i="1" dirty="0">
                <a:solidFill>
                  <a:srgbClr val="33324A"/>
                </a:solidFill>
                <a:latin typeface="Calibri" pitchFamily="34" charset="0"/>
                <a:ea typeface="Calibri" pitchFamily="34" charset="-122"/>
                <a:cs typeface="Calibri" pitchFamily="34" charset="-120"/>
              </a:rPr>
              <a:t>"What's the difference between structuralism and functionalism, and who founded each?"</a:t>
            </a:r>
            <a:endParaRPr lang="en-US" sz="1500" dirty="0"/>
          </a:p>
        </p:txBody>
      </p:sp>
      <p:sp>
        <p:nvSpPr>
          <p:cNvPr id="6" name="Text 4"/>
          <p:cNvSpPr/>
          <p:nvPr/>
        </p:nvSpPr>
        <p:spPr>
          <a:xfrm>
            <a:off x="777240" y="3200400"/>
            <a:ext cx="7680960" cy="73152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Models often blur the two or misattribute them</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 crediting functionalism to Wundt, or calling Freud the founder of scientific psychology.</a:t>
            </a:r>
            <a:endParaRPr lang="en-US" sz="1500" dirty="0"/>
          </a:p>
        </p:txBody>
      </p:sp>
      <p:sp>
        <p:nvSpPr>
          <p:cNvPr id="7" name="Text 5"/>
          <p:cNvSpPr/>
          <p:nvPr/>
        </p:nvSpPr>
        <p:spPr>
          <a:xfrm>
            <a:off x="502920" y="420624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Catch the model against today's timeline. That's the whole job, all semester.</a:t>
            </a:r>
            <a:endParaRPr lang="en-US" sz="14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50292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BEFORE NEXT CLASS  ·  WEEK 1 WRAP</a:t>
            </a:r>
            <a:endParaRPr lang="en-US" sz="1400" dirty="0"/>
          </a:p>
        </p:txBody>
      </p:sp>
      <p:sp>
        <p:nvSpPr>
          <p:cNvPr id="3" name="Text 1"/>
          <p:cNvSpPr/>
          <p:nvPr/>
        </p:nvSpPr>
        <p:spPr>
          <a:xfrm>
            <a:off x="548640" y="914400"/>
            <a:ext cx="8046720" cy="548640"/>
          </a:xfrm>
          <a:prstGeom prst="rect">
            <a:avLst/>
          </a:prstGeom>
          <a:noFill/>
          <a:ln/>
        </p:spPr>
        <p:txBody>
          <a:bodyPr wrap="square" rtlCol="0" anchor="ctr"/>
          <a:lstStyle/>
          <a:p>
            <a:pPr indent="0" marL="0">
              <a:buNone/>
            </a:pPr>
            <a:r>
              <a:rPr lang="en-US" sz="2400" b="1" dirty="0">
                <a:solidFill>
                  <a:srgbClr val="FFFFFF"/>
                </a:solidFill>
                <a:latin typeface="Cambria" pitchFamily="34" charset="0"/>
                <a:ea typeface="Cambria" pitchFamily="34" charset="-122"/>
                <a:cs typeface="Cambria" pitchFamily="34" charset="-120"/>
              </a:rPr>
              <a:t>Define it  ·  Place it  ·  Six lenses</a:t>
            </a:r>
            <a:endParaRPr lang="en-US" sz="2400" dirty="0"/>
          </a:p>
        </p:txBody>
      </p:sp>
      <p:sp>
        <p:nvSpPr>
          <p:cNvPr id="4" name="Text 2"/>
          <p:cNvSpPr/>
          <p:nvPr/>
        </p:nvSpPr>
        <p:spPr>
          <a:xfrm>
            <a:off x="640080" y="169164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LECTURE TUTORIAL 1   </a:t>
            </a:r>
            <a:pPr indent="0" marL="0">
              <a:buNone/>
            </a:pPr>
            <a:r>
              <a:rPr lang="en-US" sz="1350" dirty="0">
                <a:solidFill>
                  <a:srgbClr val="CFCBEC"/>
                </a:solidFill>
                <a:latin typeface="Calibri" pitchFamily="34" charset="0"/>
                <a:ea typeface="Calibri" pitchFamily="34" charset="-122"/>
                <a:cs typeface="Calibri" pitchFamily="34" charset="-120"/>
              </a:rPr>
              <a:t>AI tutor — submit the share link  (~30–45 min)</a:t>
            </a:r>
            <a:endParaRPr lang="en-US" sz="1450" dirty="0"/>
          </a:p>
        </p:txBody>
      </p:sp>
      <p:sp>
        <p:nvSpPr>
          <p:cNvPr id="5" name="Text 3"/>
          <p:cNvSpPr/>
          <p:nvPr/>
        </p:nvSpPr>
        <p:spPr>
          <a:xfrm>
            <a:off x="640080" y="219456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QUIZ 1   </a:t>
            </a:r>
            <a:pPr indent="0" marL="0">
              <a:buNone/>
            </a:pPr>
            <a:r>
              <a:rPr lang="en-US" sz="1350" dirty="0">
                <a:solidFill>
                  <a:srgbClr val="CFCBEC"/>
                </a:solidFill>
                <a:latin typeface="Calibri" pitchFamily="34" charset="0"/>
                <a:ea typeface="Calibri" pitchFamily="34" charset="-122"/>
                <a:cs typeface="Calibri" pitchFamily="34" charset="-120"/>
              </a:rPr>
              <a:t>definition, history, the six perspectives, the science</a:t>
            </a:r>
            <a:endParaRPr lang="en-US" sz="1450" dirty="0"/>
          </a:p>
        </p:txBody>
      </p:sp>
      <p:sp>
        <p:nvSpPr>
          <p:cNvPr id="6" name="Text 4"/>
          <p:cNvSpPr/>
          <p:nvPr/>
        </p:nvSpPr>
        <p:spPr>
          <a:xfrm>
            <a:off x="640080" y="269748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DISCUSSION 1   </a:t>
            </a:r>
            <a:pPr indent="0" marL="0">
              <a:buNone/>
            </a:pPr>
            <a:r>
              <a:rPr lang="en-US" sz="1350" dirty="0">
                <a:solidFill>
                  <a:srgbClr val="CFCBEC"/>
                </a:solidFill>
                <a:latin typeface="Calibri" pitchFamily="34" charset="0"/>
                <a:ea typeface="Calibri" pitchFamily="34" charset="-122"/>
                <a:cs typeface="Calibri" pitchFamily="34" charset="-120"/>
              </a:rPr>
              <a:t>"Through Which Lens?" — one behavior, several perspectives</a:t>
            </a:r>
            <a:endParaRPr lang="en-US" sz="1450" dirty="0"/>
          </a:p>
        </p:txBody>
      </p:sp>
      <p:sp>
        <p:nvSpPr>
          <p:cNvPr id="7" name="Text 5"/>
          <p:cNvSpPr/>
          <p:nvPr/>
        </p:nvSpPr>
        <p:spPr>
          <a:xfrm>
            <a:off x="640080" y="320040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ASSIGNMENT 1   </a:t>
            </a:r>
            <a:pPr indent="0" marL="0">
              <a:buNone/>
            </a:pPr>
            <a:r>
              <a:rPr lang="en-US" sz="1350" dirty="0">
                <a:solidFill>
                  <a:srgbClr val="CFCBEC"/>
                </a:solidFill>
                <a:latin typeface="Calibri" pitchFamily="34" charset="0"/>
                <a:ea typeface="Calibri" pitchFamily="34" charset="-122"/>
                <a:cs typeface="Calibri" pitchFamily="34" charset="-120"/>
              </a:rPr>
              <a:t>"Six Lenses on One Life" — AI-coached, self-scored</a:t>
            </a:r>
            <a:endParaRPr lang="en-US" sz="1450" dirty="0"/>
          </a:p>
        </p:txBody>
      </p:sp>
      <p:sp>
        <p:nvSpPr>
          <p:cNvPr id="8" name="Text 6"/>
          <p:cNvSpPr/>
          <p:nvPr/>
        </p:nvSpPr>
        <p:spPr>
          <a:xfrm>
            <a:off x="548640" y="3977640"/>
            <a:ext cx="8046720" cy="457200"/>
          </a:xfrm>
          <a:prstGeom prst="rect">
            <a:avLst/>
          </a:prstGeom>
          <a:noFill/>
          <a:ln/>
        </p:spPr>
        <p:txBody>
          <a:bodyPr wrap="square" rtlCol="0" anchor="ctr"/>
          <a:lstStyle/>
          <a:p>
            <a:pPr indent="0" marL="0">
              <a:buNone/>
            </a:pPr>
            <a:r>
              <a:rPr lang="en-US" sz="1400" i="1" dirty="0">
                <a:solidFill>
                  <a:srgbClr val="FFFFFF"/>
                </a:solidFill>
                <a:latin typeface="Calibri" pitchFamily="34" charset="0"/>
                <a:ea typeface="Calibri" pitchFamily="34" charset="-122"/>
                <a:cs typeface="Calibri" pitchFamily="34" charset="-120"/>
              </a:rPr>
              <a:t>Next week: how we know — experiments, correlation, and the most expensive mistake in research.</a:t>
            </a:r>
            <a:endParaRPr lang="en-US" sz="1400" dirty="0"/>
          </a:p>
        </p:txBody>
      </p:sp>
      <p:sp>
        <p:nvSpPr>
          <p:cNvPr id="9" name="Text 7"/>
          <p:cNvSpPr/>
          <p:nvPr/>
        </p:nvSpPr>
        <p:spPr>
          <a:xfrm>
            <a:off x="548640" y="4572000"/>
            <a:ext cx="8046720" cy="274320"/>
          </a:xfrm>
          <a:prstGeom prst="rect">
            <a:avLst/>
          </a:prstGeom>
          <a:noFill/>
          <a:ln/>
        </p:spPr>
        <p:txBody>
          <a:bodyPr wrap="square" rtlCol="0" anchor="ctr"/>
          <a:lstStyle/>
          <a:p>
            <a:pPr indent="0" marL="0">
              <a:buNone/>
            </a:pPr>
            <a:r>
              <a:rPr lang="en-US" sz="100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WEEK'S BIG QUESTION</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Why we don't just trust 'common sense'</a:t>
            </a:r>
            <a:endParaRPr lang="en-US" sz="3000" dirty="0"/>
          </a:p>
        </p:txBody>
      </p:sp>
      <p:sp>
        <p:nvSpPr>
          <p:cNvPr id="4" name="Text 2"/>
          <p:cNvSpPr/>
          <p:nvPr/>
        </p:nvSpPr>
        <p:spPr>
          <a:xfrm>
            <a:off x="502920" y="1783080"/>
            <a:ext cx="8138160" cy="457200"/>
          </a:xfrm>
          <a:prstGeom prst="rect">
            <a:avLst/>
          </a:prstGeom>
          <a:noFill/>
          <a:ln/>
        </p:spPr>
        <p:txBody>
          <a:bodyPr wrap="square" rtlCol="0" anchor="ctr"/>
          <a:lstStyle/>
          <a:p>
            <a:pPr indent="0" marL="0">
              <a:buNone/>
            </a:pPr>
            <a:r>
              <a:rPr lang="en-US" sz="1600" i="1" dirty="0">
                <a:solidFill>
                  <a:srgbClr val="26235C"/>
                </a:solidFill>
                <a:latin typeface="Calibri" pitchFamily="34" charset="0"/>
                <a:ea typeface="Calibri" pitchFamily="34" charset="-122"/>
                <a:cs typeface="Calibri" pitchFamily="34" charset="-120"/>
              </a:rPr>
              <a:t>Opposites attract.   ·   We use only 10% of our brains.   ·   Venting anger drains it.</a:t>
            </a:r>
            <a:endParaRPr lang="en-US" sz="1600" dirty="0"/>
          </a:p>
        </p:txBody>
      </p:sp>
      <p:sp>
        <p:nvSpPr>
          <p:cNvPr id="5" name="Shape 3"/>
          <p:cNvSpPr/>
          <p:nvPr/>
        </p:nvSpPr>
        <p:spPr>
          <a:xfrm>
            <a:off x="502920" y="2468880"/>
            <a:ext cx="8138160" cy="1554480"/>
          </a:xfrm>
          <a:prstGeom prst="roundRect">
            <a:avLst>
              <a:gd name="adj" fmla="val 5294"/>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77240" y="2697480"/>
            <a:ext cx="7589520" cy="1097280"/>
          </a:xfrm>
          <a:prstGeom prst="rect">
            <a:avLst/>
          </a:prstGeom>
          <a:noFill/>
          <a:ln/>
        </p:spPr>
        <p:txBody>
          <a:bodyPr wrap="square" rtlCol="0" anchor="ctr"/>
          <a:lstStyle/>
          <a:p>
            <a:pPr indent="0" marL="0">
              <a:buNone/>
            </a:pPr>
            <a:r>
              <a:rPr lang="en-US" sz="1700" b="1" dirty="0">
                <a:solidFill>
                  <a:srgbClr val="26235C"/>
                </a:solidFill>
                <a:latin typeface="Calibri" pitchFamily="34" charset="0"/>
                <a:ea typeface="Calibri" pitchFamily="34" charset="-122"/>
                <a:cs typeface="Calibri" pitchFamily="34" charset="-120"/>
              </a:rPr>
              <a:t>All three feel obvious — and all three are false or unsupported.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The gap between what </a:t>
            </a:r>
            <a:pPr indent="0" marL="0">
              <a:buNone/>
            </a:pPr>
            <a:r>
              <a:rPr lang="en-US" sz="1500" i="1" dirty="0">
                <a:solidFill>
                  <a:srgbClr val="5B53A6"/>
                </a:solidFill>
                <a:latin typeface="Calibri" pitchFamily="34" charset="0"/>
                <a:ea typeface="Calibri" pitchFamily="34" charset="-122"/>
                <a:cs typeface="Calibri" pitchFamily="34" charset="-120"/>
              </a:rPr>
              <a:t>feels true</a:t>
            </a:r>
            <a:pPr indent="0" marL="0">
              <a:buNone/>
            </a:pPr>
            <a:r>
              <a:rPr lang="en-US" sz="1500" dirty="0">
                <a:solidFill>
                  <a:srgbClr val="33324A"/>
                </a:solidFill>
                <a:latin typeface="Calibri" pitchFamily="34" charset="0"/>
                <a:ea typeface="Calibri" pitchFamily="34" charset="-122"/>
                <a:cs typeface="Calibri" pitchFamily="34" charset="-120"/>
              </a:rPr>
              <a:t> and what the </a:t>
            </a:r>
            <a:pPr indent="0" marL="0">
              <a:buNone/>
            </a:pPr>
            <a:r>
              <a:rPr lang="en-US" sz="1500" i="1" dirty="0">
                <a:solidFill>
                  <a:srgbClr val="2F8F86"/>
                </a:solidFill>
                <a:latin typeface="Calibri" pitchFamily="34" charset="0"/>
                <a:ea typeface="Calibri" pitchFamily="34" charset="-122"/>
                <a:cs typeface="Calibri" pitchFamily="34" charset="-120"/>
              </a:rPr>
              <a:t>evidence shows</a:t>
            </a:r>
            <a:pPr indent="0" marL="0">
              <a:buNone/>
            </a:pPr>
            <a:r>
              <a:rPr lang="en-US" sz="1500" dirty="0">
                <a:solidFill>
                  <a:srgbClr val="33324A"/>
                </a:solidFill>
                <a:latin typeface="Calibri" pitchFamily="34" charset="0"/>
                <a:ea typeface="Calibri" pitchFamily="34" charset="-122"/>
                <a:cs typeface="Calibri" pitchFamily="34" charset="-120"/>
              </a:rPr>
              <a:t> is the whole reason psychology is a science.</a:t>
            </a:r>
            <a:endParaRPr lang="en-US" sz="17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2</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WHAT PSYCHOLOGY IS</a:t>
            </a:r>
            <a:endParaRPr lang="en-US" sz="1300" dirty="0"/>
          </a:p>
        </p:txBody>
      </p:sp>
      <p:sp>
        <p:nvSpPr>
          <p:cNvPr id="3" name="Text 1"/>
          <p:cNvSpPr/>
          <p:nvPr/>
        </p:nvSpPr>
        <p:spPr>
          <a:xfrm>
            <a:off x="502920" y="676656"/>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The scientific study of behavior</a:t>
            </a:r>
            <a:endParaRPr lang="en-US" sz="3000" dirty="0"/>
          </a:p>
          <a:p>
            <a:pPr indent="0" marL="0">
              <a:buNone/>
            </a:pPr>
            <a:r>
              <a:rPr lang="en-US" sz="3000" b="1" dirty="0">
                <a:solidFill>
                  <a:srgbClr val="26235C"/>
                </a:solidFill>
                <a:latin typeface="Cambria" pitchFamily="34" charset="0"/>
                <a:ea typeface="Cambria" pitchFamily="34" charset="-122"/>
                <a:cs typeface="Cambria" pitchFamily="34" charset="-120"/>
              </a:rPr>
              <a:t>and mental processes</a:t>
            </a:r>
            <a:endParaRPr lang="en-US" sz="3000" dirty="0"/>
          </a:p>
        </p:txBody>
      </p:sp>
      <p:sp>
        <p:nvSpPr>
          <p:cNvPr id="4" name="Text 2"/>
          <p:cNvSpPr/>
          <p:nvPr/>
        </p:nvSpPr>
        <p:spPr>
          <a:xfrm>
            <a:off x="777240" y="2331720"/>
            <a:ext cx="4937760" cy="822960"/>
          </a:xfrm>
          <a:prstGeom prst="rect">
            <a:avLst/>
          </a:prstGeom>
          <a:noFill/>
          <a:ln/>
        </p:spPr>
        <p:txBody>
          <a:bodyPr wrap="square" rtlCol="0" anchor="ctr"/>
          <a:lstStyle/>
          <a:p>
            <a:pPr indent="0" marL="0">
              <a:buNone/>
            </a:pPr>
            <a:r>
              <a:rPr lang="en-US" sz="1600" b="1" dirty="0">
                <a:solidFill>
                  <a:srgbClr val="2F8F86"/>
                </a:solidFill>
                <a:latin typeface="Calibri" pitchFamily="34" charset="0"/>
                <a:ea typeface="Calibri" pitchFamily="34" charset="-122"/>
                <a:cs typeface="Calibri" pitchFamily="34" charset="-120"/>
              </a:rPr>
              <a:t>SCIENCE</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tested against evidence, not settled by intuition</a:t>
            </a:r>
            <a:endParaRPr lang="en-US" sz="1600" dirty="0"/>
          </a:p>
        </p:txBody>
      </p:sp>
      <p:sp>
        <p:nvSpPr>
          <p:cNvPr id="5" name="Text 3"/>
          <p:cNvSpPr/>
          <p:nvPr/>
        </p:nvSpPr>
        <p:spPr>
          <a:xfrm>
            <a:off x="777240" y="3154680"/>
            <a:ext cx="7680960" cy="548640"/>
          </a:xfrm>
          <a:prstGeom prst="rect">
            <a:avLst/>
          </a:prstGeom>
          <a:noFill/>
          <a:ln/>
        </p:spPr>
        <p:txBody>
          <a:bodyPr wrap="square" rtlCol="0" anchor="ctr"/>
          <a:lstStyle/>
          <a:p>
            <a:pPr indent="0" marL="0">
              <a:buNone/>
            </a:pPr>
            <a:r>
              <a:rPr lang="en-US" sz="1600" b="1" dirty="0">
                <a:solidFill>
                  <a:srgbClr val="E0A33E"/>
                </a:solidFill>
                <a:latin typeface="Calibri" pitchFamily="34" charset="0"/>
                <a:ea typeface="Calibri" pitchFamily="34" charset="-122"/>
                <a:cs typeface="Calibri" pitchFamily="34" charset="-120"/>
              </a:rPr>
              <a:t>BEHAVIOR</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what we can see and record — a smile, words, a reaction time</a:t>
            </a:r>
            <a:endParaRPr lang="en-US" sz="1600" dirty="0"/>
          </a:p>
        </p:txBody>
      </p:sp>
      <p:sp>
        <p:nvSpPr>
          <p:cNvPr id="6" name="Text 4"/>
          <p:cNvSpPr/>
          <p:nvPr/>
        </p:nvSpPr>
        <p:spPr>
          <a:xfrm>
            <a:off x="777240" y="3794760"/>
            <a:ext cx="7680960" cy="548640"/>
          </a:xfrm>
          <a:prstGeom prst="rect">
            <a:avLst/>
          </a:prstGeom>
          <a:noFill/>
          <a:ln/>
        </p:spPr>
        <p:txBody>
          <a:bodyPr wrap="square" rtlCol="0" anchor="ctr"/>
          <a:lstStyle/>
          <a:p>
            <a:pPr indent="0" marL="0">
              <a:buNone/>
            </a:pPr>
            <a:r>
              <a:rPr lang="en-US" sz="1600" b="1" dirty="0">
                <a:solidFill>
                  <a:srgbClr val="5B53A6"/>
                </a:solidFill>
                <a:latin typeface="Calibri" pitchFamily="34" charset="0"/>
                <a:ea typeface="Calibri" pitchFamily="34" charset="-122"/>
                <a:cs typeface="Calibri" pitchFamily="34" charset="-120"/>
              </a:rPr>
              <a:t>MENTAL PROCESSES</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the internal events we infer — thoughts, memories, emotions, dreams</a:t>
            </a:r>
            <a:endParaRPr lang="en-US" sz="16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SEE IT  vs  INFER IT</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We reach the mind through behavior</a:t>
            </a:r>
            <a:endParaRPr lang="en-US" sz="3000" dirty="0"/>
          </a:p>
        </p:txBody>
      </p:sp>
      <p:sp>
        <p:nvSpPr>
          <p:cNvPr id="4" name="Shape 2"/>
          <p:cNvSpPr/>
          <p:nvPr/>
        </p:nvSpPr>
        <p:spPr>
          <a:xfrm>
            <a:off x="502920" y="1783080"/>
            <a:ext cx="3931920" cy="2468880"/>
          </a:xfrm>
          <a:prstGeom prst="roundRect">
            <a:avLst>
              <a:gd name="adj" fmla="val 3333"/>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468880"/>
          </a:xfrm>
          <a:prstGeom prst="roundRect">
            <a:avLst>
              <a:gd name="adj" fmla="val 3333"/>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011680"/>
          </a:xfrm>
          <a:prstGeom prst="rect">
            <a:avLst/>
          </a:prstGeom>
          <a:noFill/>
          <a:ln/>
        </p:spPr>
        <p:txBody>
          <a:bodyPr wrap="square" rtlCol="0" anchor="t"/>
          <a:lstStyle/>
          <a:p>
            <a:pPr indent="0" marL="0">
              <a:buNone/>
            </a:pPr>
            <a:r>
              <a:rPr lang="en-US" sz="1500" b="1" dirty="0">
                <a:solidFill>
                  <a:srgbClr val="E0A33E"/>
                </a:solidFill>
                <a:latin typeface="Calibri" pitchFamily="34" charset="0"/>
                <a:ea typeface="Calibri" pitchFamily="34" charset="-122"/>
                <a:cs typeface="Calibri" pitchFamily="34" charset="-120"/>
              </a:rPr>
              <a:t>BEHAVIOR  ·  observed
</a:t>
            </a:r>
            <a:endParaRPr lang="en-US" sz="1500" dirty="0"/>
          </a:p>
          <a:p>
            <a:pPr indent="0" marL="0">
              <a:buNone/>
            </a:pPr>
            <a:r>
              <a:rPr lang="en-US" sz="1500" dirty="0">
                <a:solidFill>
                  <a:srgbClr val="33324A"/>
                </a:solidFill>
                <a:latin typeface="Calibri" pitchFamily="34" charset="0"/>
                <a:ea typeface="Calibri" pitchFamily="34" charset="-122"/>
                <a:cs typeface="Calibri" pitchFamily="34" charset="-120"/>
              </a:rPr>
              <a:t>Her hands shake before the presentation.</a:t>
            </a:r>
            <a:endParaRPr lang="en-US" sz="1500" dirty="0"/>
          </a:p>
        </p:txBody>
      </p:sp>
      <p:sp>
        <p:nvSpPr>
          <p:cNvPr id="7" name="Text 5"/>
          <p:cNvSpPr/>
          <p:nvPr/>
        </p:nvSpPr>
        <p:spPr>
          <a:xfrm>
            <a:off x="4937760" y="2011680"/>
            <a:ext cx="3474720" cy="2103120"/>
          </a:xfrm>
          <a:prstGeom prst="rect">
            <a:avLst/>
          </a:prstGeom>
          <a:noFill/>
          <a:ln/>
        </p:spPr>
        <p:txBody>
          <a:bodyPr wrap="square" rtlCol="0" anchor="t"/>
          <a:lstStyle/>
          <a:p>
            <a:pPr indent="0" marL="0">
              <a:buNone/>
            </a:pPr>
            <a:r>
              <a:rPr lang="en-US" sz="1500" b="1" dirty="0">
                <a:solidFill>
                  <a:srgbClr val="5B53A6"/>
                </a:solidFill>
                <a:latin typeface="Calibri" pitchFamily="34" charset="0"/>
                <a:ea typeface="Calibri" pitchFamily="34" charset="-122"/>
                <a:cs typeface="Calibri" pitchFamily="34" charset="-120"/>
              </a:rPr>
              <a:t>MENTAL PROCESS  ·  inferred
</a:t>
            </a:r>
            <a:endParaRPr lang="en-US" sz="1500" dirty="0"/>
          </a:p>
          <a:p>
            <a:pPr indent="0" marL="0">
              <a:buNone/>
            </a:pPr>
            <a:r>
              <a:rPr lang="en-US" sz="1500" dirty="0">
                <a:solidFill>
                  <a:srgbClr val="33324A"/>
                </a:solidFill>
                <a:latin typeface="Calibri" pitchFamily="34" charset="0"/>
                <a:ea typeface="Calibri" pitchFamily="34" charset="-122"/>
                <a:cs typeface="Calibri" pitchFamily="34" charset="-120"/>
              </a:rPr>
              <a:t>We infer she feels anxious — then make it measurable: heart rate, a 1–7 worry rating, how long she delays starting.</a:t>
            </a:r>
            <a:endParaRPr lang="en-US" sz="1500" dirty="0"/>
          </a:p>
        </p:txBody>
      </p:sp>
      <p:sp>
        <p:nvSpPr>
          <p:cNvPr id="8" name="Text 6"/>
          <p:cNvSpPr/>
          <p:nvPr/>
        </p:nvSpPr>
        <p:spPr>
          <a:xfrm>
            <a:off x="502920" y="4434840"/>
            <a:ext cx="8138160" cy="36576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"We can't open the mind and look inside — so we get at it through behavior we can measure."</a:t>
            </a:r>
            <a:endParaRPr lang="en-US" sz="13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A SHORT HISTORY  ·  ~150 YEARS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 series of arguments about</a:t>
            </a:r>
            <a:endParaRPr lang="en-US" sz="3000" dirty="0"/>
          </a:p>
          <a:p>
            <a:pPr indent="0" marL="0">
              <a:buNone/>
            </a:pPr>
            <a:r>
              <a:rPr lang="en-US" sz="3000" b="1" dirty="0">
                <a:solidFill>
                  <a:srgbClr val="26235C"/>
                </a:solidFill>
                <a:latin typeface="Cambria" pitchFamily="34" charset="0"/>
                <a:ea typeface="Cambria" pitchFamily="34" charset="-122"/>
                <a:cs typeface="Cambria" pitchFamily="34" charset="-120"/>
              </a:rPr>
              <a:t>what to study — and how</a:t>
            </a:r>
            <a:endParaRPr lang="en-US" sz="3000" dirty="0"/>
          </a:p>
        </p:txBody>
      </p:sp>
      <p:sp>
        <p:nvSpPr>
          <p:cNvPr id="4" name="Text 2"/>
          <p:cNvSpPr/>
          <p:nvPr/>
        </p:nvSpPr>
        <p:spPr>
          <a:xfrm>
            <a:off x="640080" y="2286000"/>
            <a:ext cx="1371600" cy="347472"/>
          </a:xfrm>
          <a:prstGeom prst="rect">
            <a:avLst/>
          </a:prstGeom>
          <a:noFill/>
          <a:ln/>
        </p:spPr>
        <p:txBody>
          <a:bodyPr wrap="square" rtlCol="0" anchor="ctr"/>
          <a:lstStyle/>
          <a:p>
            <a:pPr indent="0" marL="0">
              <a:buNone/>
            </a:pPr>
            <a:r>
              <a:rPr lang="en-US" sz="1500" b="1" dirty="0">
                <a:solidFill>
                  <a:srgbClr val="2F8F86"/>
                </a:solidFill>
                <a:latin typeface="Calibri" pitchFamily="34" charset="0"/>
                <a:ea typeface="Calibri" pitchFamily="34" charset="-122"/>
                <a:cs typeface="Calibri" pitchFamily="34" charset="-120"/>
              </a:rPr>
              <a:t>1879</a:t>
            </a:r>
            <a:endParaRPr lang="en-US" sz="1500" dirty="0"/>
          </a:p>
        </p:txBody>
      </p:sp>
      <p:sp>
        <p:nvSpPr>
          <p:cNvPr id="5" name="Text 3"/>
          <p:cNvSpPr/>
          <p:nvPr/>
        </p:nvSpPr>
        <p:spPr>
          <a:xfrm>
            <a:off x="2103120" y="2286000"/>
            <a:ext cx="6400800" cy="347472"/>
          </a:xfrm>
          <a:prstGeom prst="rect">
            <a:avLst/>
          </a:prstGeom>
          <a:noFill/>
          <a:ln/>
        </p:spPr>
        <p:txBody>
          <a:bodyPr wrap="square" rtlCol="0" anchor="ctr"/>
          <a:lstStyle/>
          <a:p>
            <a:pPr indent="0" marL="0">
              <a:buNone/>
            </a:pPr>
            <a:r>
              <a:rPr lang="en-US" sz="1450" dirty="0">
                <a:solidFill>
                  <a:srgbClr val="33324A"/>
                </a:solidFill>
                <a:latin typeface="Calibri" pitchFamily="34" charset="0"/>
                <a:ea typeface="Calibri" pitchFamily="34" charset="-122"/>
                <a:cs typeface="Calibri" pitchFamily="34" charset="-120"/>
              </a:rPr>
              <a:t>Wundt opens the first lab — introspection</a:t>
            </a:r>
            <a:endParaRPr lang="en-US" sz="1450" dirty="0"/>
          </a:p>
        </p:txBody>
      </p:sp>
      <p:sp>
        <p:nvSpPr>
          <p:cNvPr id="6" name="Text 4"/>
          <p:cNvSpPr/>
          <p:nvPr/>
        </p:nvSpPr>
        <p:spPr>
          <a:xfrm>
            <a:off x="640080" y="2697480"/>
            <a:ext cx="1371600" cy="347472"/>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1900s</a:t>
            </a:r>
            <a:endParaRPr lang="en-US" sz="1500" dirty="0"/>
          </a:p>
        </p:txBody>
      </p:sp>
      <p:sp>
        <p:nvSpPr>
          <p:cNvPr id="7" name="Text 5"/>
          <p:cNvSpPr/>
          <p:nvPr/>
        </p:nvSpPr>
        <p:spPr>
          <a:xfrm>
            <a:off x="2103120" y="2697480"/>
            <a:ext cx="6400800" cy="347472"/>
          </a:xfrm>
          <a:prstGeom prst="rect">
            <a:avLst/>
          </a:prstGeom>
          <a:noFill/>
          <a:ln/>
        </p:spPr>
        <p:txBody>
          <a:bodyPr wrap="square" rtlCol="0" anchor="ctr"/>
          <a:lstStyle/>
          <a:p>
            <a:pPr indent="0" marL="0">
              <a:buNone/>
            </a:pPr>
            <a:r>
              <a:rPr lang="en-US" sz="1450" dirty="0">
                <a:solidFill>
                  <a:srgbClr val="33324A"/>
                </a:solidFill>
                <a:latin typeface="Calibri" pitchFamily="34" charset="0"/>
                <a:ea typeface="Calibri" pitchFamily="34" charset="-122"/>
                <a:cs typeface="Calibri" pitchFamily="34" charset="-120"/>
              </a:rPr>
              <a:t>Structuralism (parts) → Functionalism (purpose)</a:t>
            </a:r>
            <a:endParaRPr lang="en-US" sz="1450" dirty="0"/>
          </a:p>
        </p:txBody>
      </p:sp>
      <p:sp>
        <p:nvSpPr>
          <p:cNvPr id="8" name="Text 6"/>
          <p:cNvSpPr/>
          <p:nvPr/>
        </p:nvSpPr>
        <p:spPr>
          <a:xfrm>
            <a:off x="640080" y="3108960"/>
            <a:ext cx="1371600" cy="347472"/>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1910s+</a:t>
            </a:r>
            <a:endParaRPr lang="en-US" sz="1500" dirty="0"/>
          </a:p>
        </p:txBody>
      </p:sp>
      <p:sp>
        <p:nvSpPr>
          <p:cNvPr id="9" name="Text 7"/>
          <p:cNvSpPr/>
          <p:nvPr/>
        </p:nvSpPr>
        <p:spPr>
          <a:xfrm>
            <a:off x="2103120" y="3108960"/>
            <a:ext cx="6400800" cy="347472"/>
          </a:xfrm>
          <a:prstGeom prst="rect">
            <a:avLst/>
          </a:prstGeom>
          <a:noFill/>
          <a:ln/>
        </p:spPr>
        <p:txBody>
          <a:bodyPr wrap="square" rtlCol="0" anchor="ctr"/>
          <a:lstStyle/>
          <a:p>
            <a:pPr indent="0" marL="0">
              <a:buNone/>
            </a:pPr>
            <a:r>
              <a:rPr lang="en-US" sz="1450" dirty="0">
                <a:solidFill>
                  <a:srgbClr val="33324A"/>
                </a:solidFill>
                <a:latin typeface="Calibri" pitchFamily="34" charset="0"/>
                <a:ea typeface="Calibri" pitchFamily="34" charset="-122"/>
                <a:cs typeface="Calibri" pitchFamily="34" charset="-120"/>
              </a:rPr>
              <a:t>Behaviorism — study only observable behavior</a:t>
            </a:r>
            <a:endParaRPr lang="en-US" sz="1450" dirty="0"/>
          </a:p>
        </p:txBody>
      </p:sp>
      <p:sp>
        <p:nvSpPr>
          <p:cNvPr id="10" name="Text 8"/>
          <p:cNvSpPr/>
          <p:nvPr/>
        </p:nvSpPr>
        <p:spPr>
          <a:xfrm>
            <a:off x="640080" y="3520440"/>
            <a:ext cx="1371600" cy="347472"/>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1900s</a:t>
            </a:r>
            <a:endParaRPr lang="en-US" sz="1500" dirty="0"/>
          </a:p>
        </p:txBody>
      </p:sp>
      <p:sp>
        <p:nvSpPr>
          <p:cNvPr id="11" name="Text 9"/>
          <p:cNvSpPr/>
          <p:nvPr/>
        </p:nvSpPr>
        <p:spPr>
          <a:xfrm>
            <a:off x="2103120" y="3520440"/>
            <a:ext cx="6400800" cy="347472"/>
          </a:xfrm>
          <a:prstGeom prst="rect">
            <a:avLst/>
          </a:prstGeom>
          <a:noFill/>
          <a:ln/>
        </p:spPr>
        <p:txBody>
          <a:bodyPr wrap="square" rtlCol="0" anchor="ctr"/>
          <a:lstStyle/>
          <a:p>
            <a:pPr indent="0" marL="0">
              <a:buNone/>
            </a:pPr>
            <a:r>
              <a:rPr lang="en-US" sz="1450" dirty="0">
                <a:solidFill>
                  <a:srgbClr val="33324A"/>
                </a:solidFill>
                <a:latin typeface="Calibri" pitchFamily="34" charset="0"/>
                <a:ea typeface="Calibri" pitchFamily="34" charset="-122"/>
                <a:cs typeface="Calibri" pitchFamily="34" charset="-120"/>
              </a:rPr>
              <a:t>Freud — the unconscious &amp; early childhood</a:t>
            </a:r>
            <a:endParaRPr lang="en-US" sz="1450" dirty="0"/>
          </a:p>
        </p:txBody>
      </p:sp>
      <p:sp>
        <p:nvSpPr>
          <p:cNvPr id="12" name="Text 10"/>
          <p:cNvSpPr/>
          <p:nvPr/>
        </p:nvSpPr>
        <p:spPr>
          <a:xfrm>
            <a:off x="640080" y="3931920"/>
            <a:ext cx="1371600" cy="347472"/>
          </a:xfrm>
          <a:prstGeom prst="rect">
            <a:avLst/>
          </a:prstGeom>
          <a:noFill/>
          <a:ln/>
        </p:spPr>
        <p:txBody>
          <a:bodyPr wrap="square" rtlCol="0" anchor="ctr"/>
          <a:lstStyle/>
          <a:p>
            <a:pPr indent="0" marL="0">
              <a:buNone/>
            </a:pPr>
            <a:r>
              <a:rPr lang="en-US" sz="1500" b="1" dirty="0">
                <a:solidFill>
                  <a:srgbClr val="2F8F86"/>
                </a:solidFill>
                <a:latin typeface="Calibri" pitchFamily="34" charset="0"/>
                <a:ea typeface="Calibri" pitchFamily="34" charset="-122"/>
                <a:cs typeface="Calibri" pitchFamily="34" charset="-120"/>
              </a:rPr>
              <a:t>1950s</a:t>
            </a:r>
            <a:endParaRPr lang="en-US" sz="1500" dirty="0"/>
          </a:p>
        </p:txBody>
      </p:sp>
      <p:sp>
        <p:nvSpPr>
          <p:cNvPr id="13" name="Text 11"/>
          <p:cNvSpPr/>
          <p:nvPr/>
        </p:nvSpPr>
        <p:spPr>
          <a:xfrm>
            <a:off x="2103120" y="3931920"/>
            <a:ext cx="6400800" cy="347472"/>
          </a:xfrm>
          <a:prstGeom prst="rect">
            <a:avLst/>
          </a:prstGeom>
          <a:noFill/>
          <a:ln/>
        </p:spPr>
        <p:txBody>
          <a:bodyPr wrap="square" rtlCol="0" anchor="ctr"/>
          <a:lstStyle/>
          <a:p>
            <a:pPr indent="0" marL="0">
              <a:buNone/>
            </a:pPr>
            <a:r>
              <a:rPr lang="en-US" sz="1450" dirty="0">
                <a:solidFill>
                  <a:srgbClr val="33324A"/>
                </a:solidFill>
                <a:latin typeface="Calibri" pitchFamily="34" charset="0"/>
                <a:ea typeface="Calibri" pitchFamily="34" charset="-122"/>
                <a:cs typeface="Calibri" pitchFamily="34" charset="-120"/>
              </a:rPr>
              <a:t>Humanism — free will &amp; growth</a:t>
            </a:r>
            <a:endParaRPr lang="en-US" sz="1450" dirty="0"/>
          </a:p>
        </p:txBody>
      </p:sp>
      <p:sp>
        <p:nvSpPr>
          <p:cNvPr id="14" name="Text 12"/>
          <p:cNvSpPr/>
          <p:nvPr/>
        </p:nvSpPr>
        <p:spPr>
          <a:xfrm>
            <a:off x="640080" y="4343400"/>
            <a:ext cx="1371600" cy="347472"/>
          </a:xfrm>
          <a:prstGeom prst="rect">
            <a:avLst/>
          </a:prstGeom>
          <a:noFill/>
          <a:ln/>
        </p:spPr>
        <p:txBody>
          <a:bodyPr wrap="square" rtlCol="0" anchor="ctr"/>
          <a:lstStyle/>
          <a:p>
            <a:pPr indent="0" marL="0">
              <a:buNone/>
            </a:pPr>
            <a:r>
              <a:rPr lang="en-US" sz="1500" b="1" dirty="0">
                <a:solidFill>
                  <a:srgbClr val="26235C"/>
                </a:solidFill>
                <a:latin typeface="Calibri" pitchFamily="34" charset="0"/>
                <a:ea typeface="Calibri" pitchFamily="34" charset="-122"/>
                <a:cs typeface="Calibri" pitchFamily="34" charset="-120"/>
              </a:rPr>
              <a:t>1950s–now</a:t>
            </a:r>
            <a:endParaRPr lang="en-US" sz="1500" dirty="0"/>
          </a:p>
        </p:txBody>
      </p:sp>
      <p:sp>
        <p:nvSpPr>
          <p:cNvPr id="15" name="Text 13"/>
          <p:cNvSpPr/>
          <p:nvPr/>
        </p:nvSpPr>
        <p:spPr>
          <a:xfrm>
            <a:off x="2103120" y="4343400"/>
            <a:ext cx="6400800" cy="347472"/>
          </a:xfrm>
          <a:prstGeom prst="rect">
            <a:avLst/>
          </a:prstGeom>
          <a:noFill/>
          <a:ln/>
        </p:spPr>
        <p:txBody>
          <a:bodyPr wrap="square" rtlCol="0" anchor="ctr"/>
          <a:lstStyle/>
          <a:p>
            <a:pPr indent="0" marL="0">
              <a:buNone/>
            </a:pPr>
            <a:r>
              <a:rPr lang="en-US" sz="1450" dirty="0">
                <a:solidFill>
                  <a:srgbClr val="33324A"/>
                </a:solidFill>
                <a:latin typeface="Calibri" pitchFamily="34" charset="0"/>
                <a:ea typeface="Calibri" pitchFamily="34" charset="-122"/>
                <a:cs typeface="Calibri" pitchFamily="34" charset="-120"/>
              </a:rPr>
              <a:t>Cognitive revolution → Biological era</a:t>
            </a:r>
            <a:endParaRPr lang="en-US" sz="1450" dirty="0"/>
          </a:p>
        </p:txBody>
      </p:sp>
      <p:sp>
        <p:nvSpPr>
          <p:cNvPr id="16" name="Text 14"/>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64008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THE BIRTH OF THE FIELD</a:t>
            </a:r>
            <a:endParaRPr lang="en-US" sz="1400" dirty="0"/>
          </a:p>
        </p:txBody>
      </p:sp>
      <p:sp>
        <p:nvSpPr>
          <p:cNvPr id="3" name="Text 1"/>
          <p:cNvSpPr/>
          <p:nvPr/>
        </p:nvSpPr>
        <p:spPr>
          <a:xfrm>
            <a:off x="548640" y="1371600"/>
            <a:ext cx="8046720" cy="1554480"/>
          </a:xfrm>
          <a:prstGeom prst="rect">
            <a:avLst/>
          </a:prstGeom>
          <a:noFill/>
          <a:ln/>
        </p:spPr>
        <p:txBody>
          <a:bodyPr wrap="square" rtlCol="0" anchor="ctr"/>
          <a:lstStyle/>
          <a:p>
            <a:pPr algn="ctr" indent="0" marL="0">
              <a:buNone/>
            </a:pPr>
            <a:r>
              <a:rPr lang="en-US" sz="13000" b="1" dirty="0">
                <a:solidFill>
                  <a:srgbClr val="E0A33E"/>
                </a:solidFill>
                <a:latin typeface="Cambria" pitchFamily="34" charset="0"/>
                <a:ea typeface="Cambria" pitchFamily="34" charset="-122"/>
                <a:cs typeface="Cambria" pitchFamily="34" charset="-120"/>
              </a:rPr>
              <a:t>1879</a:t>
            </a:r>
            <a:endParaRPr lang="en-US" sz="13000" dirty="0"/>
          </a:p>
        </p:txBody>
      </p:sp>
      <p:sp>
        <p:nvSpPr>
          <p:cNvPr id="4" name="Text 2"/>
          <p:cNvSpPr/>
          <p:nvPr/>
        </p:nvSpPr>
        <p:spPr>
          <a:xfrm>
            <a:off x="548640" y="3200400"/>
            <a:ext cx="8046720" cy="457200"/>
          </a:xfrm>
          <a:prstGeom prst="rect">
            <a:avLst/>
          </a:prstGeom>
          <a:noFill/>
          <a:ln/>
        </p:spPr>
        <p:txBody>
          <a:bodyPr wrap="square" rtlCol="0" anchor="ctr"/>
          <a:lstStyle/>
          <a:p>
            <a:pPr algn="ctr" indent="0" marL="0">
              <a:buNone/>
            </a:pPr>
            <a:r>
              <a:rPr lang="en-US" sz="1900" dirty="0">
                <a:solidFill>
                  <a:srgbClr val="FFFFFF"/>
                </a:solidFill>
                <a:latin typeface="Calibri" pitchFamily="34" charset="0"/>
                <a:ea typeface="Calibri" pitchFamily="34" charset="-122"/>
                <a:cs typeface="Calibri" pitchFamily="34" charset="-120"/>
              </a:rPr>
              <a:t>Wilhelm Wundt opens the first psychology laboratory (Leipzig).</a:t>
            </a:r>
            <a:endParaRPr lang="en-US" sz="1900" dirty="0"/>
          </a:p>
        </p:txBody>
      </p:sp>
      <p:sp>
        <p:nvSpPr>
          <p:cNvPr id="5" name="Text 3"/>
          <p:cNvSpPr/>
          <p:nvPr/>
        </p:nvSpPr>
        <p:spPr>
          <a:xfrm>
            <a:off x="548640" y="3749040"/>
            <a:ext cx="8046720" cy="365760"/>
          </a:xfrm>
          <a:prstGeom prst="rect">
            <a:avLst/>
          </a:prstGeom>
          <a:noFill/>
          <a:ln/>
        </p:spPr>
        <p:txBody>
          <a:bodyPr wrap="square" rtlCol="0" anchor="ctr"/>
          <a:lstStyle/>
          <a:p>
            <a:pPr algn="ctr" indent="0" marL="0">
              <a:buNone/>
            </a:pPr>
            <a:r>
              <a:rPr lang="en-US" sz="1400" i="1" dirty="0">
                <a:solidFill>
                  <a:srgbClr val="CFCBEC"/>
                </a:solidFill>
                <a:latin typeface="Calibri" pitchFamily="34" charset="0"/>
                <a:ea typeface="Calibri" pitchFamily="34" charset="-122"/>
                <a:cs typeface="Calibri" pitchFamily="34" charset="-120"/>
              </a:rPr>
              <a:t>His method: introspection — trained reports of one's own consciousness.</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FIRST TWO SCHOOLS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Structuralism  vs  Functionalism</a:t>
            </a:r>
            <a:endParaRPr lang="en-US" sz="3000" dirty="0"/>
          </a:p>
        </p:txBody>
      </p:sp>
      <p:sp>
        <p:nvSpPr>
          <p:cNvPr id="4" name="Shape 2"/>
          <p:cNvSpPr/>
          <p:nvPr/>
        </p:nvSpPr>
        <p:spPr>
          <a:xfrm>
            <a:off x="502920" y="1783080"/>
            <a:ext cx="3931920" cy="2560320"/>
          </a:xfrm>
          <a:prstGeom prst="roundRect">
            <a:avLst>
              <a:gd name="adj" fmla="val 3214"/>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560320"/>
          </a:xfrm>
          <a:prstGeom prst="roundRect">
            <a:avLst>
              <a:gd name="adj" fmla="val 3214"/>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194560"/>
          </a:xfrm>
          <a:prstGeom prst="rect">
            <a:avLst/>
          </a:prstGeom>
          <a:noFill/>
          <a:ln/>
        </p:spPr>
        <p:txBody>
          <a:bodyPr wrap="square" rtlCol="0" anchor="t"/>
          <a:lstStyle/>
          <a:p>
            <a:pPr indent="0" marL="0">
              <a:buNone/>
            </a:pPr>
            <a:r>
              <a:rPr lang="en-US" sz="1700" b="1" dirty="0">
                <a:solidFill>
                  <a:srgbClr val="5B53A6"/>
                </a:solidFill>
                <a:latin typeface="Calibri" pitchFamily="34" charset="0"/>
                <a:ea typeface="Calibri" pitchFamily="34" charset="-122"/>
                <a:cs typeface="Calibri" pitchFamily="34" charset="-120"/>
              </a:rPr>
              <a:t>STRUCTURALISM
</a:t>
            </a:r>
            <a:endParaRPr lang="en-US" sz="1700" dirty="0"/>
          </a:p>
          <a:p>
            <a:pPr indent="0" marL="0">
              <a:buNone/>
            </a:pPr>
            <a:r>
              <a:rPr lang="en-US" sz="1300" i="1" dirty="0">
                <a:solidFill>
                  <a:srgbClr val="6B6A86"/>
                </a:solidFill>
                <a:latin typeface="Calibri" pitchFamily="34" charset="0"/>
                <a:ea typeface="Calibri" pitchFamily="34" charset="-122"/>
                <a:cs typeface="Calibri" pitchFamily="34" charset="-120"/>
              </a:rPr>
              <a:t>Wundt &amp; Titchener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Break consciousness into its basic </a:t>
            </a:r>
            <a:pPr indent="0" marL="0">
              <a:buNone/>
            </a:pPr>
            <a:r>
              <a:rPr lang="en-US" sz="1500" b="1" dirty="0">
                <a:solidFill>
                  <a:srgbClr val="26235C"/>
                </a:solidFill>
                <a:latin typeface="Calibri" pitchFamily="34" charset="0"/>
                <a:ea typeface="Calibri" pitchFamily="34" charset="-122"/>
                <a:cs typeface="Calibri" pitchFamily="34" charset="-120"/>
              </a:rPr>
              <a:t>elements</a:t>
            </a:r>
            <a:pPr indent="0" marL="0">
              <a:buNone/>
            </a:pPr>
            <a:r>
              <a:rPr lang="en-US" sz="1500" dirty="0">
                <a:solidFill>
                  <a:srgbClr val="33324A"/>
                </a:solidFill>
                <a:latin typeface="Calibri" pitchFamily="34" charset="0"/>
                <a:ea typeface="Calibri" pitchFamily="34" charset="-122"/>
                <a:cs typeface="Calibri" pitchFamily="34" charset="-120"/>
              </a:rPr>
              <a:t> — a 'chemistry of the mind,' via introspection.</a:t>
            </a:r>
            <a:endParaRPr lang="en-US" sz="1700" dirty="0"/>
          </a:p>
        </p:txBody>
      </p:sp>
      <p:sp>
        <p:nvSpPr>
          <p:cNvPr id="7" name="Text 5"/>
          <p:cNvSpPr/>
          <p:nvPr/>
        </p:nvSpPr>
        <p:spPr>
          <a:xfrm>
            <a:off x="4937760" y="2011680"/>
            <a:ext cx="3474720" cy="2194560"/>
          </a:xfrm>
          <a:prstGeom prst="rect">
            <a:avLst/>
          </a:prstGeom>
          <a:noFill/>
          <a:ln/>
        </p:spPr>
        <p:txBody>
          <a:bodyPr wrap="square" rtlCol="0" anchor="t"/>
          <a:lstStyle/>
          <a:p>
            <a:pPr indent="0" marL="0">
              <a:buNone/>
            </a:pPr>
            <a:r>
              <a:rPr lang="en-US" sz="1700" b="1" dirty="0">
                <a:solidFill>
                  <a:srgbClr val="2F8F86"/>
                </a:solidFill>
                <a:latin typeface="Calibri" pitchFamily="34" charset="0"/>
                <a:ea typeface="Calibri" pitchFamily="34" charset="-122"/>
                <a:cs typeface="Calibri" pitchFamily="34" charset="-120"/>
              </a:rPr>
              <a:t>FUNCTIONALISM
</a:t>
            </a:r>
            <a:endParaRPr lang="en-US" sz="1700" dirty="0"/>
          </a:p>
          <a:p>
            <a:pPr indent="0" marL="0">
              <a:buNone/>
            </a:pPr>
            <a:r>
              <a:rPr lang="en-US" sz="1300" i="1" dirty="0">
                <a:solidFill>
                  <a:srgbClr val="6B6A86"/>
                </a:solidFill>
                <a:latin typeface="Calibri" pitchFamily="34" charset="0"/>
                <a:ea typeface="Calibri" pitchFamily="34" charset="-122"/>
                <a:cs typeface="Calibri" pitchFamily="34" charset="-120"/>
              </a:rPr>
              <a:t>William James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Don't ask what the mind is made of — ask what it's </a:t>
            </a:r>
            <a:pPr indent="0" marL="0">
              <a:buNone/>
            </a:pPr>
            <a:r>
              <a:rPr lang="en-US" sz="1500" b="1" dirty="0">
                <a:solidFill>
                  <a:srgbClr val="26235C"/>
                </a:solidFill>
                <a:latin typeface="Calibri" pitchFamily="34" charset="0"/>
                <a:ea typeface="Calibri" pitchFamily="34" charset="-122"/>
                <a:cs typeface="Calibri" pitchFamily="34" charset="-120"/>
              </a:rPr>
              <a:t>for</a:t>
            </a:r>
            <a:pPr indent="0" marL="0">
              <a:buNone/>
            </a:pPr>
            <a:r>
              <a:rPr lang="en-US" sz="1500" dirty="0">
                <a:solidFill>
                  <a:srgbClr val="33324A"/>
                </a:solidFill>
                <a:latin typeface="Calibri" pitchFamily="34" charset="0"/>
                <a:ea typeface="Calibri" pitchFamily="34" charset="-122"/>
                <a:cs typeface="Calibri" pitchFamily="34" charset="-120"/>
              </a:rPr>
              <a:t>: how thoughts and behavior help us adapt.</a:t>
            </a:r>
            <a:endParaRPr lang="en-US" sz="17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SIX LENSES WORKING PSYCHOLOGISTS USE TODAY</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Six perspectives — partners, not rivals</a:t>
            </a:r>
            <a:endParaRPr lang="en-US" sz="3000" dirty="0"/>
          </a:p>
        </p:txBody>
      </p:sp>
      <p:sp>
        <p:nvSpPr>
          <p:cNvPr id="4" name="Shape 2"/>
          <p:cNvSpPr/>
          <p:nvPr/>
        </p:nvSpPr>
        <p:spPr>
          <a:xfrm>
            <a:off x="502920" y="182880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667512" y="1938528"/>
            <a:ext cx="2350008" cy="859536"/>
          </a:xfrm>
          <a:prstGeom prst="rect">
            <a:avLst/>
          </a:prstGeom>
          <a:noFill/>
          <a:ln/>
        </p:spPr>
        <p:txBody>
          <a:bodyPr wrap="square" rtlCol="0" anchor="ctr"/>
          <a:lstStyle/>
          <a:p>
            <a:pPr indent="0" marL="0">
              <a:buNone/>
            </a:pPr>
            <a:r>
              <a:rPr lang="en-US" sz="1400" b="1" dirty="0">
                <a:solidFill>
                  <a:srgbClr val="E0A33E"/>
                </a:solidFill>
                <a:latin typeface="Calibri" pitchFamily="34" charset="0"/>
                <a:ea typeface="Calibri" pitchFamily="34" charset="-122"/>
                <a:cs typeface="Calibri" pitchFamily="34" charset="-120"/>
              </a:rPr>
              <a:t>BIOLOGICAL
</a:t>
            </a:r>
            <a:endParaRPr lang="en-US" sz="1400" dirty="0"/>
          </a:p>
          <a:p>
            <a:pPr indent="0" marL="0">
              <a:buNone/>
            </a:pPr>
            <a:r>
              <a:rPr lang="en-US" sz="1200" dirty="0">
                <a:solidFill>
                  <a:srgbClr val="44435C"/>
                </a:solidFill>
                <a:latin typeface="Calibri" pitchFamily="34" charset="0"/>
                <a:ea typeface="Calibri" pitchFamily="34" charset="-122"/>
                <a:cs typeface="Calibri" pitchFamily="34" charset="-120"/>
              </a:rPr>
              <a:t>brain, genes, chemicals</a:t>
            </a:r>
            <a:endParaRPr lang="en-US" sz="1400" dirty="0"/>
          </a:p>
        </p:txBody>
      </p:sp>
      <p:sp>
        <p:nvSpPr>
          <p:cNvPr id="6" name="Shape 4"/>
          <p:cNvSpPr/>
          <p:nvPr/>
        </p:nvSpPr>
        <p:spPr>
          <a:xfrm>
            <a:off x="3246120" y="182880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3410712" y="1938528"/>
            <a:ext cx="2350008" cy="859536"/>
          </a:xfrm>
          <a:prstGeom prst="rect">
            <a:avLst/>
          </a:prstGeom>
          <a:noFill/>
          <a:ln/>
        </p:spPr>
        <p:txBody>
          <a:bodyPr wrap="square" rtlCol="0" anchor="ctr"/>
          <a:lstStyle/>
          <a:p>
            <a:pPr indent="0" marL="0">
              <a:buNone/>
            </a:pPr>
            <a:r>
              <a:rPr lang="en-US" sz="1400" b="1" dirty="0">
                <a:solidFill>
                  <a:srgbClr val="5B53A6"/>
                </a:solidFill>
                <a:latin typeface="Calibri" pitchFamily="34" charset="0"/>
                <a:ea typeface="Calibri" pitchFamily="34" charset="-122"/>
                <a:cs typeface="Calibri" pitchFamily="34" charset="-120"/>
              </a:rPr>
              <a:t>PSYCHODYNAMIC
</a:t>
            </a:r>
            <a:endParaRPr lang="en-US" sz="1400" dirty="0"/>
          </a:p>
          <a:p>
            <a:pPr indent="0" marL="0">
              <a:buNone/>
            </a:pPr>
            <a:r>
              <a:rPr lang="en-US" sz="1200" dirty="0">
                <a:solidFill>
                  <a:srgbClr val="44435C"/>
                </a:solidFill>
                <a:latin typeface="Calibri" pitchFamily="34" charset="0"/>
                <a:ea typeface="Calibri" pitchFamily="34" charset="-122"/>
                <a:cs typeface="Calibri" pitchFamily="34" charset="-120"/>
              </a:rPr>
              <a:t>unconscious &amp; early experience</a:t>
            </a:r>
            <a:endParaRPr lang="en-US" sz="1400" dirty="0"/>
          </a:p>
        </p:txBody>
      </p:sp>
      <p:sp>
        <p:nvSpPr>
          <p:cNvPr id="8" name="Shape 6"/>
          <p:cNvSpPr/>
          <p:nvPr/>
        </p:nvSpPr>
        <p:spPr>
          <a:xfrm>
            <a:off x="5989320" y="182880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9" name="Text 7"/>
          <p:cNvSpPr/>
          <p:nvPr/>
        </p:nvSpPr>
        <p:spPr>
          <a:xfrm>
            <a:off x="6153912" y="1938528"/>
            <a:ext cx="2350008" cy="859536"/>
          </a:xfrm>
          <a:prstGeom prst="rect">
            <a:avLst/>
          </a:prstGeom>
          <a:noFill/>
          <a:ln/>
        </p:spPr>
        <p:txBody>
          <a:bodyPr wrap="square" rtlCol="0" anchor="ctr"/>
          <a:lstStyle/>
          <a:p>
            <a:pPr indent="0" marL="0">
              <a:buNone/>
            </a:pPr>
            <a:r>
              <a:rPr lang="en-US" sz="1400" b="1" dirty="0">
                <a:solidFill>
                  <a:srgbClr val="2F8F86"/>
                </a:solidFill>
                <a:latin typeface="Calibri" pitchFamily="34" charset="0"/>
                <a:ea typeface="Calibri" pitchFamily="34" charset="-122"/>
                <a:cs typeface="Calibri" pitchFamily="34" charset="-120"/>
              </a:rPr>
              <a:t>BEHAVIORAL
</a:t>
            </a:r>
            <a:endParaRPr lang="en-US" sz="1400" dirty="0"/>
          </a:p>
          <a:p>
            <a:pPr indent="0" marL="0">
              <a:buNone/>
            </a:pPr>
            <a:r>
              <a:rPr lang="en-US" sz="1200" dirty="0">
                <a:solidFill>
                  <a:srgbClr val="44435C"/>
                </a:solidFill>
                <a:latin typeface="Calibri" pitchFamily="34" charset="0"/>
                <a:ea typeface="Calibri" pitchFamily="34" charset="-122"/>
                <a:cs typeface="Calibri" pitchFamily="34" charset="-120"/>
              </a:rPr>
              <a:t>learning &amp; conditioning</a:t>
            </a:r>
            <a:endParaRPr lang="en-US" sz="1400" dirty="0"/>
          </a:p>
        </p:txBody>
      </p:sp>
      <p:sp>
        <p:nvSpPr>
          <p:cNvPr id="10" name="Shape 8"/>
          <p:cNvSpPr/>
          <p:nvPr/>
        </p:nvSpPr>
        <p:spPr>
          <a:xfrm>
            <a:off x="502920" y="301752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667512" y="3127248"/>
            <a:ext cx="2350008" cy="859536"/>
          </a:xfrm>
          <a:prstGeom prst="rect">
            <a:avLst/>
          </a:prstGeom>
          <a:noFill/>
          <a:ln/>
        </p:spPr>
        <p:txBody>
          <a:bodyPr wrap="square" rtlCol="0" anchor="ctr"/>
          <a:lstStyle/>
          <a:p>
            <a:pPr indent="0" marL="0">
              <a:buNone/>
            </a:pPr>
            <a:r>
              <a:rPr lang="en-US" sz="1400" b="1" dirty="0">
                <a:solidFill>
                  <a:srgbClr val="26235C"/>
                </a:solidFill>
                <a:latin typeface="Calibri" pitchFamily="34" charset="0"/>
                <a:ea typeface="Calibri" pitchFamily="34" charset="-122"/>
                <a:cs typeface="Calibri" pitchFamily="34" charset="-120"/>
              </a:rPr>
              <a:t>COGNITIVE
</a:t>
            </a:r>
            <a:endParaRPr lang="en-US" sz="1400" dirty="0"/>
          </a:p>
          <a:p>
            <a:pPr indent="0" marL="0">
              <a:buNone/>
            </a:pPr>
            <a:r>
              <a:rPr lang="en-US" sz="1200" dirty="0">
                <a:solidFill>
                  <a:srgbClr val="44435C"/>
                </a:solidFill>
                <a:latin typeface="Calibri" pitchFamily="34" charset="0"/>
                <a:ea typeface="Calibri" pitchFamily="34" charset="-122"/>
                <a:cs typeface="Calibri" pitchFamily="34" charset="-120"/>
              </a:rPr>
              <a:t>how we process information</a:t>
            </a:r>
            <a:endParaRPr lang="en-US" sz="1400" dirty="0"/>
          </a:p>
        </p:txBody>
      </p:sp>
      <p:sp>
        <p:nvSpPr>
          <p:cNvPr id="12" name="Shape 10"/>
          <p:cNvSpPr/>
          <p:nvPr/>
        </p:nvSpPr>
        <p:spPr>
          <a:xfrm>
            <a:off x="3246120" y="301752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13" name="Text 11"/>
          <p:cNvSpPr/>
          <p:nvPr/>
        </p:nvSpPr>
        <p:spPr>
          <a:xfrm>
            <a:off x="3410712" y="3127248"/>
            <a:ext cx="2350008" cy="859536"/>
          </a:xfrm>
          <a:prstGeom prst="rect">
            <a:avLst/>
          </a:prstGeom>
          <a:noFill/>
          <a:ln/>
        </p:spPr>
        <p:txBody>
          <a:bodyPr wrap="square" rtlCol="0" anchor="ctr"/>
          <a:lstStyle/>
          <a:p>
            <a:pPr indent="0" marL="0">
              <a:buNone/>
            </a:pPr>
            <a:r>
              <a:rPr lang="en-US" sz="1400" b="1" dirty="0">
                <a:solidFill>
                  <a:srgbClr val="E0A33E"/>
                </a:solidFill>
                <a:latin typeface="Calibri" pitchFamily="34" charset="0"/>
                <a:ea typeface="Calibri" pitchFamily="34" charset="-122"/>
                <a:cs typeface="Calibri" pitchFamily="34" charset="-120"/>
              </a:rPr>
              <a:t>HUMANISTIC
</a:t>
            </a:r>
            <a:endParaRPr lang="en-US" sz="1400" dirty="0"/>
          </a:p>
          <a:p>
            <a:pPr indent="0" marL="0">
              <a:buNone/>
            </a:pPr>
            <a:r>
              <a:rPr lang="en-US" sz="1200" dirty="0">
                <a:solidFill>
                  <a:srgbClr val="44435C"/>
                </a:solidFill>
                <a:latin typeface="Calibri" pitchFamily="34" charset="0"/>
                <a:ea typeface="Calibri" pitchFamily="34" charset="-122"/>
                <a:cs typeface="Calibri" pitchFamily="34" charset="-120"/>
              </a:rPr>
              <a:t>free will &amp; growth</a:t>
            </a:r>
            <a:endParaRPr lang="en-US" sz="1400" dirty="0"/>
          </a:p>
        </p:txBody>
      </p:sp>
      <p:sp>
        <p:nvSpPr>
          <p:cNvPr id="14" name="Shape 12"/>
          <p:cNvSpPr/>
          <p:nvPr/>
        </p:nvSpPr>
        <p:spPr>
          <a:xfrm>
            <a:off x="5989320" y="3017520"/>
            <a:ext cx="2679192" cy="1078992"/>
          </a:xfrm>
          <a:prstGeom prst="roundRect">
            <a:avLst>
              <a:gd name="adj" fmla="val 7627"/>
            </a:avLst>
          </a:prstGeom>
          <a:solidFill>
            <a:srgbClr val="FFFFFF"/>
          </a:solidFill>
          <a:ln/>
          <a:effectLst>
            <a:outerShdw sx="100000" sy="100000" kx="0" ky="0" algn="bl" rotWithShape="0" blurRad="88900" dist="38100" dir="5400000">
              <a:srgbClr val="000000">
                <a:alpha val="10000"/>
              </a:srgbClr>
            </a:outerShdw>
          </a:effectLst>
        </p:spPr>
      </p:sp>
      <p:sp>
        <p:nvSpPr>
          <p:cNvPr id="15" name="Text 13"/>
          <p:cNvSpPr/>
          <p:nvPr/>
        </p:nvSpPr>
        <p:spPr>
          <a:xfrm>
            <a:off x="6153912" y="3127248"/>
            <a:ext cx="2350008" cy="859536"/>
          </a:xfrm>
          <a:prstGeom prst="rect">
            <a:avLst/>
          </a:prstGeom>
          <a:noFill/>
          <a:ln/>
        </p:spPr>
        <p:txBody>
          <a:bodyPr wrap="square" rtlCol="0" anchor="ctr"/>
          <a:lstStyle/>
          <a:p>
            <a:pPr indent="0" marL="0">
              <a:buNone/>
            </a:pPr>
            <a:r>
              <a:rPr lang="en-US" sz="1400" b="1" dirty="0">
                <a:solidFill>
                  <a:srgbClr val="5B53A6"/>
                </a:solidFill>
                <a:latin typeface="Calibri" pitchFamily="34" charset="0"/>
                <a:ea typeface="Calibri" pitchFamily="34" charset="-122"/>
                <a:cs typeface="Calibri" pitchFamily="34" charset="-120"/>
              </a:rPr>
              <a:t>SOCIOCULTURAL
</a:t>
            </a:r>
            <a:endParaRPr lang="en-US" sz="1400" dirty="0"/>
          </a:p>
          <a:p>
            <a:pPr indent="0" marL="0">
              <a:buNone/>
            </a:pPr>
            <a:r>
              <a:rPr lang="en-US" sz="1200" dirty="0">
                <a:solidFill>
                  <a:srgbClr val="44435C"/>
                </a:solidFill>
                <a:latin typeface="Calibri" pitchFamily="34" charset="0"/>
                <a:ea typeface="Calibri" pitchFamily="34" charset="-122"/>
                <a:cs typeface="Calibri" pitchFamily="34" charset="-120"/>
              </a:rPr>
              <a:t>culture &amp; the people around us</a:t>
            </a:r>
            <a:endParaRPr lang="en-US" sz="1400" dirty="0"/>
          </a:p>
        </p:txBody>
      </p:sp>
      <p:sp>
        <p:nvSpPr>
          <p:cNvPr id="16" name="Text 14"/>
          <p:cNvSpPr/>
          <p:nvPr/>
        </p:nvSpPr>
        <p:spPr>
          <a:xfrm>
            <a:off x="502920" y="443484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Group them: BIO  ·  PSYCHO  ·  SOCIAL  —  one person, six lenses.</a:t>
            </a:r>
            <a:endParaRPr lang="en-US" sz="1400" dirty="0"/>
          </a:p>
        </p:txBody>
      </p:sp>
      <p:sp>
        <p:nvSpPr>
          <p:cNvPr id="17" name="Text 1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8</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BIOPSYCHOSOCIAL FRAME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One person, three levels of analysis</a:t>
            </a:r>
            <a:endParaRPr lang="en-US" sz="3000" dirty="0"/>
          </a:p>
        </p:txBody>
      </p:sp>
      <p:sp>
        <p:nvSpPr>
          <p:cNvPr id="4" name="Shape 2"/>
          <p:cNvSpPr/>
          <p:nvPr/>
        </p:nvSpPr>
        <p:spPr>
          <a:xfrm>
            <a:off x="502920" y="1920240"/>
            <a:ext cx="2679192" cy="2103120"/>
          </a:xfrm>
          <a:prstGeom prst="roundRect">
            <a:avLst>
              <a:gd name="adj" fmla="val 3913"/>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502920" y="2240280"/>
            <a:ext cx="2679192" cy="548640"/>
          </a:xfrm>
          <a:prstGeom prst="rect">
            <a:avLst/>
          </a:prstGeom>
          <a:noFill/>
          <a:ln/>
        </p:spPr>
        <p:txBody>
          <a:bodyPr wrap="square" rtlCol="0" anchor="ctr"/>
          <a:lstStyle/>
          <a:p>
            <a:pPr algn="ctr" indent="0" marL="0">
              <a:buNone/>
            </a:pPr>
            <a:r>
              <a:rPr lang="en-US" sz="2600" b="1" dirty="0">
                <a:solidFill>
                  <a:srgbClr val="E0A33E"/>
                </a:solidFill>
                <a:latin typeface="Cambria" pitchFamily="34" charset="0"/>
                <a:ea typeface="Cambria" pitchFamily="34" charset="-122"/>
                <a:cs typeface="Cambria" pitchFamily="34" charset="-120"/>
              </a:rPr>
              <a:t>BIO</a:t>
            </a:r>
            <a:endParaRPr lang="en-US" sz="2600" dirty="0"/>
          </a:p>
        </p:txBody>
      </p:sp>
      <p:sp>
        <p:nvSpPr>
          <p:cNvPr id="6" name="Text 4"/>
          <p:cNvSpPr/>
          <p:nvPr/>
        </p:nvSpPr>
        <p:spPr>
          <a:xfrm>
            <a:off x="685800" y="2880360"/>
            <a:ext cx="2313432" cy="1005840"/>
          </a:xfrm>
          <a:prstGeom prst="rect">
            <a:avLst/>
          </a:prstGeom>
          <a:noFill/>
          <a:ln/>
        </p:spPr>
        <p:txBody>
          <a:bodyPr wrap="square" rtlCol="0" anchor="t"/>
          <a:lstStyle/>
          <a:p>
            <a:pPr algn="ctr" indent="0" marL="0">
              <a:buNone/>
            </a:pPr>
            <a:r>
              <a:rPr lang="en-US" sz="1400" dirty="0">
                <a:solidFill>
                  <a:srgbClr val="33324A"/>
                </a:solidFill>
                <a:latin typeface="Calibri" pitchFamily="34" charset="0"/>
                <a:ea typeface="Calibri" pitchFamily="34" charset="-122"/>
                <a:cs typeface="Calibri" pitchFamily="34" charset="-120"/>
              </a:rPr>
              <a:t>the body — brain, genes, chemicals</a:t>
            </a:r>
            <a:endParaRPr lang="en-US" sz="1400" dirty="0"/>
          </a:p>
        </p:txBody>
      </p:sp>
      <p:sp>
        <p:nvSpPr>
          <p:cNvPr id="7" name="Shape 5"/>
          <p:cNvSpPr/>
          <p:nvPr/>
        </p:nvSpPr>
        <p:spPr>
          <a:xfrm>
            <a:off x="3246120" y="1920240"/>
            <a:ext cx="2679192" cy="2103120"/>
          </a:xfrm>
          <a:prstGeom prst="roundRect">
            <a:avLst>
              <a:gd name="adj" fmla="val 3913"/>
            </a:avLst>
          </a:prstGeom>
          <a:solidFill>
            <a:srgbClr val="FFFFFF"/>
          </a:solidFill>
          <a:ln/>
          <a:effectLst>
            <a:outerShdw sx="100000" sy="100000" kx="0" ky="0" algn="bl" rotWithShape="0" blurRad="88900" dist="38100" dir="5400000">
              <a:srgbClr val="000000">
                <a:alpha val="10000"/>
              </a:srgbClr>
            </a:outerShdw>
          </a:effectLst>
        </p:spPr>
      </p:sp>
      <p:sp>
        <p:nvSpPr>
          <p:cNvPr id="8" name="Text 6"/>
          <p:cNvSpPr/>
          <p:nvPr/>
        </p:nvSpPr>
        <p:spPr>
          <a:xfrm>
            <a:off x="3246120" y="2240280"/>
            <a:ext cx="2679192" cy="548640"/>
          </a:xfrm>
          <a:prstGeom prst="rect">
            <a:avLst/>
          </a:prstGeom>
          <a:noFill/>
          <a:ln/>
        </p:spPr>
        <p:txBody>
          <a:bodyPr wrap="square" rtlCol="0" anchor="ctr"/>
          <a:lstStyle/>
          <a:p>
            <a:pPr algn="ctr" indent="0" marL="0">
              <a:buNone/>
            </a:pPr>
            <a:r>
              <a:rPr lang="en-US" sz="2600" b="1" dirty="0">
                <a:solidFill>
                  <a:srgbClr val="5B53A6"/>
                </a:solidFill>
                <a:latin typeface="Cambria" pitchFamily="34" charset="0"/>
                <a:ea typeface="Cambria" pitchFamily="34" charset="-122"/>
                <a:cs typeface="Cambria" pitchFamily="34" charset="-120"/>
              </a:rPr>
              <a:t>PSYCHO</a:t>
            </a:r>
            <a:endParaRPr lang="en-US" sz="2600" dirty="0"/>
          </a:p>
        </p:txBody>
      </p:sp>
      <p:sp>
        <p:nvSpPr>
          <p:cNvPr id="9" name="Text 7"/>
          <p:cNvSpPr/>
          <p:nvPr/>
        </p:nvSpPr>
        <p:spPr>
          <a:xfrm>
            <a:off x="3429000" y="2880360"/>
            <a:ext cx="2313432" cy="1005840"/>
          </a:xfrm>
          <a:prstGeom prst="rect">
            <a:avLst/>
          </a:prstGeom>
          <a:noFill/>
          <a:ln/>
        </p:spPr>
        <p:txBody>
          <a:bodyPr wrap="square" rtlCol="0" anchor="t"/>
          <a:lstStyle/>
          <a:p>
            <a:pPr algn="ctr" indent="0" marL="0">
              <a:buNone/>
            </a:pPr>
            <a:r>
              <a:rPr lang="en-US" sz="1400" dirty="0">
                <a:solidFill>
                  <a:srgbClr val="33324A"/>
                </a:solidFill>
                <a:latin typeface="Calibri" pitchFamily="34" charset="0"/>
                <a:ea typeface="Calibri" pitchFamily="34" charset="-122"/>
                <a:cs typeface="Calibri" pitchFamily="34" charset="-120"/>
              </a:rPr>
              <a:t>the mind — learning, thought, emotion, the self</a:t>
            </a:r>
            <a:endParaRPr lang="en-US" sz="1400" dirty="0"/>
          </a:p>
        </p:txBody>
      </p:sp>
      <p:sp>
        <p:nvSpPr>
          <p:cNvPr id="10" name="Shape 8"/>
          <p:cNvSpPr/>
          <p:nvPr/>
        </p:nvSpPr>
        <p:spPr>
          <a:xfrm>
            <a:off x="5989320" y="1920240"/>
            <a:ext cx="2679192" cy="2103120"/>
          </a:xfrm>
          <a:prstGeom prst="roundRect">
            <a:avLst>
              <a:gd name="adj" fmla="val 3913"/>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5989320" y="2240280"/>
            <a:ext cx="2679192" cy="548640"/>
          </a:xfrm>
          <a:prstGeom prst="rect">
            <a:avLst/>
          </a:prstGeom>
          <a:noFill/>
          <a:ln/>
        </p:spPr>
        <p:txBody>
          <a:bodyPr wrap="square" rtlCol="0" anchor="ctr"/>
          <a:lstStyle/>
          <a:p>
            <a:pPr algn="ctr" indent="0" marL="0">
              <a:buNone/>
            </a:pPr>
            <a:r>
              <a:rPr lang="en-US" sz="2600" b="1" dirty="0">
                <a:solidFill>
                  <a:srgbClr val="2F8F86"/>
                </a:solidFill>
                <a:latin typeface="Cambria" pitchFamily="34" charset="0"/>
                <a:ea typeface="Cambria" pitchFamily="34" charset="-122"/>
                <a:cs typeface="Cambria" pitchFamily="34" charset="-120"/>
              </a:rPr>
              <a:t>SOCIAL</a:t>
            </a:r>
            <a:endParaRPr lang="en-US" sz="2600" dirty="0"/>
          </a:p>
        </p:txBody>
      </p:sp>
      <p:sp>
        <p:nvSpPr>
          <p:cNvPr id="12" name="Text 10"/>
          <p:cNvSpPr/>
          <p:nvPr/>
        </p:nvSpPr>
        <p:spPr>
          <a:xfrm>
            <a:off x="6172200" y="2880360"/>
            <a:ext cx="2313432" cy="1005840"/>
          </a:xfrm>
          <a:prstGeom prst="rect">
            <a:avLst/>
          </a:prstGeom>
          <a:noFill/>
          <a:ln/>
        </p:spPr>
        <p:txBody>
          <a:bodyPr wrap="square" rtlCol="0" anchor="t"/>
          <a:lstStyle/>
          <a:p>
            <a:pPr algn="ctr" indent="0" marL="0">
              <a:buNone/>
            </a:pPr>
            <a:r>
              <a:rPr lang="en-US" sz="1400" dirty="0">
                <a:solidFill>
                  <a:srgbClr val="33324A"/>
                </a:solidFill>
                <a:latin typeface="Calibri" pitchFamily="34" charset="0"/>
                <a:ea typeface="Calibri" pitchFamily="34" charset="-122"/>
                <a:cs typeface="Calibri" pitchFamily="34" charset="-120"/>
              </a:rPr>
              <a:t>the world — culture, relationships, context</a:t>
            </a:r>
            <a:endParaRPr lang="en-US" sz="1400" dirty="0"/>
          </a:p>
        </p:txBody>
      </p:sp>
      <p:sp>
        <p:nvSpPr>
          <p:cNvPr id="13" name="Text 11"/>
          <p:cNvSpPr/>
          <p:nvPr/>
        </p:nvSpPr>
        <p:spPr>
          <a:xfrm>
            <a:off x="502920" y="4297680"/>
            <a:ext cx="8138160" cy="365760"/>
          </a:xfrm>
          <a:prstGeom prst="rect">
            <a:avLst/>
          </a:prstGeom>
          <a:noFill/>
          <a:ln/>
        </p:spPr>
        <p:txBody>
          <a:bodyPr wrap="square" rtlCol="0" anchor="ctr"/>
          <a:lstStyle/>
          <a:p>
            <a:pPr algn="ctr" indent="0" marL="0">
              <a:buNone/>
            </a:pPr>
            <a:r>
              <a:rPr lang="en-US" sz="1400" i="1" dirty="0">
                <a:solidFill>
                  <a:srgbClr val="6B6A86"/>
                </a:solidFill>
                <a:latin typeface="Calibri" pitchFamily="34" charset="0"/>
                <a:ea typeface="Calibri" pitchFamily="34" charset="-122"/>
                <a:cs typeface="Calibri" pitchFamily="34" charset="-120"/>
              </a:rPr>
              <a:t>Saying anxiety is "just brain chemistry" is like saying a novel is "just ink."</a:t>
            </a:r>
            <a:endParaRPr lang="en-US" sz="1400" dirty="0"/>
          </a:p>
        </p:txBody>
      </p:sp>
      <p:sp>
        <p:nvSpPr>
          <p:cNvPr id="14" name="Text 12"/>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Psychology - Week 1</dc:title>
  <dc:subject>PptxGenJS Presentation</dc:subject>
  <dc:creator>Prof. Bennett</dc:creator>
  <cp:lastModifiedBy>Prof. Bennett</cp:lastModifiedBy>
  <cp:revision>1</cp:revision>
  <dcterms:created xsi:type="dcterms:W3CDTF">2026-06-26T06:52:42Z</dcterms:created>
  <dcterms:modified xsi:type="dcterms:W3CDTF">2026-06-26T06:52:42Z</dcterms:modified>
</cp:coreProperties>
</file>