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This is Week 2 — Research Methods and Ethics. Last week we made a promise: psychology trusts evidence over intuition. This week is the fine print on the word evidence. Every time you see the phrase studies show, somebody made choices about HOW they studied it, and those choices decide what the study is actually allowed to claim. By Friday you'll be able to walk the scientific method, tell apart the three research designs and what each can claim, explain why correlation isn't causation, separate random sampling from random assignment, and list the ethical rules every study must follow. One reassurance up front: this is a conceptual week about study design and ethics. There is no math here — calculation is the statistics course's job. Bring your skepticism and a studies-show headline you've seen lately.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most-confused pair of words in the whole unit, because they sound alike and do completely different jobs. First, two background terms: the population is the whole group you care about — say, all PSYC 1 students in the country — and the sample is the smaller group you actually study. RANDOM SAMPLING is about who gets INTO the study: you draw your sample so everyone in the population has an equal chance of being picked. Its job is a representative sample, which gives you generalizability — results you can extend to the population. Skip it and you get sampling bias. RANDOM ASSIGNMENT is about who gets the TREATMENT: once people are in the study, you sort them into experimental versus control by chance. Its job is to balance out confounds so a difference can be caused by the independent variable. The hook: sampling is who's studied, for generalizing; assignment is who's treated, for cause. You can have one without the other — a campus study can randomly assign without randomly sampling.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more terms that sound related but mean different things — reliability and validity. RELIABILITY is consistency: a measure gives the same result on repeat. Picture a bathroom scale that reads the same weight twice in a row — that's reliable. VALIDITY is accuracy: a measure actually captures what it claims to. A scale that reads your true weight is valid. Here's the line that locks it in: a broken scale can be perfectly reliable and completely invalid at the same time — if it always reads exactly ten pounds heavy, it's consistent every single time, yet wrong every single time. Consistency is not accuracy. Good psychological measures need both: they have to be repeatable AND on-target. We're keeping this one brief — just hold the contrast, because you'll see it again whenever we ask whether a test or a survey actually measures the thing it says it measures.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could learn a lot by lying to people or stressing them out. We don't — because participants are humans first and data second. Here's the floor every psychology study has to clear. INFORMED CONSENT: before agreeing, participants are told what the study involves, its risks, and that taking part is voluntary. RIGHT TO WITHDRAW: anyone can stop at any time, for any reason, no penalty, and may pull their data. PROTECTION FROM HARM: risk is minimized and kept no greater than everyday life, and the researcher steps in if distress appears. DECEPTION is allowed only as a last resort, must be cleared by review, and always requires a DEBRIEFING afterward — telling people the real purpose and undoing any distress. CONFIDENTIALITY: data is kept private and reported so individuals can't be identified. And the IRB — the Institutional Review Board, an independent ethics committee — must approve a study BEFORE it runs, weighing benefits against risks. When animals are studied, their care and use are regulated too. Ethics isn't a hoop; it's the difference between studying people and using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walk one example all the way through, because ethics is easier to remember as a story than a list. A researcher wants to study obedience — will people follow an authority's instructions even when they're uneasy? Here's the catch: if participants knew the real aim, they'd act appropriately and the study would measure nothing. So the design uses deception — a cover story. Now, how do you run that ethically? First, get IRB approval before anything happens. Obtain informed consent — participants agree to what they're told is a study on learning. Make clear they may withdraw at any time, no penalty. Protect them from harm and stop if distress runs high. Then, crucially, debrief fully afterward: reveal the true purpose, explain why the deception was scientifically necessary, and make sure everyone leaves okay. Confidentiality protects their identities in any report. Land it: ethics isn't red tape — it's what lets us study sensitive things like obedience without harming the people who help us learn.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Here's the demo. Paste a correlational finding to an approved chatbot and ask it to interpret — for example: a study found that teenagers who use social media more report feeling more lonely; what does this prove? Then check its answer against today's lesson. Chatbots are notorious for sliding straight from a correlation to a cause — if the model says social media causes loneliness, it overreached. The honest read is: this is a link. The direction is unknown — loneliness could drive lonely teens to scroll more, rather than the other way around. And a third variable, like poor sleep, could drive both heavy phone use and low mood. To claim cause, you'd need a randomized experiment. The point isn't to dunk on the model; it's the working relationship — the tool drafts, you judge. Catching an AI upgrade a correlation into a cause is exactly the skill this week builds, and it's what the weekly tutorial trains.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one habit: design first, claim second — and match the verb to the method. Read what kind of study it was, and that tells you what it's allowed to say. Descriptive describes. Correlational finds a link, blocked from cause by the third-variable and directionality problems. Only an experiment with random assignment earns the word cause. And don't confuse the two randoms — sampling is who's studied, for generalizing; assignment is who's treated, for cause. Plus the ethical floor: informed consent, the right to withdraw, protection from harm, justified deception with debriefing, confidentiality, and IRB approval. Here's the graded work: Lecture Tutorial 2 with an approved chatbot, submit the share link, about 30 to 45 minutes; Quiz 2; Discussion 2, Correlation or Cause, where you put a real claim on trial; and Assignment 2, Reading the Study Behind the Headline, AI-coached and self-scored. Tease next week: we've studied behavior from the outside — next week we go inside the skull, to neurons, neurotransmitters, and the brain structures that make all of this behavior possible.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cold with one headline: studies show students who use a study app earn higher grades. Hands up — does the app work? Most rooms lean yes. Now the twist: what if the students who choose the app are simply the more motivated ones to begin with? Then the app didn't raise anyone's grades — motivation did, and the app just rode along. Follow with a sillier one: as ice-cream sales go up, so do drowning deaths. Nobody thinks ice cream drowns people — so what's the real driver? Hot summer weather: more swimming AND more ice cream. Same logic, less obvious — that's the trap. Write the promise on the board: by Friday you'll look at any studies-show claim and say what kind of study it was, what it can honestly conclude, and whether anyone is allowed to say one thing caused another. The why-it-matters line: last week we trusted evidence over our gut; this week is the fine print, because not all evidence is created equal.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Science isn't a place or a lab coat — it's a loop for turning a hunch into something the world can talk back to. Five moves. THEORY: a well-supported explanation that organizes many findings — that's last week's word, the big idea. HYPOTHESIS: one specific, testable prediction the theory makes, stated so it could turn out false. OPERATIONAL DEFINITION: exactly how you'll measure each fuzzy word, in numbers anyone could copy — memory becomes number of words recalled from a 20-item list after 24 hours; stress becomes a score on a 1-to-7 scale. COLLECT DATA: run it and record what actually happens. REPLICATE: do it again, and let other researchers do it again — a result you can't reproduce isn't yet knowledge. Memory hook: theory, hypothesis, operational definition, data, replicate. Intuition starts the question; evidence settles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why operational definitions matter, in one worked example. Start with a theory: sleep strengthens memory. That's a big idea, but you can't test it as written. So you derive a specific, testable prediction — a hypothesis: students who sleep eight hours after studying a 20-word list will recall more words tomorrow than students kept awake. Notice the move that makes it testable: we operationally defined memory as the number of words recalled after 24 hours. Now anyone could run the same study and check. Say it out loud to the class: if I claim music boosts focus, you can't agree or disagree until I tell you what focus means in numbers — reaction time? errors on a task? minutes on task before distraction? Pin the words down, or we're just trading opinions — exactly the thing we left behind last week. Operational definitions are how psychology measures invisible things honestly.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big families of study. They differ in how much control the researcher has — and that controls what you're allowed to say at the end. DESCRIPTIVE research captures behavior as it is: a case study is an in-depth look at one person or small group, rich but n-of-one; naturalistic observation watches behavior in its natural setting without interfering, but beware the observer effect; a survey asks many people, but watch question wording and sampling bias. Bottom line — descriptive research describes; it can't explain why. CORRELATIONAL research measures whether two variables move together — it finds a link, never a cause. EXPERIMENTAL research manipulates an independent variable and compares groups — it is the only design that supports a cause-and-effect claim. The memory hook for the whole week: describe equals watch, correlate equals link, experiment equals cause. Only the last one earns the word cause.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sentence from this week, remember this: only one design earns the word cause. Let me line them up by their verbs, because the verbs are how you'll catch overreaching headlines all term. Describe means watch and report — a descriptive study tells you what's happening, nothing about why. Correlate means measure a link — a correlational study tells you two things move together, but not that one drives the other. Experiment means manipulate and compare — you change one variable, hold the rest steady, and compare groups, which is the only way to pin down cause. So a correlation is a clue, not a verdict. When you read a study, the design sets a ceiling on what it's allowed to claim, and no amount of confident wording raises that ceiling. Next we'll see exactly why a correlation, even a strong one, can't make the causal leap.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Correlational studies report a number called the correlation coefficient, and it runs from minus one to plus one. Two things to read from it. The SIGN tells direction. A positive correlation toward plus one means the two variables rise and fall together — hours studied up, grades up. A negative correlation toward minus one means one goes up as the other goes down — hours of partying up, grades down. A value near zero means no linear relationship. The SIZE — the absolute value, the distance from zero — tells strength. Here's the trap, and it's a quiz item: a correlation of minus 0.85 is STRONGER than a correlation of plus 0.30, because strength ignores the sign. Minus 0.85 is farther from zero, so it's the tighter, more reliable relationship; the minus just means it points downward. Students routinely read the plus as bigger or better. Say it twice: sign is direction, size is strength.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headline misconception: a strong correlation proves causation. It doesn't, and there are two separate reasons. First, the THIRD-VARIABLE PROBLEM: some unmeasured factor may be driving both variables at once. The classic case — ice-cream sales correlate with drowning deaths. Ice cream doesn't drown anyone; the third variable is hot summer weather, which independently drives both more swimming and more ice-cream buying. The two outcomes never touched each other. Second, the DIRECTIONALITY PROBLEM: even if A and B really are causally linked, a correlation can't tell you which way the arrow points. Stress correlates with poor sleep — but does stress wreck sleep, or does bad sleep cause stress? The correlation is silent on direction. So a correlation is a clue, not a verdict. To actually claim that one thing causes another, you need an experiment with random assignment — which is exactly the contrast on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run one question through two designs — students will meet this again in the tutorial. The question: does a study app raise grades? CORRELATIONAL version: we survey students; app users average higher grades than non-users. Tempting to declare victory — but it's a link. The likely confound is self-selection: more motivated students choose to use the app in the first place, so motivation could be raising both app use and grades. We cannot say the app caused anything. EXPERIMENTAL version: take 200 students and randomly assign them — half use the app for a month, half don't — then compare final grades. Because assignment was random, the two groups started out similar on motivation and everything else, so a grade difference can be pinned on the app. Now — and only now — the app causes higher grades is a fair claim. Land it: same question, two designs, two very different rights to the word cause. The difference is random assignment.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2</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Research Methods &amp; Ethics</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How do psychologists actually know what they claim — and why is a link almost never a cause?</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MOST-CONFUSED PAIR IN THE UNIT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Random sampling  vs  random assignment</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1993392"/>
            <a:ext cx="3474720" cy="210312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RANDOM SAMPLING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who gets INTO the study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Everyone in the population has an equal chance → a representative sample → </a:t>
            </a:r>
            <a:pPr indent="0" marL="0">
              <a:buNone/>
            </a:pPr>
            <a:r>
              <a:rPr lang="en-US" sz="1450" b="1" dirty="0">
                <a:solidFill>
                  <a:srgbClr val="26235C"/>
                </a:solidFill>
                <a:latin typeface="Calibri" pitchFamily="34" charset="0"/>
                <a:ea typeface="Calibri" pitchFamily="34" charset="-122"/>
                <a:cs typeface="Calibri" pitchFamily="34" charset="-120"/>
              </a:rPr>
              <a:t>generalizability</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600" dirty="0"/>
          </a:p>
        </p:txBody>
      </p:sp>
      <p:sp>
        <p:nvSpPr>
          <p:cNvPr id="7" name="Text 5"/>
          <p:cNvSpPr/>
          <p:nvPr/>
        </p:nvSpPr>
        <p:spPr>
          <a:xfrm>
            <a:off x="4937760" y="1993392"/>
            <a:ext cx="3474720" cy="210312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RANDOM ASSIGNMENT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who gets the TREATMENT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Study participants are sorted into groups by chance → balances confounds → </a:t>
            </a:r>
            <a:pPr indent="0" marL="0">
              <a:buNone/>
            </a:pPr>
            <a:r>
              <a:rPr lang="en-US" sz="1450" b="1" dirty="0">
                <a:solidFill>
                  <a:srgbClr val="26235C"/>
                </a:solidFill>
                <a:latin typeface="Calibri" pitchFamily="34" charset="0"/>
                <a:ea typeface="Calibri" pitchFamily="34" charset="-122"/>
                <a:cs typeface="Calibri" pitchFamily="34" charset="-120"/>
              </a:rPr>
              <a:t>causation</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6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Sampling = who's STUDIED (generalize)  ·  Assignment = who's TREATED (cause).</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WORDS THAT AREN'T THE SAME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Reliability  vs  Validity</a:t>
            </a:r>
            <a:endParaRPr lang="en-US" sz="3000" dirty="0"/>
          </a:p>
        </p:txBody>
      </p:sp>
      <p:sp>
        <p:nvSpPr>
          <p:cNvPr id="4" name="Shape 2"/>
          <p:cNvSpPr/>
          <p:nvPr/>
        </p:nvSpPr>
        <p:spPr>
          <a:xfrm>
            <a:off x="502920" y="1783080"/>
            <a:ext cx="3931920"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73736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RELIABILITY = consistency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the same result on repeat (a scale that reads the same weight twice in a row)</a:t>
            </a:r>
            <a:endParaRPr lang="en-US" sz="1600" dirty="0"/>
          </a:p>
        </p:txBody>
      </p:sp>
      <p:sp>
        <p:nvSpPr>
          <p:cNvPr id="7" name="Text 5"/>
          <p:cNvSpPr/>
          <p:nvPr/>
        </p:nvSpPr>
        <p:spPr>
          <a:xfrm>
            <a:off x="4937760" y="2011680"/>
            <a:ext cx="3474720" cy="173736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VALIDITY = accuracy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measures what it claims to (a scale that reads your TRUE weight, not 10 lbs heavy)</a:t>
            </a:r>
            <a:endParaRPr lang="en-US" sz="1600" dirty="0"/>
          </a:p>
        </p:txBody>
      </p:sp>
      <p:sp>
        <p:nvSpPr>
          <p:cNvPr id="8" name="Text 6"/>
          <p:cNvSpPr/>
          <p:nvPr/>
        </p:nvSpPr>
        <p:spPr>
          <a:xfrm>
            <a:off x="502920" y="4069080"/>
            <a:ext cx="8138160" cy="36576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A broken scale can be reliably wrong — consistent by 10 lbs — and completely invalid.</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RESEARCH ETHICS  ·  THE FLOOR EVERY STUDY CLEARS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Participants are humans first, data second</a:t>
            </a:r>
            <a:endParaRPr lang="en-US" sz="3000" dirty="0"/>
          </a:p>
        </p:txBody>
      </p:sp>
      <p:sp>
        <p:nvSpPr>
          <p:cNvPr id="4" name="Text 2"/>
          <p:cNvSpPr/>
          <p:nvPr/>
        </p:nvSpPr>
        <p:spPr>
          <a:xfrm>
            <a:off x="640080" y="1783080"/>
            <a:ext cx="2926080" cy="36576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Informed consent</a:t>
            </a:r>
            <a:endParaRPr lang="en-US" sz="1400" dirty="0"/>
          </a:p>
        </p:txBody>
      </p:sp>
      <p:sp>
        <p:nvSpPr>
          <p:cNvPr id="5" name="Text 3"/>
          <p:cNvSpPr/>
          <p:nvPr/>
        </p:nvSpPr>
        <p:spPr>
          <a:xfrm>
            <a:off x="3657600" y="1783080"/>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told the risks &amp; that it's voluntary, before agreeing</a:t>
            </a:r>
            <a:endParaRPr lang="en-US" sz="1350" dirty="0"/>
          </a:p>
        </p:txBody>
      </p:sp>
      <p:sp>
        <p:nvSpPr>
          <p:cNvPr id="6" name="Text 4"/>
          <p:cNvSpPr/>
          <p:nvPr/>
        </p:nvSpPr>
        <p:spPr>
          <a:xfrm>
            <a:off x="640080" y="2203704"/>
            <a:ext cx="2926080" cy="365760"/>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Right to withdraw</a:t>
            </a:r>
            <a:endParaRPr lang="en-US" sz="1400" dirty="0"/>
          </a:p>
        </p:txBody>
      </p:sp>
      <p:sp>
        <p:nvSpPr>
          <p:cNvPr id="7" name="Text 5"/>
          <p:cNvSpPr/>
          <p:nvPr/>
        </p:nvSpPr>
        <p:spPr>
          <a:xfrm>
            <a:off x="3657600" y="2203704"/>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stop anytime, no penalty</a:t>
            </a:r>
            <a:endParaRPr lang="en-US" sz="1350" dirty="0"/>
          </a:p>
        </p:txBody>
      </p:sp>
      <p:sp>
        <p:nvSpPr>
          <p:cNvPr id="8" name="Text 6"/>
          <p:cNvSpPr/>
          <p:nvPr/>
        </p:nvSpPr>
        <p:spPr>
          <a:xfrm>
            <a:off x="640080" y="2624328"/>
            <a:ext cx="2926080" cy="36576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Protection from harm</a:t>
            </a:r>
            <a:endParaRPr lang="en-US" sz="1400" dirty="0"/>
          </a:p>
        </p:txBody>
      </p:sp>
      <p:sp>
        <p:nvSpPr>
          <p:cNvPr id="9" name="Text 7"/>
          <p:cNvSpPr/>
          <p:nvPr/>
        </p:nvSpPr>
        <p:spPr>
          <a:xfrm>
            <a:off x="3657600" y="2624328"/>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risk minimized, kept near everyday life</a:t>
            </a:r>
            <a:endParaRPr lang="en-US" sz="1350" dirty="0"/>
          </a:p>
        </p:txBody>
      </p:sp>
      <p:sp>
        <p:nvSpPr>
          <p:cNvPr id="10" name="Text 8"/>
          <p:cNvSpPr/>
          <p:nvPr/>
        </p:nvSpPr>
        <p:spPr>
          <a:xfrm>
            <a:off x="640080" y="3044952"/>
            <a:ext cx="2926080" cy="36576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Deception + debriefing</a:t>
            </a:r>
            <a:endParaRPr lang="en-US" sz="1400" dirty="0"/>
          </a:p>
        </p:txBody>
      </p:sp>
      <p:sp>
        <p:nvSpPr>
          <p:cNvPr id="11" name="Text 9"/>
          <p:cNvSpPr/>
          <p:nvPr/>
        </p:nvSpPr>
        <p:spPr>
          <a:xfrm>
            <a:off x="3657600" y="3044952"/>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only if justified — then reveal the truth after</a:t>
            </a:r>
            <a:endParaRPr lang="en-US" sz="1350" dirty="0"/>
          </a:p>
        </p:txBody>
      </p:sp>
      <p:sp>
        <p:nvSpPr>
          <p:cNvPr id="12" name="Text 10"/>
          <p:cNvSpPr/>
          <p:nvPr/>
        </p:nvSpPr>
        <p:spPr>
          <a:xfrm>
            <a:off x="640080" y="3465576"/>
            <a:ext cx="2926080" cy="365760"/>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Confidentiality</a:t>
            </a:r>
            <a:endParaRPr lang="en-US" sz="1400" dirty="0"/>
          </a:p>
        </p:txBody>
      </p:sp>
      <p:sp>
        <p:nvSpPr>
          <p:cNvPr id="13" name="Text 11"/>
          <p:cNvSpPr/>
          <p:nvPr/>
        </p:nvSpPr>
        <p:spPr>
          <a:xfrm>
            <a:off x="3657600" y="3465576"/>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data kept private; individuals not identifiable</a:t>
            </a:r>
            <a:endParaRPr lang="en-US" sz="1350" dirty="0"/>
          </a:p>
        </p:txBody>
      </p:sp>
      <p:sp>
        <p:nvSpPr>
          <p:cNvPr id="14" name="Text 12"/>
          <p:cNvSpPr/>
          <p:nvPr/>
        </p:nvSpPr>
        <p:spPr>
          <a:xfrm>
            <a:off x="640080" y="3886200"/>
            <a:ext cx="2926080" cy="36576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IRB review</a:t>
            </a:r>
            <a:endParaRPr lang="en-US" sz="1400" dirty="0"/>
          </a:p>
        </p:txBody>
      </p:sp>
      <p:sp>
        <p:nvSpPr>
          <p:cNvPr id="15" name="Text 13"/>
          <p:cNvSpPr/>
          <p:nvPr/>
        </p:nvSpPr>
        <p:spPr>
          <a:xfrm>
            <a:off x="3657600" y="3886200"/>
            <a:ext cx="4846320" cy="365760"/>
          </a:xfrm>
          <a:prstGeom prst="rect">
            <a:avLst/>
          </a:prstGeom>
          <a:noFill/>
          <a:ln/>
        </p:spPr>
        <p:txBody>
          <a:bodyPr wrap="square" rtlCol="0" anchor="ctr"/>
          <a:lstStyle/>
          <a:p>
            <a:pPr indent="0" marL="0">
              <a:buNone/>
            </a:pPr>
            <a:r>
              <a:rPr lang="en-US" sz="1350" dirty="0">
                <a:solidFill>
                  <a:srgbClr val="33324A"/>
                </a:solidFill>
                <a:latin typeface="Calibri" pitchFamily="34" charset="0"/>
                <a:ea typeface="Calibri" pitchFamily="34" charset="-122"/>
                <a:cs typeface="Calibri" pitchFamily="34" charset="-120"/>
              </a:rPr>
              <a:t>an ethics board must approve BEFORE the study runs</a:t>
            </a:r>
            <a:endParaRPr lang="en-US" sz="1350" dirty="0"/>
          </a:p>
        </p:txBody>
      </p:sp>
      <p:sp>
        <p:nvSpPr>
          <p:cNvPr id="16" name="Text 14"/>
          <p:cNvSpPr/>
          <p:nvPr/>
        </p:nvSpPr>
        <p:spPr>
          <a:xfrm>
            <a:off x="502920" y="4389120"/>
            <a:ext cx="8138160" cy="3200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Plus the ethical treatment of animals when animals are studied.</a:t>
            </a:r>
            <a:endParaRPr lang="en-US" sz="13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ETHICS, WORKED THROUGH  ·  AN OBEDIENCE STUDY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When a study needs deception</a:t>
            </a:r>
            <a:endParaRPr lang="en-US" sz="3000" dirty="0"/>
          </a:p>
        </p:txBody>
      </p:sp>
      <p:sp>
        <p:nvSpPr>
          <p:cNvPr id="4" name="Shape 2"/>
          <p:cNvSpPr/>
          <p:nvPr/>
        </p:nvSpPr>
        <p:spPr>
          <a:xfrm>
            <a:off x="502920" y="1737360"/>
            <a:ext cx="8138160" cy="1051560"/>
          </a:xfrm>
          <a:prstGeom prst="roundRect">
            <a:avLst>
              <a:gd name="adj" fmla="val 7826"/>
            </a:avLst>
          </a:prstGeom>
          <a:solidFill>
            <a:srgbClr val="FBF2E6"/>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01952"/>
            <a:ext cx="7589520" cy="77724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The problem:  </a:t>
            </a:r>
            <a:pPr indent="0" marL="0">
              <a:buNone/>
            </a:pPr>
            <a:r>
              <a:rPr lang="en-US" sz="1450" dirty="0">
                <a:solidFill>
                  <a:srgbClr val="33324A"/>
                </a:solidFill>
                <a:latin typeface="Calibri" pitchFamily="34" charset="0"/>
                <a:ea typeface="Calibri" pitchFamily="34" charset="-122"/>
                <a:cs typeface="Calibri" pitchFamily="34" charset="-120"/>
              </a:rPr>
              <a:t>if participants knew the real aim (studying obedience), they'd change their behavior — so the study uses a cover story.</a:t>
            </a:r>
            <a:endParaRPr lang="en-US" sz="1450" dirty="0"/>
          </a:p>
        </p:txBody>
      </p:sp>
      <p:sp>
        <p:nvSpPr>
          <p:cNvPr id="6" name="Text 4"/>
          <p:cNvSpPr/>
          <p:nvPr/>
        </p:nvSpPr>
        <p:spPr>
          <a:xfrm>
            <a:off x="640080" y="2971800"/>
            <a:ext cx="7863840" cy="1280160"/>
          </a:xfrm>
          <a:prstGeom prst="rect">
            <a:avLst/>
          </a:prstGeom>
          <a:noFill/>
          <a:ln/>
        </p:spPr>
        <p:txBody>
          <a:bodyPr wrap="square" rtlCol="0" anchor="t"/>
          <a:lstStyle/>
          <a:p>
            <a:pPr indent="0" marL="0">
              <a:buNone/>
            </a:pPr>
            <a:r>
              <a:rPr lang="en-US" sz="1450" b="1" dirty="0">
                <a:solidFill>
                  <a:srgbClr val="2F8F86"/>
                </a:solidFill>
                <a:latin typeface="Calibri" pitchFamily="34" charset="0"/>
                <a:ea typeface="Calibri" pitchFamily="34" charset="-122"/>
                <a:cs typeface="Calibri" pitchFamily="34" charset="-120"/>
              </a:rPr>
              <a:t>To run it ethically:  </a:t>
            </a:r>
            <a:endParaRPr lang="en-US" sz="1450" dirty="0"/>
          </a:p>
          <a:p>
            <a:pPr indent="0" marL="0">
              <a:buNone/>
            </a:pPr>
            <a:r>
              <a:rPr lang="en-US" sz="1450" dirty="0">
                <a:solidFill>
                  <a:srgbClr val="33324A"/>
                </a:solidFill>
                <a:latin typeface="Calibri" pitchFamily="34" charset="0"/>
                <a:ea typeface="Calibri" pitchFamily="34" charset="-122"/>
                <a:cs typeface="Calibri" pitchFamily="34" charset="-120"/>
              </a:rPr>
              <a:t>IRB approval first  ·  informed consent to a "study on learning"  ·  free to withdraw anytime  ·  protect from harm &amp; stop if distress is high  ·  full debriefing afterward (reveal the true purpose, justify the deception, undo distress)  ·  confidentiality protects identities.</a:t>
            </a:r>
            <a:endParaRPr lang="en-US" sz="145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Catch the AI sliding from link to cause</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"A study found teens who use social media more report feeling lonelier. What does this prove?"</a:t>
            </a:r>
            <a:endParaRPr lang="en-US" sz="1500" dirty="0"/>
          </a:p>
        </p:txBody>
      </p:sp>
      <p:sp>
        <p:nvSpPr>
          <p:cNvPr id="6" name="Text 4"/>
          <p:cNvSpPr/>
          <p:nvPr/>
        </p:nvSpPr>
        <p:spPr>
          <a:xfrm>
            <a:off x="777240" y="3200400"/>
            <a:ext cx="7680960" cy="91440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If it says social media CAUSES loneliness, it overreached.</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Correct read: a link. Direction is unknown (lonely teens may scroll more), and a third variable like poor sleep could drive both. You'd need a randomized experiment to claim cause.</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2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Design first  ·  Match the verb to the method</a:t>
            </a:r>
            <a:endParaRPr lang="en-US" sz="22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2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2   </a:t>
            </a:r>
            <a:pPr indent="0" marL="0">
              <a:buNone/>
            </a:pPr>
            <a:r>
              <a:rPr lang="en-US" sz="1350" dirty="0">
                <a:solidFill>
                  <a:srgbClr val="CFCBEC"/>
                </a:solidFill>
                <a:latin typeface="Calibri" pitchFamily="34" charset="0"/>
                <a:ea typeface="Calibri" pitchFamily="34" charset="-122"/>
                <a:cs typeface="Calibri" pitchFamily="34" charset="-120"/>
              </a:rPr>
              <a:t>designs, correlation vs. causation, the two randoms, ethics</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2   </a:t>
            </a:r>
            <a:pPr indent="0" marL="0">
              <a:buNone/>
            </a:pPr>
            <a:r>
              <a:rPr lang="en-US" sz="1350" dirty="0">
                <a:solidFill>
                  <a:srgbClr val="CFCBEC"/>
                </a:solidFill>
                <a:latin typeface="Calibri" pitchFamily="34" charset="0"/>
                <a:ea typeface="Calibri" pitchFamily="34" charset="-122"/>
                <a:cs typeface="Calibri" pitchFamily="34" charset="-120"/>
              </a:rPr>
              <a:t>"Correlation or Cause?" — put a real claim on trial</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2   </a:t>
            </a:r>
            <a:pPr indent="0" marL="0">
              <a:buNone/>
            </a:pPr>
            <a:r>
              <a:rPr lang="en-US" sz="1350" dirty="0">
                <a:solidFill>
                  <a:srgbClr val="CFCBEC"/>
                </a:solidFill>
                <a:latin typeface="Calibri" pitchFamily="34" charset="0"/>
                <a:ea typeface="Calibri" pitchFamily="34" charset="-122"/>
                <a:cs typeface="Calibri" pitchFamily="34" charset="-120"/>
              </a:rPr>
              <a:t>"Reading the Study Behind the Headline"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inside the skull — neurons, neurotransmitters, and the brain behind all this behavior.</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Does the study app really cause better grades?</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"Studies show students who use a study app earn higher grades."   →   So… does the app work?</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Maybe — or maybe the students who CHOOSE the app are just more motivated.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Then the app didn't raise grades — </a:t>
            </a:r>
            <a:pPr indent="0" marL="0">
              <a:buNone/>
            </a:pPr>
            <a:r>
              <a:rPr lang="en-US" sz="1500" i="1" dirty="0">
                <a:solidFill>
                  <a:srgbClr val="5B53A6"/>
                </a:solidFill>
                <a:latin typeface="Calibri" pitchFamily="34" charset="0"/>
                <a:ea typeface="Calibri" pitchFamily="34" charset="-122"/>
                <a:cs typeface="Calibri" pitchFamily="34" charset="-120"/>
              </a:rPr>
              <a:t>motivation did</a:t>
            </a:r>
            <a:pPr indent="0" marL="0">
              <a:buNone/>
            </a:pPr>
            <a:r>
              <a:rPr lang="en-US" sz="1500" dirty="0">
                <a:solidFill>
                  <a:srgbClr val="33324A"/>
                </a:solidFill>
                <a:latin typeface="Calibri" pitchFamily="34" charset="0"/>
                <a:ea typeface="Calibri" pitchFamily="34" charset="-122"/>
                <a:cs typeface="Calibri" pitchFamily="34" charset="-120"/>
              </a:rPr>
              <a:t>, and the app just came along for the ride. A </a:t>
            </a:r>
            <a:pPr indent="0" marL="0">
              <a:buNone/>
            </a:pPr>
            <a:r>
              <a:rPr lang="en-US" sz="1500" b="1" i="1" dirty="0">
                <a:solidFill>
                  <a:srgbClr val="2F8F86"/>
                </a:solidFill>
                <a:latin typeface="Calibri" pitchFamily="34" charset="0"/>
                <a:ea typeface="Calibri" pitchFamily="34" charset="-122"/>
                <a:cs typeface="Calibri" pitchFamily="34" charset="-120"/>
              </a:rPr>
              <a:t>link is not a cause</a:t>
            </a:r>
            <a:pPr indent="0" marL="0">
              <a:buNone/>
            </a:pPr>
            <a:r>
              <a:rPr lang="en-US" sz="1500" dirty="0">
                <a:solidFill>
                  <a:srgbClr val="33324A"/>
                </a:solidFill>
                <a:latin typeface="Calibri" pitchFamily="34" charset="0"/>
                <a:ea typeface="Calibri" pitchFamily="34" charset="-122"/>
                <a:cs typeface="Calibri" pitchFamily="34" charset="-120"/>
              </a:rPr>
              <a:t>.</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SCIENTIFIC METHOD  ·  A LOOP, NOT A LAB COAT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Turning a hunch into testable evidence</a:t>
            </a:r>
            <a:endParaRPr lang="en-US" sz="3000" dirty="0"/>
          </a:p>
        </p:txBody>
      </p:sp>
      <p:sp>
        <p:nvSpPr>
          <p:cNvPr id="4" name="Text 2"/>
          <p:cNvSpPr/>
          <p:nvPr/>
        </p:nvSpPr>
        <p:spPr>
          <a:xfrm>
            <a:off x="640080" y="1828800"/>
            <a:ext cx="3108960" cy="36576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THEORY</a:t>
            </a:r>
            <a:endParaRPr lang="en-US" sz="1450" dirty="0"/>
          </a:p>
        </p:txBody>
      </p:sp>
      <p:sp>
        <p:nvSpPr>
          <p:cNvPr id="5" name="Text 3"/>
          <p:cNvSpPr/>
          <p:nvPr/>
        </p:nvSpPr>
        <p:spPr>
          <a:xfrm>
            <a:off x="3840480" y="1828800"/>
            <a:ext cx="466344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 well-supported explanation that organizes many findings</a:t>
            </a:r>
            <a:endParaRPr lang="en-US" sz="1400" dirty="0"/>
          </a:p>
        </p:txBody>
      </p:sp>
      <p:sp>
        <p:nvSpPr>
          <p:cNvPr id="6" name="Text 4"/>
          <p:cNvSpPr/>
          <p:nvPr/>
        </p:nvSpPr>
        <p:spPr>
          <a:xfrm>
            <a:off x="640080" y="2286000"/>
            <a:ext cx="3108960" cy="36576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HYPOTHESIS</a:t>
            </a:r>
            <a:endParaRPr lang="en-US" sz="1450" dirty="0"/>
          </a:p>
        </p:txBody>
      </p:sp>
      <p:sp>
        <p:nvSpPr>
          <p:cNvPr id="7" name="Text 5"/>
          <p:cNvSpPr/>
          <p:nvPr/>
        </p:nvSpPr>
        <p:spPr>
          <a:xfrm>
            <a:off x="3840480" y="2286000"/>
            <a:ext cx="466344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one specific, testable prediction — it could turn out false</a:t>
            </a:r>
            <a:endParaRPr lang="en-US" sz="1400" dirty="0"/>
          </a:p>
        </p:txBody>
      </p:sp>
      <p:sp>
        <p:nvSpPr>
          <p:cNvPr id="8" name="Text 6"/>
          <p:cNvSpPr/>
          <p:nvPr/>
        </p:nvSpPr>
        <p:spPr>
          <a:xfrm>
            <a:off x="640080" y="2743200"/>
            <a:ext cx="3108960" cy="36576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OPERATIONAL DEFINITION</a:t>
            </a:r>
            <a:endParaRPr lang="en-US" sz="1450" dirty="0"/>
          </a:p>
        </p:txBody>
      </p:sp>
      <p:sp>
        <p:nvSpPr>
          <p:cNvPr id="9" name="Text 7"/>
          <p:cNvSpPr/>
          <p:nvPr/>
        </p:nvSpPr>
        <p:spPr>
          <a:xfrm>
            <a:off x="3840480" y="2743200"/>
            <a:ext cx="466344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exactly how you measure each fuzzy word, in numbers</a:t>
            </a:r>
            <a:endParaRPr lang="en-US" sz="1400" dirty="0"/>
          </a:p>
        </p:txBody>
      </p:sp>
      <p:sp>
        <p:nvSpPr>
          <p:cNvPr id="10" name="Text 8"/>
          <p:cNvSpPr/>
          <p:nvPr/>
        </p:nvSpPr>
        <p:spPr>
          <a:xfrm>
            <a:off x="640080" y="3200400"/>
            <a:ext cx="3108960" cy="36576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COLLECT DATA</a:t>
            </a:r>
            <a:endParaRPr lang="en-US" sz="1450" dirty="0"/>
          </a:p>
        </p:txBody>
      </p:sp>
      <p:sp>
        <p:nvSpPr>
          <p:cNvPr id="11" name="Text 9"/>
          <p:cNvSpPr/>
          <p:nvPr/>
        </p:nvSpPr>
        <p:spPr>
          <a:xfrm>
            <a:off x="3840480" y="3200400"/>
            <a:ext cx="466344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run the study and record what happens</a:t>
            </a:r>
            <a:endParaRPr lang="en-US" sz="1400" dirty="0"/>
          </a:p>
        </p:txBody>
      </p:sp>
      <p:sp>
        <p:nvSpPr>
          <p:cNvPr id="12" name="Text 10"/>
          <p:cNvSpPr/>
          <p:nvPr/>
        </p:nvSpPr>
        <p:spPr>
          <a:xfrm>
            <a:off x="640080" y="3657600"/>
            <a:ext cx="3108960" cy="36576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REPLICATE</a:t>
            </a:r>
            <a:endParaRPr lang="en-US" sz="1450" dirty="0"/>
          </a:p>
        </p:txBody>
      </p:sp>
      <p:sp>
        <p:nvSpPr>
          <p:cNvPr id="13" name="Text 11"/>
          <p:cNvSpPr/>
          <p:nvPr/>
        </p:nvSpPr>
        <p:spPr>
          <a:xfrm>
            <a:off x="3840480" y="3657600"/>
            <a:ext cx="466344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do it again — and let others reproduce it</a:t>
            </a:r>
            <a:endParaRPr lang="en-US" sz="1400" dirty="0"/>
          </a:p>
        </p:txBody>
      </p:sp>
      <p:sp>
        <p:nvSpPr>
          <p:cNvPr id="14" name="Text 12"/>
          <p:cNvSpPr/>
          <p:nvPr/>
        </p:nvSpPr>
        <p:spPr>
          <a:xfrm>
            <a:off x="502920" y="429768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Intuition starts the question; evidence settles it.</a:t>
            </a:r>
            <a:endParaRPr lang="en-US" sz="140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PIN THE WORDS DOWN  ·  OPERATIONAL DEFINITIONS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From a fuzzy idea to a measurable claim</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THE THEORY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"Sleep strengthens memory."</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THE TESTABLE PREDICTION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Students who sleep 8 hrs after studying a 20-word list recall MORE words tomorrow than students kept awake. ("Memory" = words recalled after 24 hrs.)</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If I claim "music boosts focus," you can't agree until I say what "focus" means in numbers.</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THREE RESEARCH DESIGNS  ·  AND WHAT EACH CAN CLAIM</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How much control? That decides the claim.</a:t>
            </a:r>
            <a:endParaRPr lang="en-US" sz="3000" dirty="0"/>
          </a:p>
        </p:txBody>
      </p:sp>
      <p:sp>
        <p:nvSpPr>
          <p:cNvPr id="4" name="Shape 2"/>
          <p:cNvSpPr/>
          <p:nvPr/>
        </p:nvSpPr>
        <p:spPr>
          <a:xfrm>
            <a:off x="502920" y="1783080"/>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13232" y="1874520"/>
            <a:ext cx="2468880" cy="603504"/>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DESCRIPTIVE</a:t>
            </a:r>
            <a:endParaRPr lang="en-US" sz="1600" dirty="0"/>
          </a:p>
        </p:txBody>
      </p:sp>
      <p:sp>
        <p:nvSpPr>
          <p:cNvPr id="6" name="Text 4"/>
          <p:cNvSpPr/>
          <p:nvPr/>
        </p:nvSpPr>
        <p:spPr>
          <a:xfrm>
            <a:off x="3200400" y="1892808"/>
            <a:ext cx="3200400" cy="566928"/>
          </a:xfrm>
          <a:prstGeom prst="rect">
            <a:avLst/>
          </a:prstGeom>
          <a:noFill/>
          <a:ln/>
        </p:spPr>
        <p:txBody>
          <a:bodyPr wrap="square" rtlCol="0" anchor="ctr"/>
          <a:lstStyle/>
          <a:p>
            <a:pPr indent="0" marL="0">
              <a:buNone/>
            </a:pPr>
            <a:r>
              <a:rPr lang="en-US" sz="1250" dirty="0">
                <a:solidFill>
                  <a:srgbClr val="44435C"/>
                </a:solidFill>
                <a:latin typeface="Calibri" pitchFamily="34" charset="0"/>
                <a:ea typeface="Calibri" pitchFamily="34" charset="-122"/>
                <a:cs typeface="Calibri" pitchFamily="34" charset="-120"/>
              </a:rPr>
              <a:t>case study · naturalistic observation · survey</a:t>
            </a:r>
            <a:endParaRPr lang="en-US" sz="1250" dirty="0"/>
          </a:p>
        </p:txBody>
      </p:sp>
      <p:sp>
        <p:nvSpPr>
          <p:cNvPr id="7" name="Text 5"/>
          <p:cNvSpPr/>
          <p:nvPr/>
        </p:nvSpPr>
        <p:spPr>
          <a:xfrm>
            <a:off x="6446520" y="1892808"/>
            <a:ext cx="2057400" cy="566928"/>
          </a:xfrm>
          <a:prstGeom prst="rect">
            <a:avLst/>
          </a:prstGeom>
          <a:noFill/>
          <a:ln/>
        </p:spPr>
        <p:txBody>
          <a:bodyPr wrap="square" rtlCol="0" anchor="ctr"/>
          <a:lstStyle/>
          <a:p>
            <a:pPr indent="0" marL="0">
              <a:buNone/>
            </a:pPr>
            <a:r>
              <a:rPr lang="en-US" sz="1250" i="1" dirty="0">
                <a:solidFill>
                  <a:srgbClr val="26235C"/>
                </a:solidFill>
                <a:latin typeface="Calibri" pitchFamily="34" charset="0"/>
                <a:ea typeface="Calibri" pitchFamily="34" charset="-122"/>
                <a:cs typeface="Calibri" pitchFamily="34" charset="-120"/>
              </a:rPr>
              <a:t>Describes — can't explain WHY</a:t>
            </a:r>
            <a:endParaRPr lang="en-US" sz="1250" dirty="0"/>
          </a:p>
        </p:txBody>
      </p:sp>
      <p:sp>
        <p:nvSpPr>
          <p:cNvPr id="8" name="Shape 6"/>
          <p:cNvSpPr/>
          <p:nvPr/>
        </p:nvSpPr>
        <p:spPr>
          <a:xfrm>
            <a:off x="502920" y="2679192"/>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13232" y="2770632"/>
            <a:ext cx="2468880" cy="603504"/>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CORRELATIONAL</a:t>
            </a:r>
            <a:endParaRPr lang="en-US" sz="1600" dirty="0"/>
          </a:p>
        </p:txBody>
      </p:sp>
      <p:sp>
        <p:nvSpPr>
          <p:cNvPr id="10" name="Text 8"/>
          <p:cNvSpPr/>
          <p:nvPr/>
        </p:nvSpPr>
        <p:spPr>
          <a:xfrm>
            <a:off x="3200400" y="2788920"/>
            <a:ext cx="3200400" cy="566928"/>
          </a:xfrm>
          <a:prstGeom prst="rect">
            <a:avLst/>
          </a:prstGeom>
          <a:noFill/>
          <a:ln/>
        </p:spPr>
        <p:txBody>
          <a:bodyPr wrap="square" rtlCol="0" anchor="ctr"/>
          <a:lstStyle/>
          <a:p>
            <a:pPr indent="0" marL="0">
              <a:buNone/>
            </a:pPr>
            <a:r>
              <a:rPr lang="en-US" sz="1250" dirty="0">
                <a:solidFill>
                  <a:srgbClr val="44435C"/>
                </a:solidFill>
                <a:latin typeface="Calibri" pitchFamily="34" charset="0"/>
                <a:ea typeface="Calibri" pitchFamily="34" charset="-122"/>
                <a:cs typeface="Calibri" pitchFamily="34" charset="-120"/>
              </a:rPr>
              <a:t>measures whether two variables relate</a:t>
            </a:r>
            <a:endParaRPr lang="en-US" sz="1250" dirty="0"/>
          </a:p>
        </p:txBody>
      </p:sp>
      <p:sp>
        <p:nvSpPr>
          <p:cNvPr id="11" name="Text 9"/>
          <p:cNvSpPr/>
          <p:nvPr/>
        </p:nvSpPr>
        <p:spPr>
          <a:xfrm>
            <a:off x="6446520" y="2788920"/>
            <a:ext cx="2057400" cy="566928"/>
          </a:xfrm>
          <a:prstGeom prst="rect">
            <a:avLst/>
          </a:prstGeom>
          <a:noFill/>
          <a:ln/>
        </p:spPr>
        <p:txBody>
          <a:bodyPr wrap="square" rtlCol="0" anchor="ctr"/>
          <a:lstStyle/>
          <a:p>
            <a:pPr indent="0" marL="0">
              <a:buNone/>
            </a:pPr>
            <a:r>
              <a:rPr lang="en-US" sz="1250" i="1" dirty="0">
                <a:solidFill>
                  <a:srgbClr val="26235C"/>
                </a:solidFill>
                <a:latin typeface="Calibri" pitchFamily="34" charset="0"/>
                <a:ea typeface="Calibri" pitchFamily="34" charset="-122"/>
                <a:cs typeface="Calibri" pitchFamily="34" charset="-120"/>
              </a:rPr>
              <a:t>Finds a link — never a cause</a:t>
            </a:r>
            <a:endParaRPr lang="en-US" sz="1250" dirty="0"/>
          </a:p>
        </p:txBody>
      </p:sp>
      <p:sp>
        <p:nvSpPr>
          <p:cNvPr id="12" name="Shape 10"/>
          <p:cNvSpPr/>
          <p:nvPr/>
        </p:nvSpPr>
        <p:spPr>
          <a:xfrm>
            <a:off x="502920" y="3575304"/>
            <a:ext cx="8138160" cy="786384"/>
          </a:xfrm>
          <a:prstGeom prst="roundRect">
            <a:avLst>
              <a:gd name="adj" fmla="val 10465"/>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713232" y="3666744"/>
            <a:ext cx="2468880" cy="603504"/>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EXPERIMENTAL</a:t>
            </a:r>
            <a:endParaRPr lang="en-US" sz="1600" dirty="0"/>
          </a:p>
        </p:txBody>
      </p:sp>
      <p:sp>
        <p:nvSpPr>
          <p:cNvPr id="14" name="Text 12"/>
          <p:cNvSpPr/>
          <p:nvPr/>
        </p:nvSpPr>
        <p:spPr>
          <a:xfrm>
            <a:off x="3200400" y="3685032"/>
            <a:ext cx="3200400" cy="566928"/>
          </a:xfrm>
          <a:prstGeom prst="rect">
            <a:avLst/>
          </a:prstGeom>
          <a:noFill/>
          <a:ln/>
        </p:spPr>
        <p:txBody>
          <a:bodyPr wrap="square" rtlCol="0" anchor="ctr"/>
          <a:lstStyle/>
          <a:p>
            <a:pPr indent="0" marL="0">
              <a:buNone/>
            </a:pPr>
            <a:r>
              <a:rPr lang="en-US" sz="1250" dirty="0">
                <a:solidFill>
                  <a:srgbClr val="44435C"/>
                </a:solidFill>
                <a:latin typeface="Calibri" pitchFamily="34" charset="0"/>
                <a:ea typeface="Calibri" pitchFamily="34" charset="-122"/>
                <a:cs typeface="Calibri" pitchFamily="34" charset="-120"/>
              </a:rPr>
              <a:t>manipulate an IV, compare groups</a:t>
            </a:r>
            <a:endParaRPr lang="en-US" sz="1250" dirty="0"/>
          </a:p>
        </p:txBody>
      </p:sp>
      <p:sp>
        <p:nvSpPr>
          <p:cNvPr id="15" name="Text 13"/>
          <p:cNvSpPr/>
          <p:nvPr/>
        </p:nvSpPr>
        <p:spPr>
          <a:xfrm>
            <a:off x="6446520" y="3685032"/>
            <a:ext cx="2057400" cy="566928"/>
          </a:xfrm>
          <a:prstGeom prst="rect">
            <a:avLst/>
          </a:prstGeom>
          <a:noFill/>
          <a:ln/>
        </p:spPr>
        <p:txBody>
          <a:bodyPr wrap="square" rtlCol="0" anchor="ctr"/>
          <a:lstStyle/>
          <a:p>
            <a:pPr indent="0" marL="0">
              <a:buNone/>
            </a:pPr>
            <a:r>
              <a:rPr lang="en-US" sz="1250" i="1" dirty="0">
                <a:solidFill>
                  <a:srgbClr val="26235C"/>
                </a:solidFill>
                <a:latin typeface="Calibri" pitchFamily="34" charset="0"/>
                <a:ea typeface="Calibri" pitchFamily="34" charset="-122"/>
                <a:cs typeface="Calibri" pitchFamily="34" charset="-120"/>
              </a:rPr>
              <a:t>The ONLY design that tests a cause</a:t>
            </a:r>
            <a:endParaRPr lang="en-US" sz="1250" dirty="0"/>
          </a:p>
        </p:txBody>
      </p:sp>
      <p:sp>
        <p:nvSpPr>
          <p:cNvPr id="16" name="Text 14"/>
          <p:cNvSpPr/>
          <p:nvPr/>
        </p:nvSpPr>
        <p:spPr>
          <a:xfrm>
            <a:off x="502920" y="4526280"/>
            <a:ext cx="8138160" cy="32004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Describe = watch  ·  Correlate = link  ·  Experiment = cause.</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77724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ONLY ONE DESIGN EARNS THE WORD</a:t>
            </a:r>
            <a:endParaRPr lang="en-US" sz="1400" dirty="0"/>
          </a:p>
        </p:txBody>
      </p:sp>
      <p:sp>
        <p:nvSpPr>
          <p:cNvPr id="3" name="Text 1"/>
          <p:cNvSpPr/>
          <p:nvPr/>
        </p:nvSpPr>
        <p:spPr>
          <a:xfrm>
            <a:off x="548640" y="1371600"/>
            <a:ext cx="8046720" cy="1371600"/>
          </a:xfrm>
          <a:prstGeom prst="rect">
            <a:avLst/>
          </a:prstGeom>
          <a:noFill/>
          <a:ln/>
        </p:spPr>
        <p:txBody>
          <a:bodyPr wrap="square" rtlCol="0" anchor="ctr"/>
          <a:lstStyle/>
          <a:p>
            <a:pPr algn="ctr" indent="0" marL="0">
              <a:buNone/>
            </a:pPr>
            <a:r>
              <a:rPr lang="en-US" sz="11000" b="1" dirty="0">
                <a:solidFill>
                  <a:srgbClr val="E0A33E"/>
                </a:solidFill>
                <a:latin typeface="Cambria" pitchFamily="34" charset="0"/>
                <a:ea typeface="Cambria" pitchFamily="34" charset="-122"/>
                <a:cs typeface="Cambria" pitchFamily="34" charset="-120"/>
              </a:rPr>
              <a:t>CAUSE</a:t>
            </a:r>
            <a:endParaRPr lang="en-US" sz="11000" dirty="0"/>
          </a:p>
        </p:txBody>
      </p:sp>
      <p:sp>
        <p:nvSpPr>
          <p:cNvPr id="4" name="Text 2"/>
          <p:cNvSpPr/>
          <p:nvPr/>
        </p:nvSpPr>
        <p:spPr>
          <a:xfrm>
            <a:off x="548640" y="3063240"/>
            <a:ext cx="8046720" cy="457200"/>
          </a:xfrm>
          <a:prstGeom prst="rect">
            <a:avLst/>
          </a:prstGeom>
          <a:noFill/>
          <a:ln/>
        </p:spPr>
        <p:txBody>
          <a:bodyPr wrap="square" rtlCol="0" anchor="ctr"/>
          <a:lstStyle/>
          <a:p>
            <a:pPr algn="ctr" indent="0" marL="0">
              <a:buNone/>
            </a:pPr>
            <a:r>
              <a:rPr lang="en-US" sz="1500" dirty="0">
                <a:solidFill>
                  <a:srgbClr val="FFFFFF"/>
                </a:solidFill>
                <a:latin typeface="Calibri" pitchFamily="34" charset="0"/>
                <a:ea typeface="Calibri" pitchFamily="34" charset="-122"/>
                <a:cs typeface="Calibri" pitchFamily="34" charset="-120"/>
              </a:rPr>
              <a:t>Describe  →  watch and report     Correlate  →  measure a link     Experiment  →  manipulate and compare</a:t>
            </a:r>
            <a:endParaRPr lang="en-US" sz="1500" dirty="0"/>
          </a:p>
        </p:txBody>
      </p:sp>
      <p:sp>
        <p:nvSpPr>
          <p:cNvPr id="5" name="Text 3"/>
          <p:cNvSpPr/>
          <p:nvPr/>
        </p:nvSpPr>
        <p:spPr>
          <a:xfrm>
            <a:off x="548640" y="3794760"/>
            <a:ext cx="8046720" cy="365760"/>
          </a:xfrm>
          <a:prstGeom prst="rect">
            <a:avLst/>
          </a:prstGeom>
          <a:noFill/>
          <a:ln/>
        </p:spPr>
        <p:txBody>
          <a:bodyPr wrap="square" rtlCol="0" anchor="ctr"/>
          <a:lstStyle/>
          <a:p>
            <a:pPr algn="ctr" indent="0" marL="0">
              <a:buNone/>
            </a:pPr>
            <a:r>
              <a:rPr lang="en-US" sz="1600" i="1" dirty="0">
                <a:solidFill>
                  <a:srgbClr val="CFCBEC"/>
                </a:solidFill>
                <a:latin typeface="Calibri" pitchFamily="34" charset="0"/>
                <a:ea typeface="Calibri" pitchFamily="34" charset="-122"/>
                <a:cs typeface="Calibri" pitchFamily="34" charset="-120"/>
              </a:rPr>
              <a:t>A correlation is a clue, not a verdict.</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READING A CORRELATION  ·  THE NUMBER LINE FROM -1 TO +1</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Sign = direction · Size = strength</a:t>
            </a:r>
            <a:endParaRPr lang="en-US" sz="3000" dirty="0"/>
          </a:p>
        </p:txBody>
      </p:sp>
      <p:sp>
        <p:nvSpPr>
          <p:cNvPr id="4" name="Text 2"/>
          <p:cNvSpPr/>
          <p:nvPr/>
        </p:nvSpPr>
        <p:spPr>
          <a:xfrm>
            <a:off x="640080" y="1828800"/>
            <a:ext cx="914400" cy="457200"/>
          </a:xfrm>
          <a:prstGeom prst="rect">
            <a:avLst/>
          </a:prstGeom>
          <a:noFill/>
          <a:ln/>
        </p:spPr>
        <p:txBody>
          <a:bodyPr wrap="square" rtlCol="0" anchor="ctr"/>
          <a:lstStyle/>
          <a:p>
            <a:pPr indent="0" marL="0">
              <a:buNone/>
            </a:pPr>
            <a:r>
              <a:rPr lang="en-US" sz="2200" b="1" dirty="0">
                <a:solidFill>
                  <a:srgbClr val="2F8F86"/>
                </a:solidFill>
                <a:latin typeface="Cambria" pitchFamily="34" charset="0"/>
                <a:ea typeface="Cambria" pitchFamily="34" charset="-122"/>
                <a:cs typeface="Cambria" pitchFamily="34" charset="-120"/>
              </a:rPr>
              <a:t>+1</a:t>
            </a:r>
            <a:endParaRPr lang="en-US" sz="2200" dirty="0"/>
          </a:p>
        </p:txBody>
      </p:sp>
      <p:sp>
        <p:nvSpPr>
          <p:cNvPr id="5" name="Text 3"/>
          <p:cNvSpPr/>
          <p:nvPr/>
        </p:nvSpPr>
        <p:spPr>
          <a:xfrm>
            <a:off x="1737360" y="1874520"/>
            <a:ext cx="676656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perfect POSITIVE — they rise &amp; fall together (study hours ↑, grades ↑)</a:t>
            </a:r>
            <a:endParaRPr lang="en-US" sz="1400" dirty="0"/>
          </a:p>
        </p:txBody>
      </p:sp>
      <p:sp>
        <p:nvSpPr>
          <p:cNvPr id="6" name="Text 4"/>
          <p:cNvSpPr/>
          <p:nvPr/>
        </p:nvSpPr>
        <p:spPr>
          <a:xfrm>
            <a:off x="640080" y="2487168"/>
            <a:ext cx="914400" cy="457200"/>
          </a:xfrm>
          <a:prstGeom prst="rect">
            <a:avLst/>
          </a:prstGeom>
          <a:noFill/>
          <a:ln/>
        </p:spPr>
        <p:txBody>
          <a:bodyPr wrap="square" rtlCol="0" anchor="ctr"/>
          <a:lstStyle/>
          <a:p>
            <a:pPr indent="0" marL="0">
              <a:buNone/>
            </a:pPr>
            <a:r>
              <a:rPr lang="en-US" sz="2200" b="1" dirty="0">
                <a:solidFill>
                  <a:srgbClr val="6B6A86"/>
                </a:solidFill>
                <a:latin typeface="Cambria" pitchFamily="34" charset="0"/>
                <a:ea typeface="Cambria" pitchFamily="34" charset="-122"/>
                <a:cs typeface="Cambria" pitchFamily="34" charset="-120"/>
              </a:rPr>
              <a:t>0</a:t>
            </a:r>
            <a:endParaRPr lang="en-US" sz="2200" dirty="0"/>
          </a:p>
        </p:txBody>
      </p:sp>
      <p:sp>
        <p:nvSpPr>
          <p:cNvPr id="7" name="Text 5"/>
          <p:cNvSpPr/>
          <p:nvPr/>
        </p:nvSpPr>
        <p:spPr>
          <a:xfrm>
            <a:off x="1737360" y="2532888"/>
            <a:ext cx="676656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no linear relationship</a:t>
            </a:r>
            <a:endParaRPr lang="en-US" sz="1400" dirty="0"/>
          </a:p>
        </p:txBody>
      </p:sp>
      <p:sp>
        <p:nvSpPr>
          <p:cNvPr id="8" name="Text 6"/>
          <p:cNvSpPr/>
          <p:nvPr/>
        </p:nvSpPr>
        <p:spPr>
          <a:xfrm>
            <a:off x="640080" y="3145536"/>
            <a:ext cx="914400" cy="457200"/>
          </a:xfrm>
          <a:prstGeom prst="rect">
            <a:avLst/>
          </a:prstGeom>
          <a:noFill/>
          <a:ln/>
        </p:spPr>
        <p:txBody>
          <a:bodyPr wrap="square" rtlCol="0" anchor="ctr"/>
          <a:lstStyle/>
          <a:p>
            <a:pPr indent="0" marL="0">
              <a:buNone/>
            </a:pPr>
            <a:r>
              <a:rPr lang="en-US" sz="2200" b="1" dirty="0">
                <a:solidFill>
                  <a:srgbClr val="5B53A6"/>
                </a:solidFill>
                <a:latin typeface="Cambria" pitchFamily="34" charset="0"/>
                <a:ea typeface="Cambria" pitchFamily="34" charset="-122"/>
                <a:cs typeface="Cambria" pitchFamily="34" charset="-120"/>
              </a:rPr>
              <a:t>-1</a:t>
            </a:r>
            <a:endParaRPr lang="en-US" sz="2200" dirty="0"/>
          </a:p>
        </p:txBody>
      </p:sp>
      <p:sp>
        <p:nvSpPr>
          <p:cNvPr id="9" name="Text 7"/>
          <p:cNvSpPr/>
          <p:nvPr/>
        </p:nvSpPr>
        <p:spPr>
          <a:xfrm>
            <a:off x="1737360" y="3191256"/>
            <a:ext cx="676656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perfect NEGATIVE — one up as the other goes down (partying ↑, grades ↓)</a:t>
            </a:r>
            <a:endParaRPr lang="en-US" sz="1400" dirty="0"/>
          </a:p>
        </p:txBody>
      </p:sp>
      <p:sp>
        <p:nvSpPr>
          <p:cNvPr id="10" name="Shape 8"/>
          <p:cNvSpPr/>
          <p:nvPr/>
        </p:nvSpPr>
        <p:spPr>
          <a:xfrm>
            <a:off x="502920" y="3840480"/>
            <a:ext cx="8138160" cy="777240"/>
          </a:xfrm>
          <a:prstGeom prst="roundRect">
            <a:avLst>
              <a:gd name="adj" fmla="val 10588"/>
            </a:avLst>
          </a:prstGeom>
          <a:solidFill>
            <a:srgbClr val="EEF0FA"/>
          </a:solidFill>
          <a:ln/>
          <a:effectLst>
            <a:outerShdw sx="100000" sy="100000" kx="0" ky="0" algn="bl" rotWithShape="0" blurRad="88900" dist="38100" dir="5400000">
              <a:srgbClr val="000000">
                <a:alpha val="10000"/>
              </a:srgbClr>
            </a:outerShdw>
          </a:effectLst>
        </p:spPr>
      </p:sp>
      <p:sp>
        <p:nvSpPr>
          <p:cNvPr id="11" name="Text 9"/>
          <p:cNvSpPr/>
          <p:nvPr/>
        </p:nvSpPr>
        <p:spPr>
          <a:xfrm>
            <a:off x="777240" y="3986784"/>
            <a:ext cx="7589520" cy="5029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Watch the trap:  </a:t>
            </a:r>
            <a:pPr indent="0" marL="0">
              <a:buNone/>
            </a:pPr>
            <a:r>
              <a:rPr lang="en-US" sz="1450" dirty="0">
                <a:solidFill>
                  <a:srgbClr val="33324A"/>
                </a:solidFill>
                <a:latin typeface="Calibri" pitchFamily="34" charset="0"/>
                <a:ea typeface="Calibri" pitchFamily="34" charset="-122"/>
                <a:cs typeface="Calibri" pitchFamily="34" charset="-120"/>
              </a:rPr>
              <a:t>−0.85 is STRONGER than +0.30. Strength ignores the sign — it's the distance from zero.</a:t>
            </a:r>
            <a:endParaRPr lang="en-US" sz="1500" dirty="0"/>
          </a:p>
        </p:txBody>
      </p:sp>
      <p:sp>
        <p:nvSpPr>
          <p:cNvPr id="12" name="Text 10"/>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Why a strong correlation still isn't a cause</a:t>
            </a:r>
            <a:endParaRPr lang="en-US" sz="3000" dirty="0"/>
          </a:p>
        </p:txBody>
      </p:sp>
      <p:sp>
        <p:nvSpPr>
          <p:cNvPr id="4" name="Shape 2"/>
          <p:cNvSpPr/>
          <p:nvPr/>
        </p:nvSpPr>
        <p:spPr>
          <a:xfrm>
            <a:off x="502920" y="173736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3736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1965960"/>
            <a:ext cx="3474720" cy="192024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THIRD-VARIABLE PROBLEM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Some unmeasured factor drives BOTH. Ice-cream sales &amp; drowning deaths rise together — the third variable is hot summer weather.</a:t>
            </a:r>
            <a:endParaRPr lang="en-US" sz="1500" dirty="0"/>
          </a:p>
        </p:txBody>
      </p:sp>
      <p:sp>
        <p:nvSpPr>
          <p:cNvPr id="7" name="Text 5"/>
          <p:cNvSpPr/>
          <p:nvPr/>
        </p:nvSpPr>
        <p:spPr>
          <a:xfrm>
            <a:off x="4937760" y="1965960"/>
            <a:ext cx="3474720" cy="192024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DIRECTIONALITY PROBLEM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Even if A &amp; B are linked, which way does the arrow point? Stress &amp; poor sleep correlate — but which causes which?</a:t>
            </a:r>
            <a:endParaRPr lang="en-US" sz="15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To claim cause, you need an experiment with random assignment.</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SIGNATURE WORKED EXAMPLE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"Does a study app raise grades?"</a:t>
            </a:r>
            <a:endParaRPr lang="en-US" sz="3000" dirty="0"/>
          </a:p>
        </p:txBody>
      </p:sp>
      <p:sp>
        <p:nvSpPr>
          <p:cNvPr id="4" name="Shape 2"/>
          <p:cNvSpPr/>
          <p:nvPr/>
        </p:nvSpPr>
        <p:spPr>
          <a:xfrm>
            <a:off x="502920" y="1737360"/>
            <a:ext cx="3931920" cy="2560320"/>
          </a:xfrm>
          <a:prstGeom prst="roundRect">
            <a:avLst>
              <a:gd name="adj" fmla="val 3214"/>
            </a:avLst>
          </a:prstGeom>
          <a:solidFill>
            <a:srgbClr val="F3F0FA"/>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37360"/>
            <a:ext cx="3931920" cy="2560320"/>
          </a:xfrm>
          <a:prstGeom prst="roundRect">
            <a:avLst>
              <a:gd name="adj" fmla="val 3214"/>
            </a:avLst>
          </a:prstGeom>
          <a:solidFill>
            <a:srgbClr val="EAF4F2"/>
          </a:solidFill>
          <a:ln/>
          <a:effectLst>
            <a:outerShdw sx="100000" sy="100000" kx="0" ky="0" algn="bl" rotWithShape="0" blurRad="88900" dist="38100" dir="5400000">
              <a:srgbClr val="000000">
                <a:alpha val="10000"/>
              </a:srgbClr>
            </a:outerShdw>
          </a:effectLst>
        </p:spPr>
      </p:sp>
      <p:sp>
        <p:nvSpPr>
          <p:cNvPr id="6" name="Text 4"/>
          <p:cNvSpPr/>
          <p:nvPr/>
        </p:nvSpPr>
        <p:spPr>
          <a:xfrm>
            <a:off x="731520" y="1938528"/>
            <a:ext cx="3474720" cy="228600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CORRELATIONAL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App users average higher grades.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Confound: more motivated students self-select the app. Motivation may drive both.
</a:t>
            </a:r>
            <a:endParaRPr lang="en-US" sz="1500" dirty="0"/>
          </a:p>
          <a:p>
            <a:pPr indent="0" marL="0">
              <a:buNone/>
            </a:pPr>
            <a:r>
              <a:rPr lang="en-US" sz="1450" b="1" dirty="0">
                <a:solidFill>
                  <a:srgbClr val="5B53A6"/>
                </a:solidFill>
                <a:latin typeface="Calibri" pitchFamily="34" charset="0"/>
                <a:ea typeface="Calibri" pitchFamily="34" charset="-122"/>
                <a:cs typeface="Calibri" pitchFamily="34" charset="-120"/>
              </a:rPr>
              <a:t>→ a LINK only.</a:t>
            </a:r>
            <a:endParaRPr lang="en-US" sz="1500" dirty="0"/>
          </a:p>
        </p:txBody>
      </p:sp>
      <p:sp>
        <p:nvSpPr>
          <p:cNvPr id="7" name="Text 5"/>
          <p:cNvSpPr/>
          <p:nvPr/>
        </p:nvSpPr>
        <p:spPr>
          <a:xfrm>
            <a:off x="4937760" y="1938528"/>
            <a:ext cx="3474720" cy="228600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EXPERIMENTAL
</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Randomly assign 200 students to app vs. no-app for a month; compare grades.
</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Random assignment makes the groups start equal.
</a:t>
            </a:r>
            <a:endParaRPr lang="en-US" sz="1500" dirty="0"/>
          </a:p>
          <a:p>
            <a:pPr indent="0" marL="0">
              <a:buNone/>
            </a:pPr>
            <a:r>
              <a:rPr lang="en-US" sz="1450" b="1" dirty="0">
                <a:solidFill>
                  <a:srgbClr val="2F8F86"/>
                </a:solidFill>
                <a:latin typeface="Calibri" pitchFamily="34" charset="0"/>
                <a:ea typeface="Calibri" pitchFamily="34" charset="-122"/>
                <a:cs typeface="Calibri" pitchFamily="34" charset="-120"/>
              </a:rPr>
              <a:t>→ supports a CAUSE.</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2</dc:title>
  <dc:subject>PptxGenJS Presentation</dc:subject>
  <dc:creator>Prof. Bennett</dc:creator>
  <cp:lastModifiedBy>Prof. Bennett</cp:lastModifiedBy>
  <cp:revision>1</cp:revision>
  <dcterms:created xsi:type="dcterms:W3CDTF">2026-06-26T16:28:21Z</dcterms:created>
  <dcterms:modified xsi:type="dcterms:W3CDTF">2026-06-26T16:28:21Z</dcterms:modified>
</cp:coreProperties>
</file>