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Week 3 of Introduction to Psychology — Biological Bases of Behavior. For two weeks we've asked what psychology studies and how it studies it. This week we open the hood and find where behavior actually lives: in biology. Every feeling you've ever had and every move you've ever made started as an electrical pulse in a single nerve cell. A reminder on how this course runs: no required textbook, readings come as links; for the weekly tutorial, discussion, and assignment you'll use one approved chatbot — Gemini, Claude, or ChatGPT — and submit the share link. Grading is mostly coursework, with the midterm in Week 8. There's a lot of new vocabulary this week, but we never lead with the jargon — every term is a plain picture first. By Friday you'll trace a signal from one neuron to the next, say what the major brain chemicals do, lay out the nervous system, and know why 'we only use 10% of our brains' is a myth.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autonomic system has two opposing branches, and the cleanest way to hold them is gas and brake. SYMPATHETIC is fight-or-flight — the gas pedal. When you're startled or threatened it speeds your heart, dilates your pupils, dumps adrenaline, and pauses digestion so energy goes to the muscles. It's arousing — it revs the body up for emergencies. PARASYMPATHETIC is rest-and-digest — the brake pedal. Once the threat passes it slows the heart, restarts digestion, and conserves energy, bringing you back to baseline. It's calming. They work as a pair: one revs you up, the other settles you down. DO: run a couple of quick scenarios — a car swerves at you (sympathetic), you're sleepy after a big meal (parasympathetic) — and have the class call gas or brake. This is the contrast students most often flip, so drill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signature skill of the week — trace one message end to end, and I want you doing it by Friday. Watch me. Step one: a signal arrives at the dendrites of a neuron. Step two: the soma adds it up, the neuron crosses threshold, and it fires an all-or-none action potential. Step three: that pulse races down the axon, sped along by the myelin sheath. Step four: it reaches the terminal buttons, which release neurotransmitters. Step five: those chemicals cross the synaptic gap and bind to receptors on the next neuron — and the whole process begins again in that cell. One message, one neuron, then a chemical handoff to the next; string billions of these together and you get a thought. DO: optionally connect it to the hot-stove reflex — sensory neuron in, spinal cord, motor neuron out — to show the same chain doing something useful before the brain even feels it. Have students say the five steps back in their own words.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brain itself — a quick tour from bottom to top. The medulla, in the brainstem where brain meets spinal cord, runs the things you'd die without and never think about: heartbeat and breathing. The cerebellum, the 'little brain' tucked at the back, handles balance, coordination, and smooth movement — alcohol hits it hard, which is why people stumble. Then the limbic system, the emotional and memory core: the amygdala is the brain's alarm for fear and strong emotion; the hippocampus forms new memories — damage it and you can't lay down new long-term memories; and the hypothalamus is the drives-and-thermostat center for hunger, thirst, temperature, and homeostasis. And neuroplasticity: the brain rewires itself with experience and practice, and can even shift functions after injury — your brain is not fixed hardware. The hook: medulla keeps you alive, cerebellum keeps you balanced, amygdala keeps you afraid, hippocampus keeps your memories. Watch the hippocampus-versus-hypothalamus name trap.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wrinkled outer surface where higher thought happens is the cerebral cortex, and it's organized into four lobes — one set per hemisphere. FRONTAL, behind the forehead: planning, judgment, decision-making, and the motor cortex for voluntary movement — think of it as the CEO. PARIETAL, up top: touch and body sensation, the somatosensory cortex. OCCIPITAL, at the very back: vision. TEMPORAL, by the temples: hearing, and language comprehension. The hook: Front plans, Parietal feels, Occipital sees, Temporal hears. The brain has two hemispheres, specialized but constantly talking through the corpus callosum, the thick cable of axons that links them. DO: cure the 'left-brained versus right-brained' personality myth here. The hemispheres do specialize — language usually leans left — but they're wired together and everyone uses both constantly. 'I'm a right-brained creative' is pop-psych, not neuroscience.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move that defines how you use AI in this course: you verify, you don't consume. DO: have students paste this to an approved chatbot — Gemini, Claude, or ChatGPT — 'Which neurotransmitter is most associated with Parkinson's disease, and which with reward and movement?' Then check the answer against today's notes. The answer to both is dopamine. But chatbots sometimes swap dopamine and serotonin — serotonin is the mood-and-sleep one — or they overstate a link as 'causes' instead of 'associated with.' The point isn't to dunk on the model; it's the working relationship — the tool drafts, you judge. And while we're here, kill the biggest brain myth of all: we only use 10% of our brains. False. Brain imaging — fMRI, PET — shows activity across virtually the whole brain even at rest, and damage almost anywhere causes deficits, which couldn't happen if 90% were idle. There's no spare 90% waiting to be unlocked.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land the week. It reduces to three things you can now do. Trace it — a message from dendrites, across threshold, an all-or-none action potential down the myelinated axon, neurotransmitters across the synaptic gap to the next neuron. Name the chemicals — dopamine for reward and movement, serotonin for mood and sleep, acetylcholine for muscle and memory, GABA the brake, glutamate the gas, endorphins for pain — said as associations, not causes. And map the brain — medulla, cerebellum, the limbic trio of amygdala, hippocampus, and hypothalamus, and the four lobes, all joined across hemispheres by the corpus callosum, and all of it plastic. Here's the graded work. Lecture Tutorial 3 with an approved chatbot — submit the share link, about 30 to 45 minutes. Quiz 3 covers the neuron, the action potential, the neurotransmitters, the nervous-system divisions, and the brain. Discussion 3, 'Nature, Nurture, and Your Brain,' has you argue how much of a trait is biology versus experience. And Assignment 3, 'Wiring the Mind,' is AI-coached and self-scored. Tease next week: we've built the brain — next week, how it gets information in, with sensation and perception, and why your brain sometimes makes things up.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open with the body. Tell the room to snap their fingers right now. Then unpack what just happened: a decision formed in the frontal lobe, an electrical pulse shot down a nerve fiber wrapped in fatty insulation, a burst of chemicals leapt a microscopic gap to the next cell, and a muscle in the hand fired — all in under a tenth of a second. That is the whole week in one gesture. Then put up the myth everyone has heard: true or false, we only use 10% of our brains? Hands up. It's false, and we'll see exactly why by Friday. Write the promise: by Friday you'll trace a message from one neuron to the next, name what the major brain chemicals do, lay out the nervous system, and explain the 10% myth — using the right words. The why-it-matters line: every feeling and every move is cells passing notes; today we learn how the notes get passed.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neuron is a single nerve cell — the basic unit of the nervous system. You have roughly 86 billion of them, and each one's whole job is to receive a signal, decide whether to pass it on, and send it to the next cell. Walk the parts in signal order. DENDRITES: the bushy, branching antennae that receive incoming signals from other neurons. SOMA, the cell body: the core that holds the nucleus, keeps the neuron alive, and sums up the incoming signals. AXON: the long cable that carries the signal away from the soma. MYELIN SHEATH: a fatty layer wrapped around many axons that insulates the cable and speeds the signal up — myelinated signals travel far faster than bare ones. TERMINAL BUTTONS: the knobs at the axon's end that release neurotransmitters to the next neuron. And glial cells, briefly, are the support crew — they nourish, they build the myelin, and they clean up; there are even more of them than neurons.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hook to lock the neuron in: dendrites receive, the soma decides, the axon delivers, and the terminals release. Myelin is the bubble wrap that makes the delivery fast. Say it twice with the class. One clarification students need: the myelin sheath isn't the message and it isn't optional padding. When it breaks down — as in multiple sclerosis — signals slow down or scramble, and that's the clearest real-world proof of what myelin is actually for: insulation and speed. DO: have students point to each part on a diagram and say its job out loud — naming beats re-reading, especially in a vocabulary-heavy week like this 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does one neuron actually fire? At rest it sits at a resting potential — charged up and waiting, like a loaded mousetrap. Incoming signals nudge it, and if they push it past a tipping point called the threshold, the neuron fires an action potential: an electrical pulse that races down the axon. The key property: firing is all-or-none. The neuron either fires fully or not at all — there is no half-fire. Picture a gun: pulling the trigger harder doesn't make a bigger bullet. Or a row of dominoes: once the first tips past the point of no return, the whole row falls. Right after firing, the neuron needs a split-second reset — the refractory period — before it can fire again. And here's the misconception to head off now: a stronger stimulus does not make a bigger action potential. Strength is coded by how OFTEN the neuron fires and how many neurons fire, not by the size of each spike.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remember one phrase from the impulse, remember all-or-none. A neuron fires fully or not at all — there is no half-fire. The two images that make it stick: a gun, which either fires or doesn't no matter how hard you pull the trigger; and a row of dominoes, where once the first one tips past the point of no return the whole row goes. So how does the brain represent a strong sensation versus a weak one, if every spike is the same size? By rate and recruitment — the neuron fires more often, and more neurons join in. DO: this is a favorite exam trap and a common chatbot slip, so call it out now: a bigger stimulus means more frequent firing, not a bigger action potential.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single thing most people get wrong about the brain: neurons do not touch. Between the terminal button of one neuron and the dendrite of the next is a microscopic gap — the synapse, or synaptic gap. The electrical signal can't jump that gap, so it converts to a chemical one. Neurotransmitters are released from the terminal, drift across the gap, and bind to receptors on the next neuron like a key fitting a lock — and that can trigger a brand-new impulse in that cell. Leftover neurotransmitter doesn't linger; the sending neuron vacuums it back up in a process called reuptake, which, importantly, is exactly the step many medications target. The hook: electrical down the axon, chemical across the gap. Neurons never touch — they text. DO: this is the misconception to name out loud and cure, because it's so common.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Last topic the message crossed the gap as a chemical — now, which chemicals, and why a shortage or surplus changes how we feel and move. DOPAMINE: reward, motivation, and movement; too little is associated with Parkinson's disease, and dysregulation is associated with schizophrenia. SEROTONIN: mood, sleep, and appetite; low activity is associated with depression, and many antidepressants act on it. ACETYLCHOLINE: triggers muscle movement and is vital to memory and attention; low levels are associated with Alzheimer's. GABA: the brain's main inhibitory messenger — the brakes; it calms. GLUTAMATE: the main excitatory messenger — the gas; important for learning. ENDORPHINS: the body's natural pain relief, the runner's high. The hook: ACh acts your muscles, dopamine drives reward and movement, serotonin soothes mood, GABA is the brakes, glutamate is the gas, endorphins are the painkiller. And the careful-language reminder: these are associations, not on-off switches. 'Low serotonin causes depression' overstates it; the honest claim is 'associated with.' We model that wording in this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zoom out from single cells to the whole communication network — and it branches in a tidy, learnable way. The central nervous system, the CNS, is the brain plus the spinal cord — the command center where information is processed. The peripheral nervous system, the PNS, is all the nerves outside the CNS — the wiring that connects the command center to the body. The PNS splits two ways. Somatic: carries voluntary signals — senses in, deliberate muscle movements out, like typing or walking. Autonomic: runs involuntary, automatic functions like heartbeat and digestion, and it splits again into sympathetic and parasympathetic, which we'll take next. The spinal reflex, briefly: some reactions are too urgent to wait for the brain. Touch a hot stove and your spinal cord fires the pull-back command on its own — sensory in, motor out — so you yank your hand away before your brain even registers the pain. The reflex protects you first; the feeling arrives a beat later.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960120"/>
            <a:ext cx="8046720" cy="365760"/>
          </a:xfrm>
          <a:prstGeom prst="rect">
            <a:avLst/>
          </a:prstGeom>
          <a:noFill/>
          <a:ln/>
        </p:spPr>
        <p:txBody>
          <a:bodyPr wrap="square" rtlCol="0" anchor="ctr"/>
          <a:lstStyle/>
          <a:p>
            <a:pPr indent="0" marL="0">
              <a:buNone/>
            </a:pPr>
            <a:r>
              <a:rPr lang="en-US" sz="1400" spc="200" kern="0" dirty="0">
                <a:solidFill>
                  <a:srgbClr val="CFCBEC"/>
                </a:solidFill>
                <a:latin typeface="Calibri" pitchFamily="34" charset="0"/>
                <a:ea typeface="Calibri" pitchFamily="34" charset="-122"/>
                <a:cs typeface="Calibri" pitchFamily="34" charset="-120"/>
              </a:rPr>
              <a:t>INTRODUCTION TO PSYCHOLOGY  ·  PSYC 1  ·  WEEK 3</a:t>
            </a:r>
            <a:endParaRPr lang="en-US" sz="1400" dirty="0"/>
          </a:p>
        </p:txBody>
      </p:sp>
      <p:sp>
        <p:nvSpPr>
          <p:cNvPr id="3" name="Text 1"/>
          <p:cNvSpPr/>
          <p:nvPr/>
        </p:nvSpPr>
        <p:spPr>
          <a:xfrm>
            <a:off x="548640" y="1417320"/>
            <a:ext cx="8046720" cy="1005840"/>
          </a:xfrm>
          <a:prstGeom prst="rect">
            <a:avLst/>
          </a:prstGeom>
          <a:noFill/>
          <a:ln/>
        </p:spPr>
        <p:txBody>
          <a:bodyPr wrap="square" rtlCol="0" anchor="ctr"/>
          <a:lstStyle/>
          <a:p>
            <a:pPr indent="0" marL="0">
              <a:buNone/>
            </a:pPr>
            <a:r>
              <a:rPr lang="en-US" sz="4600" b="1" dirty="0">
                <a:solidFill>
                  <a:srgbClr val="FFFFFF"/>
                </a:solidFill>
                <a:latin typeface="Cambria" pitchFamily="34" charset="0"/>
                <a:ea typeface="Cambria" pitchFamily="34" charset="-122"/>
                <a:cs typeface="Cambria" pitchFamily="34" charset="-120"/>
              </a:rPr>
              <a:t>Biological Bases of Behavior</a:t>
            </a:r>
            <a:endParaRPr lang="en-US" sz="4600" dirty="0"/>
          </a:p>
        </p:txBody>
      </p:sp>
      <p:sp>
        <p:nvSpPr>
          <p:cNvPr id="4" name="Text 2"/>
          <p:cNvSpPr/>
          <p:nvPr/>
        </p:nvSpPr>
        <p:spPr>
          <a:xfrm>
            <a:off x="548640" y="2697480"/>
            <a:ext cx="7863840" cy="82296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If every thought and movement is cells passing chemical messages, how does a brain made of biology produce a mind?</a:t>
            </a:r>
            <a:endParaRPr lang="en-US" sz="1800" dirty="0"/>
          </a:p>
        </p:txBody>
      </p:sp>
      <p:sp>
        <p:nvSpPr>
          <p:cNvPr id="5" name="Text 3"/>
          <p:cNvSpPr/>
          <p:nvPr/>
        </p:nvSpPr>
        <p:spPr>
          <a:xfrm>
            <a:off x="548640" y="4114800"/>
            <a:ext cx="8046720" cy="320040"/>
          </a:xfrm>
          <a:prstGeom prst="rect">
            <a:avLst/>
          </a:prstGeom>
          <a:noFill/>
          <a:ln/>
        </p:spPr>
        <p:txBody>
          <a:bodyPr wrap="square" rtlCol="0" anchor="ctr"/>
          <a:lstStyle/>
          <a:p>
            <a:pPr indent="0" marL="0">
              <a:buNone/>
            </a:pPr>
            <a:r>
              <a:rPr lang="en-US" sz="1300" dirty="0">
                <a:solidFill>
                  <a:srgbClr val="CFCBEC"/>
                </a:solidFill>
                <a:latin typeface="Calibri" pitchFamily="34" charset="0"/>
                <a:ea typeface="Calibri" pitchFamily="34" charset="-122"/>
                <a:cs typeface="Calibri" pitchFamily="34" charset="-120"/>
              </a:rPr>
              <a:t>Silver Oak University  ·  Department of Psychology</a:t>
            </a:r>
            <a:endParaRPr lang="en-US" sz="1300" dirty="0"/>
          </a:p>
        </p:txBody>
      </p:sp>
      <p:sp>
        <p:nvSpPr>
          <p:cNvPr id="6" name="Text 4"/>
          <p:cNvSpPr/>
          <p:nvPr/>
        </p:nvSpPr>
        <p:spPr>
          <a:xfrm>
            <a:off x="548640" y="4434840"/>
            <a:ext cx="8046720" cy="274320"/>
          </a:xfrm>
          <a:prstGeom prst="rect">
            <a:avLst/>
          </a:prstGeom>
          <a:noFill/>
          <a:ln/>
        </p:spPr>
        <p:txBody>
          <a:bodyPr wrap="square" rtlCol="0" anchor="ctr"/>
          <a:lstStyle/>
          <a:p>
            <a:pPr indent="0" marL="0">
              <a:buNone/>
            </a:pPr>
            <a:r>
              <a:rPr lang="en-US" sz="105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AUTONOMIC TWO  ·  GAS AND BRAKE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Sympathetic  vs  Parasympathetic</a:t>
            </a:r>
            <a:endParaRPr lang="en-US" sz="3000" dirty="0"/>
          </a:p>
        </p:txBody>
      </p:sp>
      <p:sp>
        <p:nvSpPr>
          <p:cNvPr id="4" name="Shape 2"/>
          <p:cNvSpPr/>
          <p:nvPr/>
        </p:nvSpPr>
        <p:spPr>
          <a:xfrm>
            <a:off x="50292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94560"/>
          </a:xfrm>
          <a:prstGeom prst="rect">
            <a:avLst/>
          </a:prstGeom>
          <a:noFill/>
          <a:ln/>
        </p:spPr>
        <p:txBody>
          <a:bodyPr wrap="square" rtlCol="0" anchor="t"/>
          <a:lstStyle/>
          <a:p>
            <a:pPr indent="0" marL="0">
              <a:buNone/>
            </a:pPr>
            <a:r>
              <a:rPr lang="en-US" sz="1700" b="1" dirty="0">
                <a:solidFill>
                  <a:srgbClr val="E0A33E"/>
                </a:solidFill>
                <a:latin typeface="Calibri" pitchFamily="34" charset="0"/>
                <a:ea typeface="Calibri" pitchFamily="34" charset="-122"/>
                <a:cs typeface="Calibri" pitchFamily="34" charset="-120"/>
              </a:rPr>
              <a:t>SYMPATHETIC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fight-or-flight  ·  the GAS
</a:t>
            </a:r>
            <a:endParaRPr lang="en-US" sz="1700" dirty="0"/>
          </a:p>
          <a:p>
            <a:pPr indent="0" marL="0">
              <a:buNone/>
            </a:pPr>
            <a:r>
              <a:rPr lang="en-US" sz="1450" dirty="0">
                <a:solidFill>
                  <a:srgbClr val="33324A"/>
                </a:solidFill>
                <a:latin typeface="Calibri" pitchFamily="34" charset="0"/>
                <a:ea typeface="Calibri" pitchFamily="34" charset="-122"/>
                <a:cs typeface="Calibri" pitchFamily="34" charset="-120"/>
              </a:rPr>
              <a:t>Speeds the heart, dilates pupils, dumps adrenaline, pauses digestion — </a:t>
            </a:r>
            <a:pPr indent="0" marL="0">
              <a:buNone/>
            </a:pPr>
            <a:r>
              <a:rPr lang="en-US" sz="1450" b="1" dirty="0">
                <a:solidFill>
                  <a:srgbClr val="26235C"/>
                </a:solidFill>
                <a:latin typeface="Calibri" pitchFamily="34" charset="0"/>
                <a:ea typeface="Calibri" pitchFamily="34" charset="-122"/>
                <a:cs typeface="Calibri" pitchFamily="34" charset="-120"/>
              </a:rPr>
              <a:t>arousing</a:t>
            </a:r>
            <a:pPr indent="0" marL="0">
              <a:buNone/>
            </a:pPr>
            <a:r>
              <a:rPr lang="en-US" sz="1450" dirty="0">
                <a:solidFill>
                  <a:srgbClr val="33324A"/>
                </a:solidFill>
                <a:latin typeface="Calibri" pitchFamily="34" charset="0"/>
                <a:ea typeface="Calibri" pitchFamily="34" charset="-122"/>
                <a:cs typeface="Calibri" pitchFamily="34" charset="-120"/>
              </a:rPr>
              <a:t>.</a:t>
            </a:r>
            <a:endParaRPr lang="en-US" sz="1700" dirty="0"/>
          </a:p>
        </p:txBody>
      </p:sp>
      <p:sp>
        <p:nvSpPr>
          <p:cNvPr id="7" name="Text 5"/>
          <p:cNvSpPr/>
          <p:nvPr/>
        </p:nvSpPr>
        <p:spPr>
          <a:xfrm>
            <a:off x="4937760" y="2011680"/>
            <a:ext cx="3474720" cy="2194560"/>
          </a:xfrm>
          <a:prstGeom prst="rect">
            <a:avLst/>
          </a:prstGeom>
          <a:noFill/>
          <a:ln/>
        </p:spPr>
        <p:txBody>
          <a:bodyPr wrap="square" rtlCol="0" anchor="t"/>
          <a:lstStyle/>
          <a:p>
            <a:pPr indent="0" marL="0">
              <a:buNone/>
            </a:pPr>
            <a:r>
              <a:rPr lang="en-US" sz="1700" b="1" dirty="0">
                <a:solidFill>
                  <a:srgbClr val="2F8F86"/>
                </a:solidFill>
                <a:latin typeface="Calibri" pitchFamily="34" charset="0"/>
                <a:ea typeface="Calibri" pitchFamily="34" charset="-122"/>
                <a:cs typeface="Calibri" pitchFamily="34" charset="-120"/>
              </a:rPr>
              <a:t>PARASYMPATHETIC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rest-and-digest  ·  the BRAKE
</a:t>
            </a:r>
            <a:endParaRPr lang="en-US" sz="1700" dirty="0"/>
          </a:p>
          <a:p>
            <a:pPr indent="0" marL="0">
              <a:buNone/>
            </a:pPr>
            <a:r>
              <a:rPr lang="en-US" sz="1450" dirty="0">
                <a:solidFill>
                  <a:srgbClr val="33324A"/>
                </a:solidFill>
                <a:latin typeface="Calibri" pitchFamily="34" charset="0"/>
                <a:ea typeface="Calibri" pitchFamily="34" charset="-122"/>
                <a:cs typeface="Calibri" pitchFamily="34" charset="-120"/>
              </a:rPr>
              <a:t>Slows the heart, restarts digestion, conserves energy — </a:t>
            </a:r>
            <a:pPr indent="0" marL="0">
              <a:buNone/>
            </a:pPr>
            <a:r>
              <a:rPr lang="en-US" sz="1450" b="1" dirty="0">
                <a:solidFill>
                  <a:srgbClr val="26235C"/>
                </a:solidFill>
                <a:latin typeface="Calibri" pitchFamily="34" charset="0"/>
                <a:ea typeface="Calibri" pitchFamily="34" charset="-122"/>
                <a:cs typeface="Calibri" pitchFamily="34" charset="-120"/>
              </a:rPr>
              <a:t>calming</a:t>
            </a:r>
            <a:pPr indent="0" marL="0">
              <a:buNone/>
            </a:pPr>
            <a:r>
              <a:rPr lang="en-US" sz="1450" dirty="0">
                <a:solidFill>
                  <a:srgbClr val="33324A"/>
                </a:solidFill>
                <a:latin typeface="Calibri" pitchFamily="34" charset="0"/>
                <a:ea typeface="Calibri" pitchFamily="34" charset="-122"/>
                <a:cs typeface="Calibri" pitchFamily="34" charset="-120"/>
              </a:rPr>
              <a:t>.</a:t>
            </a:r>
            <a:endParaRPr lang="en-US" sz="17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WORKED EXAMPLE  ·  DO THIS BY FRIDAY</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Trace one message, end to end</a:t>
            </a:r>
            <a:endParaRPr lang="en-US" sz="3000" dirty="0"/>
          </a:p>
        </p:txBody>
      </p:sp>
      <p:sp>
        <p:nvSpPr>
          <p:cNvPr id="4" name="Text 2"/>
          <p:cNvSpPr/>
          <p:nvPr/>
        </p:nvSpPr>
        <p:spPr>
          <a:xfrm>
            <a:off x="640080" y="1828800"/>
            <a:ext cx="457200" cy="384048"/>
          </a:xfrm>
          <a:prstGeom prst="rect">
            <a:avLst/>
          </a:prstGeom>
          <a:noFill/>
          <a:ln/>
        </p:spPr>
        <p:txBody>
          <a:bodyPr wrap="square" rtlCol="0" anchor="ctr"/>
          <a:lstStyle/>
          <a:p>
            <a:pPr indent="0" marL="0">
              <a:buNone/>
            </a:pPr>
            <a:r>
              <a:rPr lang="en-US" sz="1800" b="1" dirty="0">
                <a:solidFill>
                  <a:srgbClr val="2F8F86"/>
                </a:solidFill>
                <a:latin typeface="Cambria" pitchFamily="34" charset="0"/>
                <a:ea typeface="Cambria" pitchFamily="34" charset="-122"/>
                <a:cs typeface="Cambria" pitchFamily="34" charset="-120"/>
              </a:rPr>
              <a:t>1</a:t>
            </a:r>
            <a:endParaRPr lang="en-US" sz="1800" dirty="0"/>
          </a:p>
        </p:txBody>
      </p:sp>
      <p:sp>
        <p:nvSpPr>
          <p:cNvPr id="5" name="Text 3"/>
          <p:cNvSpPr/>
          <p:nvPr/>
        </p:nvSpPr>
        <p:spPr>
          <a:xfrm>
            <a:off x="1234440" y="1856232"/>
            <a:ext cx="7223760" cy="384048"/>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A signal ARRIVES at the dendrites</a:t>
            </a:r>
            <a:endParaRPr lang="en-US" sz="1450" dirty="0"/>
          </a:p>
        </p:txBody>
      </p:sp>
      <p:sp>
        <p:nvSpPr>
          <p:cNvPr id="6" name="Text 4"/>
          <p:cNvSpPr/>
          <p:nvPr/>
        </p:nvSpPr>
        <p:spPr>
          <a:xfrm>
            <a:off x="640080" y="2304288"/>
            <a:ext cx="457200" cy="384048"/>
          </a:xfrm>
          <a:prstGeom prst="rect">
            <a:avLst/>
          </a:prstGeom>
          <a:noFill/>
          <a:ln/>
        </p:spPr>
        <p:txBody>
          <a:bodyPr wrap="square" rtlCol="0" anchor="ctr"/>
          <a:lstStyle/>
          <a:p>
            <a:pPr indent="0" marL="0">
              <a:buNone/>
            </a:pPr>
            <a:r>
              <a:rPr lang="en-US" sz="1800" b="1" dirty="0">
                <a:solidFill>
                  <a:srgbClr val="5B53A6"/>
                </a:solidFill>
                <a:latin typeface="Cambria" pitchFamily="34" charset="0"/>
                <a:ea typeface="Cambria" pitchFamily="34" charset="-122"/>
                <a:cs typeface="Cambria" pitchFamily="34" charset="-120"/>
              </a:rPr>
              <a:t>2</a:t>
            </a:r>
            <a:endParaRPr lang="en-US" sz="1800" dirty="0"/>
          </a:p>
        </p:txBody>
      </p:sp>
      <p:sp>
        <p:nvSpPr>
          <p:cNvPr id="7" name="Text 5"/>
          <p:cNvSpPr/>
          <p:nvPr/>
        </p:nvSpPr>
        <p:spPr>
          <a:xfrm>
            <a:off x="1234440" y="2331720"/>
            <a:ext cx="7223760" cy="384048"/>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The neuron crosses THRESHOLD and fires (all-or-none)</a:t>
            </a:r>
            <a:endParaRPr lang="en-US" sz="1450" dirty="0"/>
          </a:p>
        </p:txBody>
      </p:sp>
      <p:sp>
        <p:nvSpPr>
          <p:cNvPr id="8" name="Text 6"/>
          <p:cNvSpPr/>
          <p:nvPr/>
        </p:nvSpPr>
        <p:spPr>
          <a:xfrm>
            <a:off x="640080" y="2779776"/>
            <a:ext cx="457200" cy="384048"/>
          </a:xfrm>
          <a:prstGeom prst="rect">
            <a:avLst/>
          </a:prstGeom>
          <a:noFill/>
          <a:ln/>
        </p:spPr>
        <p:txBody>
          <a:bodyPr wrap="square" rtlCol="0" anchor="ctr"/>
          <a:lstStyle/>
          <a:p>
            <a:pPr indent="0" marL="0">
              <a:buNone/>
            </a:pPr>
            <a:r>
              <a:rPr lang="en-US" sz="1800" b="1" dirty="0">
                <a:solidFill>
                  <a:srgbClr val="E0A33E"/>
                </a:solidFill>
                <a:latin typeface="Cambria" pitchFamily="34" charset="0"/>
                <a:ea typeface="Cambria" pitchFamily="34" charset="-122"/>
                <a:cs typeface="Cambria" pitchFamily="34" charset="-120"/>
              </a:rPr>
              <a:t>3</a:t>
            </a:r>
            <a:endParaRPr lang="en-US" sz="1800" dirty="0"/>
          </a:p>
        </p:txBody>
      </p:sp>
      <p:sp>
        <p:nvSpPr>
          <p:cNvPr id="9" name="Text 7"/>
          <p:cNvSpPr/>
          <p:nvPr/>
        </p:nvSpPr>
        <p:spPr>
          <a:xfrm>
            <a:off x="1234440" y="2807208"/>
            <a:ext cx="7223760" cy="384048"/>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The action potential races DOWN THE AXON, sped by myelin</a:t>
            </a:r>
            <a:endParaRPr lang="en-US" sz="1450" dirty="0"/>
          </a:p>
        </p:txBody>
      </p:sp>
      <p:sp>
        <p:nvSpPr>
          <p:cNvPr id="10" name="Text 8"/>
          <p:cNvSpPr/>
          <p:nvPr/>
        </p:nvSpPr>
        <p:spPr>
          <a:xfrm>
            <a:off x="640080" y="3255264"/>
            <a:ext cx="457200" cy="384048"/>
          </a:xfrm>
          <a:prstGeom prst="rect">
            <a:avLst/>
          </a:prstGeom>
          <a:noFill/>
          <a:ln/>
        </p:spPr>
        <p:txBody>
          <a:bodyPr wrap="square" rtlCol="0" anchor="ctr"/>
          <a:lstStyle/>
          <a:p>
            <a:pPr indent="0" marL="0">
              <a:buNone/>
            </a:pPr>
            <a:r>
              <a:rPr lang="en-US" sz="1800" b="1" dirty="0">
                <a:solidFill>
                  <a:srgbClr val="26235C"/>
                </a:solidFill>
                <a:latin typeface="Cambria" pitchFamily="34" charset="0"/>
                <a:ea typeface="Cambria" pitchFamily="34" charset="-122"/>
                <a:cs typeface="Cambria" pitchFamily="34" charset="-120"/>
              </a:rPr>
              <a:t>4</a:t>
            </a:r>
            <a:endParaRPr lang="en-US" sz="1800" dirty="0"/>
          </a:p>
        </p:txBody>
      </p:sp>
      <p:sp>
        <p:nvSpPr>
          <p:cNvPr id="11" name="Text 9"/>
          <p:cNvSpPr/>
          <p:nvPr/>
        </p:nvSpPr>
        <p:spPr>
          <a:xfrm>
            <a:off x="1234440" y="3282696"/>
            <a:ext cx="7223760" cy="384048"/>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Terminal buttons RELEASE neurotransmitters</a:t>
            </a:r>
            <a:endParaRPr lang="en-US" sz="1450" dirty="0"/>
          </a:p>
        </p:txBody>
      </p:sp>
      <p:sp>
        <p:nvSpPr>
          <p:cNvPr id="12" name="Text 10"/>
          <p:cNvSpPr/>
          <p:nvPr/>
        </p:nvSpPr>
        <p:spPr>
          <a:xfrm>
            <a:off x="640080" y="3730752"/>
            <a:ext cx="457200" cy="384048"/>
          </a:xfrm>
          <a:prstGeom prst="rect">
            <a:avLst/>
          </a:prstGeom>
          <a:noFill/>
          <a:ln/>
        </p:spPr>
        <p:txBody>
          <a:bodyPr wrap="square" rtlCol="0" anchor="ctr"/>
          <a:lstStyle/>
          <a:p>
            <a:pPr indent="0" marL="0">
              <a:buNone/>
            </a:pPr>
            <a:r>
              <a:rPr lang="en-US" sz="1800" b="1" dirty="0">
                <a:solidFill>
                  <a:srgbClr val="2F8F86"/>
                </a:solidFill>
                <a:latin typeface="Cambria" pitchFamily="34" charset="0"/>
                <a:ea typeface="Cambria" pitchFamily="34" charset="-122"/>
                <a:cs typeface="Cambria" pitchFamily="34" charset="-120"/>
              </a:rPr>
              <a:t>5</a:t>
            </a:r>
            <a:endParaRPr lang="en-US" sz="1800" dirty="0"/>
          </a:p>
        </p:txBody>
      </p:sp>
      <p:sp>
        <p:nvSpPr>
          <p:cNvPr id="13" name="Text 11"/>
          <p:cNvSpPr/>
          <p:nvPr/>
        </p:nvSpPr>
        <p:spPr>
          <a:xfrm>
            <a:off x="1234440" y="3758184"/>
            <a:ext cx="7223760" cy="384048"/>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They cross the SYNAPTIC GAP and bind to the next neuron</a:t>
            </a:r>
            <a:endParaRPr lang="en-US" sz="1450" dirty="0"/>
          </a:p>
        </p:txBody>
      </p:sp>
      <p:sp>
        <p:nvSpPr>
          <p:cNvPr id="14" name="Text 12"/>
          <p:cNvSpPr/>
          <p:nvPr/>
        </p:nvSpPr>
        <p:spPr>
          <a:xfrm>
            <a:off x="502920" y="4297680"/>
            <a:ext cx="8138160" cy="36576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One message, one neuron, then a chemical handoff. String billions together — and you get a thought.</a:t>
            </a:r>
            <a:endParaRPr lang="en-US" sz="1350" dirty="0"/>
          </a:p>
        </p:txBody>
      </p:sp>
      <p:sp>
        <p:nvSpPr>
          <p:cNvPr id="15" name="Text 13"/>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BRAIN  ·  A TOUR FROM BOTTOM TO TOP</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Structures, and what each one does</a:t>
            </a:r>
            <a:endParaRPr lang="en-US" sz="3000" dirty="0"/>
          </a:p>
        </p:txBody>
      </p:sp>
      <p:sp>
        <p:nvSpPr>
          <p:cNvPr id="4" name="Shape 2"/>
          <p:cNvSpPr/>
          <p:nvPr/>
        </p:nvSpPr>
        <p:spPr>
          <a:xfrm>
            <a:off x="5029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667512" y="1938528"/>
            <a:ext cx="2350008" cy="859536"/>
          </a:xfrm>
          <a:prstGeom prst="rect">
            <a:avLst/>
          </a:prstGeom>
          <a:noFill/>
          <a:ln/>
        </p:spPr>
        <p:txBody>
          <a:bodyPr wrap="square" rtlCol="0" anchor="ctr"/>
          <a:lstStyle/>
          <a:p>
            <a:pPr indent="0" marL="0">
              <a:buNone/>
            </a:pPr>
            <a:r>
              <a:rPr lang="en-US" sz="1350" b="1" dirty="0">
                <a:solidFill>
                  <a:srgbClr val="E0A33E"/>
                </a:solidFill>
                <a:latin typeface="Calibri" pitchFamily="34" charset="0"/>
                <a:ea typeface="Calibri" pitchFamily="34" charset="-122"/>
                <a:cs typeface="Calibri" pitchFamily="34" charset="-120"/>
              </a:rPr>
              <a:t>MEDULLA
</a:t>
            </a:r>
            <a:endParaRPr lang="en-US" sz="1350" dirty="0"/>
          </a:p>
          <a:p>
            <a:pPr indent="0" marL="0">
              <a:buNone/>
            </a:pPr>
            <a:r>
              <a:rPr lang="en-US" sz="1150" dirty="0">
                <a:solidFill>
                  <a:srgbClr val="44435C"/>
                </a:solidFill>
                <a:latin typeface="Calibri" pitchFamily="34" charset="0"/>
                <a:ea typeface="Calibri" pitchFamily="34" charset="-122"/>
                <a:cs typeface="Calibri" pitchFamily="34" charset="-120"/>
              </a:rPr>
              <a:t>heartbeat &amp; breathing (in the brainstem)</a:t>
            </a:r>
            <a:endParaRPr lang="en-US" sz="1350" dirty="0"/>
          </a:p>
        </p:txBody>
      </p:sp>
      <p:sp>
        <p:nvSpPr>
          <p:cNvPr id="6" name="Shape 4"/>
          <p:cNvSpPr/>
          <p:nvPr/>
        </p:nvSpPr>
        <p:spPr>
          <a:xfrm>
            <a:off x="32461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3410712" y="1938528"/>
            <a:ext cx="2350008" cy="859536"/>
          </a:xfrm>
          <a:prstGeom prst="rect">
            <a:avLst/>
          </a:prstGeom>
          <a:noFill/>
          <a:ln/>
        </p:spPr>
        <p:txBody>
          <a:bodyPr wrap="square" rtlCol="0" anchor="ctr"/>
          <a:lstStyle/>
          <a:p>
            <a:pPr indent="0" marL="0">
              <a:buNone/>
            </a:pPr>
            <a:r>
              <a:rPr lang="en-US" sz="1350" b="1" dirty="0">
                <a:solidFill>
                  <a:srgbClr val="5B53A6"/>
                </a:solidFill>
                <a:latin typeface="Calibri" pitchFamily="34" charset="0"/>
                <a:ea typeface="Calibri" pitchFamily="34" charset="-122"/>
                <a:cs typeface="Calibri" pitchFamily="34" charset="-120"/>
              </a:rPr>
              <a:t>CEREBELLUM
</a:t>
            </a:r>
            <a:endParaRPr lang="en-US" sz="1350" dirty="0"/>
          </a:p>
          <a:p>
            <a:pPr indent="0" marL="0">
              <a:buNone/>
            </a:pPr>
            <a:r>
              <a:rPr lang="en-US" sz="1150" dirty="0">
                <a:solidFill>
                  <a:srgbClr val="44435C"/>
                </a:solidFill>
                <a:latin typeface="Calibri" pitchFamily="34" charset="0"/>
                <a:ea typeface="Calibri" pitchFamily="34" charset="-122"/>
                <a:cs typeface="Calibri" pitchFamily="34" charset="-120"/>
              </a:rPr>
              <a:t>balance, coordination, smooth movement</a:t>
            </a:r>
            <a:endParaRPr lang="en-US" sz="1350" dirty="0"/>
          </a:p>
        </p:txBody>
      </p:sp>
      <p:sp>
        <p:nvSpPr>
          <p:cNvPr id="8" name="Shape 6"/>
          <p:cNvSpPr/>
          <p:nvPr/>
        </p:nvSpPr>
        <p:spPr>
          <a:xfrm>
            <a:off x="59893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6153912" y="1938528"/>
            <a:ext cx="2350008" cy="859536"/>
          </a:xfrm>
          <a:prstGeom prst="rect">
            <a:avLst/>
          </a:prstGeom>
          <a:noFill/>
          <a:ln/>
        </p:spPr>
        <p:txBody>
          <a:bodyPr wrap="square" rtlCol="0" anchor="ctr"/>
          <a:lstStyle/>
          <a:p>
            <a:pPr indent="0" marL="0">
              <a:buNone/>
            </a:pPr>
            <a:r>
              <a:rPr lang="en-US" sz="1350" b="1" dirty="0">
                <a:solidFill>
                  <a:srgbClr val="2F8F86"/>
                </a:solidFill>
                <a:latin typeface="Calibri" pitchFamily="34" charset="0"/>
                <a:ea typeface="Calibri" pitchFamily="34" charset="-122"/>
                <a:cs typeface="Calibri" pitchFamily="34" charset="-120"/>
              </a:rPr>
              <a:t>AMYGDALA
</a:t>
            </a:r>
            <a:endParaRPr lang="en-US" sz="1350" dirty="0"/>
          </a:p>
          <a:p>
            <a:pPr indent="0" marL="0">
              <a:buNone/>
            </a:pPr>
            <a:r>
              <a:rPr lang="en-US" sz="1150" dirty="0">
                <a:solidFill>
                  <a:srgbClr val="44435C"/>
                </a:solidFill>
                <a:latin typeface="Calibri" pitchFamily="34" charset="0"/>
                <a:ea typeface="Calibri" pitchFamily="34" charset="-122"/>
                <a:cs typeface="Calibri" pitchFamily="34" charset="-120"/>
              </a:rPr>
              <a:t>the brain's fear &amp; emotion alarm</a:t>
            </a:r>
            <a:endParaRPr lang="en-US" sz="1350" dirty="0"/>
          </a:p>
        </p:txBody>
      </p:sp>
      <p:sp>
        <p:nvSpPr>
          <p:cNvPr id="10" name="Shape 8"/>
          <p:cNvSpPr/>
          <p:nvPr/>
        </p:nvSpPr>
        <p:spPr>
          <a:xfrm>
            <a:off x="5029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667512" y="3127248"/>
            <a:ext cx="2350008" cy="859536"/>
          </a:xfrm>
          <a:prstGeom prst="rect">
            <a:avLst/>
          </a:prstGeom>
          <a:noFill/>
          <a:ln/>
        </p:spPr>
        <p:txBody>
          <a:bodyPr wrap="square" rtlCol="0" anchor="ctr"/>
          <a:lstStyle/>
          <a:p>
            <a:pPr indent="0" marL="0">
              <a:buNone/>
            </a:pPr>
            <a:r>
              <a:rPr lang="en-US" sz="1350" b="1" dirty="0">
                <a:solidFill>
                  <a:srgbClr val="26235C"/>
                </a:solidFill>
                <a:latin typeface="Calibri" pitchFamily="34" charset="0"/>
                <a:ea typeface="Calibri" pitchFamily="34" charset="-122"/>
                <a:cs typeface="Calibri" pitchFamily="34" charset="-120"/>
              </a:rPr>
              <a:t>HIPPOCAMPUS
</a:t>
            </a:r>
            <a:endParaRPr lang="en-US" sz="1350" dirty="0"/>
          </a:p>
          <a:p>
            <a:pPr indent="0" marL="0">
              <a:buNone/>
            </a:pPr>
            <a:r>
              <a:rPr lang="en-US" sz="1150" dirty="0">
                <a:solidFill>
                  <a:srgbClr val="44435C"/>
                </a:solidFill>
                <a:latin typeface="Calibri" pitchFamily="34" charset="0"/>
                <a:ea typeface="Calibri" pitchFamily="34" charset="-122"/>
                <a:cs typeface="Calibri" pitchFamily="34" charset="-120"/>
              </a:rPr>
              <a:t>forms new memories</a:t>
            </a:r>
            <a:endParaRPr lang="en-US" sz="1350" dirty="0"/>
          </a:p>
        </p:txBody>
      </p:sp>
      <p:sp>
        <p:nvSpPr>
          <p:cNvPr id="12" name="Shape 10"/>
          <p:cNvSpPr/>
          <p:nvPr/>
        </p:nvSpPr>
        <p:spPr>
          <a:xfrm>
            <a:off x="32461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3" name="Text 11"/>
          <p:cNvSpPr/>
          <p:nvPr/>
        </p:nvSpPr>
        <p:spPr>
          <a:xfrm>
            <a:off x="3410712" y="3127248"/>
            <a:ext cx="2350008" cy="859536"/>
          </a:xfrm>
          <a:prstGeom prst="rect">
            <a:avLst/>
          </a:prstGeom>
          <a:noFill/>
          <a:ln/>
        </p:spPr>
        <p:txBody>
          <a:bodyPr wrap="square" rtlCol="0" anchor="ctr"/>
          <a:lstStyle/>
          <a:p>
            <a:pPr indent="0" marL="0">
              <a:buNone/>
            </a:pPr>
            <a:r>
              <a:rPr lang="en-US" sz="1350" b="1" dirty="0">
                <a:solidFill>
                  <a:srgbClr val="E0A33E"/>
                </a:solidFill>
                <a:latin typeface="Calibri" pitchFamily="34" charset="0"/>
                <a:ea typeface="Calibri" pitchFamily="34" charset="-122"/>
                <a:cs typeface="Calibri" pitchFamily="34" charset="-120"/>
              </a:rPr>
              <a:t>HYPOTHALAMUS
</a:t>
            </a:r>
            <a:endParaRPr lang="en-US" sz="1350" dirty="0"/>
          </a:p>
          <a:p>
            <a:pPr indent="0" marL="0">
              <a:buNone/>
            </a:pPr>
            <a:r>
              <a:rPr lang="en-US" sz="1150" dirty="0">
                <a:solidFill>
                  <a:srgbClr val="44435C"/>
                </a:solidFill>
                <a:latin typeface="Calibri" pitchFamily="34" charset="0"/>
                <a:ea typeface="Calibri" pitchFamily="34" charset="-122"/>
                <a:cs typeface="Calibri" pitchFamily="34" charset="-120"/>
              </a:rPr>
              <a:t>drives &amp; homeostasis (hunger, thirst, temp)</a:t>
            </a:r>
            <a:endParaRPr lang="en-US" sz="1350" dirty="0"/>
          </a:p>
        </p:txBody>
      </p:sp>
      <p:sp>
        <p:nvSpPr>
          <p:cNvPr id="14" name="Shape 12"/>
          <p:cNvSpPr/>
          <p:nvPr/>
        </p:nvSpPr>
        <p:spPr>
          <a:xfrm>
            <a:off x="59893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5" name="Text 13"/>
          <p:cNvSpPr/>
          <p:nvPr/>
        </p:nvSpPr>
        <p:spPr>
          <a:xfrm>
            <a:off x="6153912" y="3127248"/>
            <a:ext cx="2350008" cy="859536"/>
          </a:xfrm>
          <a:prstGeom prst="rect">
            <a:avLst/>
          </a:prstGeom>
          <a:noFill/>
          <a:ln/>
        </p:spPr>
        <p:txBody>
          <a:bodyPr wrap="square" rtlCol="0" anchor="ctr"/>
          <a:lstStyle/>
          <a:p>
            <a:pPr indent="0" marL="0">
              <a:buNone/>
            </a:pPr>
            <a:r>
              <a:rPr lang="en-US" sz="1350" b="1" dirty="0">
                <a:solidFill>
                  <a:srgbClr val="5B53A6"/>
                </a:solidFill>
                <a:latin typeface="Calibri" pitchFamily="34" charset="0"/>
                <a:ea typeface="Calibri" pitchFamily="34" charset="-122"/>
                <a:cs typeface="Calibri" pitchFamily="34" charset="-120"/>
              </a:rPr>
              <a:t>NEUROPLASTICITY
</a:t>
            </a:r>
            <a:endParaRPr lang="en-US" sz="1350" dirty="0"/>
          </a:p>
          <a:p>
            <a:pPr indent="0" marL="0">
              <a:buNone/>
            </a:pPr>
            <a:r>
              <a:rPr lang="en-US" sz="1150" dirty="0">
                <a:solidFill>
                  <a:srgbClr val="44435C"/>
                </a:solidFill>
                <a:latin typeface="Calibri" pitchFamily="34" charset="0"/>
                <a:ea typeface="Calibri" pitchFamily="34" charset="-122"/>
                <a:cs typeface="Calibri" pitchFamily="34" charset="-120"/>
              </a:rPr>
              <a:t>the brain rewires itself with experience</a:t>
            </a:r>
            <a:endParaRPr lang="en-US" sz="1350" dirty="0"/>
          </a:p>
        </p:txBody>
      </p:sp>
      <p:sp>
        <p:nvSpPr>
          <p:cNvPr id="16" name="Text 14"/>
          <p:cNvSpPr/>
          <p:nvPr/>
        </p:nvSpPr>
        <p:spPr>
          <a:xfrm>
            <a:off x="502920" y="4434840"/>
            <a:ext cx="8138160" cy="365760"/>
          </a:xfrm>
          <a:prstGeom prst="rect">
            <a:avLst/>
          </a:prstGeom>
          <a:noFill/>
          <a:ln/>
        </p:spPr>
        <p:txBody>
          <a:bodyPr wrap="square" rtlCol="0" anchor="ctr"/>
          <a:lstStyle/>
          <a:p>
            <a:pPr algn="ctr" indent="0" marL="0">
              <a:buNone/>
            </a:pPr>
            <a:r>
              <a:rPr lang="en-US" sz="1300" b="1" i="1" dirty="0">
                <a:solidFill>
                  <a:srgbClr val="26235C"/>
                </a:solidFill>
                <a:latin typeface="Calibri" pitchFamily="34" charset="0"/>
                <a:ea typeface="Calibri" pitchFamily="34" charset="-122"/>
                <a:cs typeface="Calibri" pitchFamily="34" charset="-120"/>
              </a:rPr>
              <a:t>Medulla keeps you alive · cerebellum keeps you balanced · amygdala keeps you afraid · hippocampus keeps your memories.</a:t>
            </a:r>
            <a:endParaRPr lang="en-US" sz="1300" dirty="0"/>
          </a:p>
        </p:txBody>
      </p:sp>
      <p:sp>
        <p:nvSpPr>
          <p:cNvPr id="17" name="Text 1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CEREBRAL CORTEX  ·  FOUR LOBES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Front plans · Parietal feels · Occipital sees · Temporal hears</a:t>
            </a:r>
            <a:endParaRPr lang="en-US" sz="3000" dirty="0"/>
          </a:p>
        </p:txBody>
      </p:sp>
      <p:sp>
        <p:nvSpPr>
          <p:cNvPr id="4" name="Text 2"/>
          <p:cNvSpPr/>
          <p:nvPr/>
        </p:nvSpPr>
        <p:spPr>
          <a:xfrm>
            <a:off x="640080" y="1874520"/>
            <a:ext cx="2103120" cy="384048"/>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FRONTAL</a:t>
            </a:r>
            <a:endParaRPr lang="en-US" sz="1500" dirty="0"/>
          </a:p>
        </p:txBody>
      </p:sp>
      <p:sp>
        <p:nvSpPr>
          <p:cNvPr id="5" name="Text 3"/>
          <p:cNvSpPr/>
          <p:nvPr/>
        </p:nvSpPr>
        <p:spPr>
          <a:xfrm>
            <a:off x="2743200" y="1874520"/>
            <a:ext cx="576072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planning, judgment + the motor cortex (movement)</a:t>
            </a:r>
            <a:endParaRPr lang="en-US" sz="1400" dirty="0"/>
          </a:p>
        </p:txBody>
      </p:sp>
      <p:sp>
        <p:nvSpPr>
          <p:cNvPr id="6" name="Text 4"/>
          <p:cNvSpPr/>
          <p:nvPr/>
        </p:nvSpPr>
        <p:spPr>
          <a:xfrm>
            <a:off x="640080" y="2331720"/>
            <a:ext cx="2103120" cy="384048"/>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PARIETAL</a:t>
            </a:r>
            <a:endParaRPr lang="en-US" sz="1500" dirty="0"/>
          </a:p>
        </p:txBody>
      </p:sp>
      <p:sp>
        <p:nvSpPr>
          <p:cNvPr id="7" name="Text 5"/>
          <p:cNvSpPr/>
          <p:nvPr/>
        </p:nvSpPr>
        <p:spPr>
          <a:xfrm>
            <a:off x="2743200" y="2331720"/>
            <a:ext cx="576072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touch &amp; body sensation</a:t>
            </a:r>
            <a:endParaRPr lang="en-US" sz="1400" dirty="0"/>
          </a:p>
        </p:txBody>
      </p:sp>
      <p:sp>
        <p:nvSpPr>
          <p:cNvPr id="8" name="Text 6"/>
          <p:cNvSpPr/>
          <p:nvPr/>
        </p:nvSpPr>
        <p:spPr>
          <a:xfrm>
            <a:off x="640080" y="2788920"/>
            <a:ext cx="2103120" cy="384048"/>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OCCIPITAL</a:t>
            </a:r>
            <a:endParaRPr lang="en-US" sz="1500" dirty="0"/>
          </a:p>
        </p:txBody>
      </p:sp>
      <p:sp>
        <p:nvSpPr>
          <p:cNvPr id="9" name="Text 7"/>
          <p:cNvSpPr/>
          <p:nvPr/>
        </p:nvSpPr>
        <p:spPr>
          <a:xfrm>
            <a:off x="2743200" y="2788920"/>
            <a:ext cx="576072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vision (at the very back)</a:t>
            </a:r>
            <a:endParaRPr lang="en-US" sz="1400" dirty="0"/>
          </a:p>
        </p:txBody>
      </p:sp>
      <p:sp>
        <p:nvSpPr>
          <p:cNvPr id="10" name="Text 8"/>
          <p:cNvSpPr/>
          <p:nvPr/>
        </p:nvSpPr>
        <p:spPr>
          <a:xfrm>
            <a:off x="640080" y="3246120"/>
            <a:ext cx="2103120" cy="384048"/>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TEMPORAL</a:t>
            </a:r>
            <a:endParaRPr lang="en-US" sz="1500" dirty="0"/>
          </a:p>
        </p:txBody>
      </p:sp>
      <p:sp>
        <p:nvSpPr>
          <p:cNvPr id="11" name="Text 9"/>
          <p:cNvSpPr/>
          <p:nvPr/>
        </p:nvSpPr>
        <p:spPr>
          <a:xfrm>
            <a:off x="2743200" y="3246120"/>
            <a:ext cx="576072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hearing (by the temples)</a:t>
            </a:r>
            <a:endParaRPr lang="en-US" sz="1400" dirty="0"/>
          </a:p>
        </p:txBody>
      </p:sp>
      <p:sp>
        <p:nvSpPr>
          <p:cNvPr id="12" name="Text 10"/>
          <p:cNvSpPr/>
          <p:nvPr/>
        </p:nvSpPr>
        <p:spPr>
          <a:xfrm>
            <a:off x="502920" y="3886200"/>
            <a:ext cx="8138160" cy="640080"/>
          </a:xfrm>
          <a:prstGeom prst="rect">
            <a:avLst/>
          </a:prstGeom>
          <a:noFill/>
          <a:ln/>
        </p:spPr>
        <p:txBody>
          <a:bodyPr wrap="square" rtlCol="0" anchor="ctr"/>
          <a:lstStyle/>
          <a:p>
            <a:pPr algn="ctr" indent="0" marL="0">
              <a:buNone/>
            </a:pPr>
            <a:r>
              <a:rPr lang="en-US" sz="1350" i="1" dirty="0">
                <a:solidFill>
                  <a:srgbClr val="26235C"/>
                </a:solidFill>
                <a:latin typeface="Calibri" pitchFamily="34" charset="0"/>
                <a:ea typeface="Calibri" pitchFamily="34" charset="-122"/>
                <a:cs typeface="Calibri" pitchFamily="34" charset="-120"/>
              </a:rPr>
              <a:t>Two hemispheres, joined by the corpus callosum — they specialize, but you use BOTH. ('Left-brained / right-brained' is a myth.)</a:t>
            </a:r>
            <a:endParaRPr lang="en-US" sz="1350" dirty="0"/>
          </a:p>
        </p:txBody>
      </p:sp>
      <p:sp>
        <p:nvSpPr>
          <p:cNvPr id="13" name="Text 11"/>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AI-CRITIQUE MOMENT  ·  THE TOOL DRAFTS, YOU JUDGE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Audit the AI — and bust a myth</a:t>
            </a:r>
            <a:endParaRPr lang="en-US" sz="3000" dirty="0"/>
          </a:p>
        </p:txBody>
      </p:sp>
      <p:sp>
        <p:nvSpPr>
          <p:cNvPr id="4" name="Shape 2"/>
          <p:cNvSpPr/>
          <p:nvPr/>
        </p:nvSpPr>
        <p:spPr>
          <a:xfrm>
            <a:off x="502920" y="1691640"/>
            <a:ext cx="8138160" cy="1097280"/>
          </a:xfrm>
          <a:prstGeom prst="roundRect">
            <a:avLst>
              <a:gd name="adj" fmla="val 75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20240"/>
            <a:ext cx="7589520" cy="68580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Ask a chatbot:  </a:t>
            </a:r>
            <a:pPr indent="0" marL="0">
              <a:buNone/>
            </a:pPr>
            <a:r>
              <a:rPr lang="en-US" sz="1450" i="1" dirty="0">
                <a:solidFill>
                  <a:srgbClr val="33324A"/>
                </a:solidFill>
                <a:latin typeface="Calibri" pitchFamily="34" charset="0"/>
                <a:ea typeface="Calibri" pitchFamily="34" charset="-122"/>
                <a:cs typeface="Calibri" pitchFamily="34" charset="-120"/>
              </a:rPr>
              <a:t>"Which neurotransmitter is most associated with Parkinson's, and which with reward and movement?"</a:t>
            </a:r>
            <a:endParaRPr lang="en-US" sz="1500" dirty="0"/>
          </a:p>
        </p:txBody>
      </p:sp>
      <p:sp>
        <p:nvSpPr>
          <p:cNvPr id="6" name="Text 4"/>
          <p:cNvSpPr/>
          <p:nvPr/>
        </p:nvSpPr>
        <p:spPr>
          <a:xfrm>
            <a:off x="777240" y="2971800"/>
            <a:ext cx="7680960" cy="73152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The answer to both is DOPAMINE</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 but models sometimes swap dopamine and serotonin, or say 'causes' instead of 'associated with.' Check it.</a:t>
            </a:r>
            <a:endParaRPr lang="en-US" sz="1500" dirty="0"/>
          </a:p>
        </p:txBody>
      </p:sp>
      <p:sp>
        <p:nvSpPr>
          <p:cNvPr id="7" name="Text 5"/>
          <p:cNvSpPr/>
          <p:nvPr/>
        </p:nvSpPr>
        <p:spPr>
          <a:xfrm>
            <a:off x="502920" y="4114800"/>
            <a:ext cx="8138160" cy="45720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And the myth to kill: "we use only 10% of our brains" — imaging shows nearly ALL of it active.</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0292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BEFORE NEXT CLASS  ·  WEEK 3 WRAP</a:t>
            </a:r>
            <a:endParaRPr lang="en-US" sz="1400" dirty="0"/>
          </a:p>
        </p:txBody>
      </p:sp>
      <p:sp>
        <p:nvSpPr>
          <p:cNvPr id="3" name="Text 1"/>
          <p:cNvSpPr/>
          <p:nvPr/>
        </p:nvSpPr>
        <p:spPr>
          <a:xfrm>
            <a:off x="548640" y="914400"/>
            <a:ext cx="8046720" cy="548640"/>
          </a:xfrm>
          <a:prstGeom prst="rect">
            <a:avLst/>
          </a:prstGeom>
          <a:noFill/>
          <a:ln/>
        </p:spPr>
        <p:txBody>
          <a:bodyPr wrap="square" rtlCol="0" anchor="ctr"/>
          <a:lstStyle/>
          <a:p>
            <a:pPr indent="0" marL="0">
              <a:buNone/>
            </a:pPr>
            <a:r>
              <a:rPr lang="en-US" sz="2300" b="1" dirty="0">
                <a:solidFill>
                  <a:srgbClr val="FFFFFF"/>
                </a:solidFill>
                <a:latin typeface="Cambria" pitchFamily="34" charset="0"/>
                <a:ea typeface="Cambria" pitchFamily="34" charset="-122"/>
                <a:cs typeface="Cambria" pitchFamily="34" charset="-120"/>
              </a:rPr>
              <a:t>Trace it · Name the chemicals · Map the brain</a:t>
            </a:r>
            <a:endParaRPr lang="en-US" sz="2300" dirty="0"/>
          </a:p>
        </p:txBody>
      </p:sp>
      <p:sp>
        <p:nvSpPr>
          <p:cNvPr id="4" name="Text 2"/>
          <p:cNvSpPr/>
          <p:nvPr/>
        </p:nvSpPr>
        <p:spPr>
          <a:xfrm>
            <a:off x="640080" y="169164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LECTURE TUTORIAL 3   </a:t>
            </a:r>
            <a:pPr indent="0" marL="0">
              <a:buNone/>
            </a:pPr>
            <a:r>
              <a:rPr lang="en-US" sz="1350" dirty="0">
                <a:solidFill>
                  <a:srgbClr val="CFCBEC"/>
                </a:solidFill>
                <a:latin typeface="Calibri" pitchFamily="34" charset="0"/>
                <a:ea typeface="Calibri" pitchFamily="34" charset="-122"/>
                <a:cs typeface="Calibri" pitchFamily="34" charset="-120"/>
              </a:rPr>
              <a:t>AI tutor — submit the share link  (~30–45 min)</a:t>
            </a:r>
            <a:endParaRPr lang="en-US" sz="1450" dirty="0"/>
          </a:p>
        </p:txBody>
      </p:sp>
      <p:sp>
        <p:nvSpPr>
          <p:cNvPr id="5" name="Text 3"/>
          <p:cNvSpPr/>
          <p:nvPr/>
        </p:nvSpPr>
        <p:spPr>
          <a:xfrm>
            <a:off x="640080" y="219456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QUIZ 3   </a:t>
            </a:r>
            <a:pPr indent="0" marL="0">
              <a:buNone/>
            </a:pPr>
            <a:r>
              <a:rPr lang="en-US" sz="1350" dirty="0">
                <a:solidFill>
                  <a:srgbClr val="CFCBEC"/>
                </a:solidFill>
                <a:latin typeface="Calibri" pitchFamily="34" charset="0"/>
                <a:ea typeface="Calibri" pitchFamily="34" charset="-122"/>
                <a:cs typeface="Calibri" pitchFamily="34" charset="-120"/>
              </a:rPr>
              <a:t>neuron, action potential, neurotransmitters, brain</a:t>
            </a:r>
            <a:endParaRPr lang="en-US" sz="1450" dirty="0"/>
          </a:p>
        </p:txBody>
      </p:sp>
      <p:sp>
        <p:nvSpPr>
          <p:cNvPr id="6" name="Text 4"/>
          <p:cNvSpPr/>
          <p:nvPr/>
        </p:nvSpPr>
        <p:spPr>
          <a:xfrm>
            <a:off x="640080" y="269748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DISCUSSION 3   </a:t>
            </a:r>
            <a:pPr indent="0" marL="0">
              <a:buNone/>
            </a:pPr>
            <a:r>
              <a:rPr lang="en-US" sz="1350" dirty="0">
                <a:solidFill>
                  <a:srgbClr val="CFCBEC"/>
                </a:solidFill>
                <a:latin typeface="Calibri" pitchFamily="34" charset="0"/>
                <a:ea typeface="Calibri" pitchFamily="34" charset="-122"/>
                <a:cs typeface="Calibri" pitchFamily="34" charset="-120"/>
              </a:rPr>
              <a:t>"Nature, Nurture, and Your Brain" — biology vs. experience</a:t>
            </a:r>
            <a:endParaRPr lang="en-US" sz="1450" dirty="0"/>
          </a:p>
        </p:txBody>
      </p:sp>
      <p:sp>
        <p:nvSpPr>
          <p:cNvPr id="7" name="Text 5"/>
          <p:cNvSpPr/>
          <p:nvPr/>
        </p:nvSpPr>
        <p:spPr>
          <a:xfrm>
            <a:off x="640080" y="320040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ASSIGNMENT 3   </a:t>
            </a:r>
            <a:pPr indent="0" marL="0">
              <a:buNone/>
            </a:pPr>
            <a:r>
              <a:rPr lang="en-US" sz="1350" dirty="0">
                <a:solidFill>
                  <a:srgbClr val="CFCBEC"/>
                </a:solidFill>
                <a:latin typeface="Calibri" pitchFamily="34" charset="0"/>
                <a:ea typeface="Calibri" pitchFamily="34" charset="-122"/>
                <a:cs typeface="Calibri" pitchFamily="34" charset="-120"/>
              </a:rPr>
              <a:t>"Wiring the Mind" — AI-coached, self-scored</a:t>
            </a:r>
            <a:endParaRPr lang="en-US" sz="1450" dirty="0"/>
          </a:p>
        </p:txBody>
      </p:sp>
      <p:sp>
        <p:nvSpPr>
          <p:cNvPr id="8" name="Text 6"/>
          <p:cNvSpPr/>
          <p:nvPr/>
        </p:nvSpPr>
        <p:spPr>
          <a:xfrm>
            <a:off x="548640" y="3977640"/>
            <a:ext cx="8046720" cy="457200"/>
          </a:xfrm>
          <a:prstGeom prst="rect">
            <a:avLst/>
          </a:prstGeom>
          <a:noFill/>
          <a:ln/>
        </p:spPr>
        <p:txBody>
          <a:bodyPr wrap="square" rtlCol="0" anchor="ctr"/>
          <a:lstStyle/>
          <a:p>
            <a:pPr indent="0" marL="0">
              <a:buNone/>
            </a:pPr>
            <a:r>
              <a:rPr lang="en-US" sz="1400" i="1" dirty="0">
                <a:solidFill>
                  <a:srgbClr val="FFFFFF"/>
                </a:solidFill>
                <a:latin typeface="Calibri" pitchFamily="34" charset="0"/>
                <a:ea typeface="Calibri" pitchFamily="34" charset="-122"/>
                <a:cs typeface="Calibri" pitchFamily="34" charset="-120"/>
              </a:rPr>
              <a:t>Next week: how the brain gets information IN — sensation, perception, and why your brain sometimes makes things up.</a:t>
            </a:r>
            <a:endParaRPr lang="en-US" sz="1400" dirty="0"/>
          </a:p>
        </p:txBody>
      </p:sp>
      <p:sp>
        <p:nvSpPr>
          <p:cNvPr id="9" name="Text 7"/>
          <p:cNvSpPr/>
          <p:nvPr/>
        </p:nvSpPr>
        <p:spPr>
          <a:xfrm>
            <a:off x="548640" y="4572000"/>
            <a:ext cx="8046720" cy="274320"/>
          </a:xfrm>
          <a:prstGeom prst="rect">
            <a:avLst/>
          </a:prstGeom>
          <a:noFill/>
          <a:ln/>
        </p:spPr>
        <p:txBody>
          <a:bodyPr wrap="square" rtlCol="0" anchor="ctr"/>
          <a:lstStyle/>
          <a:p>
            <a:pPr indent="0" marL="0">
              <a:buNone/>
            </a:pPr>
            <a:r>
              <a:rPr lang="en-US" sz="100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WEEK'S BIG QUESTION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Snap your fingers. Now trace it.</a:t>
            </a:r>
            <a:endParaRPr lang="en-US" sz="3000" dirty="0"/>
          </a:p>
        </p:txBody>
      </p:sp>
      <p:sp>
        <p:nvSpPr>
          <p:cNvPr id="4" name="Text 2"/>
          <p:cNvSpPr/>
          <p:nvPr/>
        </p:nvSpPr>
        <p:spPr>
          <a:xfrm>
            <a:off x="502920" y="1783080"/>
            <a:ext cx="8138160" cy="457200"/>
          </a:xfrm>
          <a:prstGeom prst="rect">
            <a:avLst/>
          </a:prstGeom>
          <a:noFill/>
          <a:ln/>
        </p:spPr>
        <p:txBody>
          <a:bodyPr wrap="square" rtlCol="0" anchor="ctr"/>
          <a:lstStyle/>
          <a:p>
            <a:pPr indent="0" marL="0">
              <a:buNone/>
            </a:pPr>
            <a:r>
              <a:rPr lang="en-US" sz="1500" i="1" dirty="0">
                <a:solidFill>
                  <a:srgbClr val="26235C"/>
                </a:solidFill>
                <a:latin typeface="Calibri" pitchFamily="34" charset="0"/>
                <a:ea typeface="Calibri" pitchFamily="34" charset="-122"/>
                <a:cs typeface="Calibri" pitchFamily="34" charset="-120"/>
              </a:rPr>
              <a:t>A decision in the frontal lobe   ·   a pulse down a nerve fiber   ·   chemicals across a gap   ·   a muscle fires</a:t>
            </a:r>
            <a:endParaRPr lang="en-US" sz="1500" dirty="0"/>
          </a:p>
        </p:txBody>
      </p:sp>
      <p:sp>
        <p:nvSpPr>
          <p:cNvPr id="5" name="Shape 3"/>
          <p:cNvSpPr/>
          <p:nvPr/>
        </p:nvSpPr>
        <p:spPr>
          <a:xfrm>
            <a:off x="502920" y="2468880"/>
            <a:ext cx="8138160" cy="1554480"/>
          </a:xfrm>
          <a:prstGeom prst="roundRect">
            <a:avLst>
              <a:gd name="adj" fmla="val 529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2697480"/>
            <a:ext cx="7589520" cy="1097280"/>
          </a:xfrm>
          <a:prstGeom prst="rect">
            <a:avLst/>
          </a:prstGeom>
          <a:noFill/>
          <a:ln/>
        </p:spPr>
        <p:txBody>
          <a:bodyPr wrap="square" rtlCol="0" anchor="ctr"/>
          <a:lstStyle/>
          <a:p>
            <a:pPr indent="0" marL="0">
              <a:buNone/>
            </a:pPr>
            <a:r>
              <a:rPr lang="en-US" sz="1700" b="1" dirty="0">
                <a:solidFill>
                  <a:srgbClr val="26235C"/>
                </a:solidFill>
                <a:latin typeface="Calibri" pitchFamily="34" charset="0"/>
                <a:ea typeface="Calibri" pitchFamily="34" charset="-122"/>
                <a:cs typeface="Calibri" pitchFamily="34" charset="-120"/>
              </a:rPr>
              <a:t>That snap took a round trip through billions of cells — in under a tenth of a second.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Every feeling you've ever had, and every move you've ever made, is </a:t>
            </a:r>
            <a:pPr indent="0" marL="0">
              <a:buNone/>
            </a:pPr>
            <a:r>
              <a:rPr lang="en-US" sz="1500" i="1" dirty="0">
                <a:solidFill>
                  <a:srgbClr val="5B53A6"/>
                </a:solidFill>
                <a:latin typeface="Calibri" pitchFamily="34" charset="0"/>
                <a:ea typeface="Calibri" pitchFamily="34" charset="-122"/>
                <a:cs typeface="Calibri" pitchFamily="34" charset="-120"/>
              </a:rPr>
              <a:t>cells passing notes</a:t>
            </a:r>
            <a:pPr indent="0" marL="0">
              <a:buNone/>
            </a:pPr>
            <a:r>
              <a:rPr lang="en-US" sz="1500" dirty="0">
                <a:solidFill>
                  <a:srgbClr val="33324A"/>
                </a:solidFill>
                <a:latin typeface="Calibri" pitchFamily="34" charset="0"/>
                <a:ea typeface="Calibri" pitchFamily="34" charset="-122"/>
                <a:cs typeface="Calibri" pitchFamily="34" charset="-120"/>
              </a:rPr>
              <a:t>. This week we learn how the notes get passed.</a:t>
            </a:r>
            <a:endParaRPr lang="en-US" sz="17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NEURON  ·  THE BASIC UNIT</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One cell that receives, decides, sends</a:t>
            </a:r>
            <a:endParaRPr lang="en-US" sz="3000" dirty="0"/>
          </a:p>
        </p:txBody>
      </p:sp>
      <p:sp>
        <p:nvSpPr>
          <p:cNvPr id="4" name="Text 2"/>
          <p:cNvSpPr/>
          <p:nvPr/>
        </p:nvSpPr>
        <p:spPr>
          <a:xfrm>
            <a:off x="777240" y="1874520"/>
            <a:ext cx="7680960" cy="54864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DENDRITES</a:t>
            </a:r>
            <a:endParaRPr lang="en-US" sz="1500" dirty="0"/>
          </a:p>
          <a:p>
            <a:pPr indent="0" marL="0">
              <a:buNone/>
            </a:pPr>
            <a:r>
              <a:rPr lang="en-US" sz="1350" dirty="0">
                <a:solidFill>
                  <a:srgbClr val="33324A"/>
                </a:solidFill>
                <a:latin typeface="Calibri" pitchFamily="34" charset="0"/>
                <a:ea typeface="Calibri" pitchFamily="34" charset="-122"/>
                <a:cs typeface="Calibri" pitchFamily="34" charset="-120"/>
              </a:rPr>
              <a:t>branching antennae that receive incoming signals</a:t>
            </a:r>
            <a:endParaRPr lang="en-US" sz="1500" dirty="0"/>
          </a:p>
        </p:txBody>
      </p:sp>
      <p:sp>
        <p:nvSpPr>
          <p:cNvPr id="5" name="Text 3"/>
          <p:cNvSpPr/>
          <p:nvPr/>
        </p:nvSpPr>
        <p:spPr>
          <a:xfrm>
            <a:off x="777240" y="2450592"/>
            <a:ext cx="7680960" cy="54864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SOMA (CELL BODY)</a:t>
            </a:r>
            <a:endParaRPr lang="en-US" sz="1500" dirty="0"/>
          </a:p>
          <a:p>
            <a:pPr indent="0" marL="0">
              <a:buNone/>
            </a:pPr>
            <a:r>
              <a:rPr lang="en-US" sz="1350" dirty="0">
                <a:solidFill>
                  <a:srgbClr val="33324A"/>
                </a:solidFill>
                <a:latin typeface="Calibri" pitchFamily="34" charset="0"/>
                <a:ea typeface="Calibri" pitchFamily="34" charset="-122"/>
                <a:cs typeface="Calibri" pitchFamily="34" charset="-120"/>
              </a:rPr>
              <a:t>the core — keeps the cell alive and sums the signals</a:t>
            </a:r>
            <a:endParaRPr lang="en-US" sz="1500" dirty="0"/>
          </a:p>
        </p:txBody>
      </p:sp>
      <p:sp>
        <p:nvSpPr>
          <p:cNvPr id="6" name="Text 4"/>
          <p:cNvSpPr/>
          <p:nvPr/>
        </p:nvSpPr>
        <p:spPr>
          <a:xfrm>
            <a:off x="777240" y="3026664"/>
            <a:ext cx="7680960" cy="54864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AXON  +  MYELIN SHEATH</a:t>
            </a:r>
            <a:endParaRPr lang="en-US" sz="1500" dirty="0"/>
          </a:p>
          <a:p>
            <a:pPr indent="0" marL="0">
              <a:buNone/>
            </a:pPr>
            <a:r>
              <a:rPr lang="en-US" sz="1350" dirty="0">
                <a:solidFill>
                  <a:srgbClr val="33324A"/>
                </a:solidFill>
                <a:latin typeface="Calibri" pitchFamily="34" charset="0"/>
                <a:ea typeface="Calibri" pitchFamily="34" charset="-122"/>
                <a:cs typeface="Calibri" pitchFamily="34" charset="-120"/>
              </a:rPr>
              <a:t>the cable that carries the signal away — wrapped in fatty insulation that speeds it up</a:t>
            </a:r>
            <a:endParaRPr lang="en-US" sz="1500" dirty="0"/>
          </a:p>
        </p:txBody>
      </p:sp>
      <p:sp>
        <p:nvSpPr>
          <p:cNvPr id="7" name="Text 5"/>
          <p:cNvSpPr/>
          <p:nvPr/>
        </p:nvSpPr>
        <p:spPr>
          <a:xfrm>
            <a:off x="777240" y="3602736"/>
            <a:ext cx="7680960" cy="54864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TERMINAL BUTTONS</a:t>
            </a:r>
            <a:endParaRPr lang="en-US" sz="1500" dirty="0"/>
          </a:p>
          <a:p>
            <a:pPr indent="0" marL="0">
              <a:buNone/>
            </a:pPr>
            <a:r>
              <a:rPr lang="en-US" sz="1350" dirty="0">
                <a:solidFill>
                  <a:srgbClr val="33324A"/>
                </a:solidFill>
                <a:latin typeface="Calibri" pitchFamily="34" charset="0"/>
                <a:ea typeface="Calibri" pitchFamily="34" charset="-122"/>
                <a:cs typeface="Calibri" pitchFamily="34" charset="-120"/>
              </a:rPr>
              <a:t>knobs at the end that release neurotransmitters to the next neuron</a:t>
            </a:r>
            <a:endParaRPr lang="en-US" sz="15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MEMORY HOOK</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Receive, decide, deliver, release</a:t>
            </a:r>
            <a:endParaRPr lang="en-US" sz="3000" dirty="0"/>
          </a:p>
        </p:txBody>
      </p:sp>
      <p:sp>
        <p:nvSpPr>
          <p:cNvPr id="4" name="Shape 2"/>
          <p:cNvSpPr/>
          <p:nvPr/>
        </p:nvSpPr>
        <p:spPr>
          <a:xfrm>
            <a:off x="502920" y="1783080"/>
            <a:ext cx="8138160" cy="1417320"/>
          </a:xfrm>
          <a:prstGeom prst="roundRect">
            <a:avLst>
              <a:gd name="adj" fmla="val 5806"/>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1005840"/>
          </a:xfrm>
          <a:prstGeom prst="rect">
            <a:avLst/>
          </a:prstGeom>
          <a:noFill/>
          <a:ln/>
        </p:spPr>
        <p:txBody>
          <a:bodyPr wrap="square" rtlCol="0" anchor="ctr"/>
          <a:lstStyle/>
          <a:p>
            <a:pPr indent="0" marL="0">
              <a:buNone/>
            </a:pPr>
            <a:r>
              <a:rPr lang="en-US" sz="1700" b="1" dirty="0">
                <a:solidFill>
                  <a:srgbClr val="26235C"/>
                </a:solidFill>
                <a:latin typeface="Calibri" pitchFamily="34" charset="0"/>
                <a:ea typeface="Calibri" pitchFamily="34" charset="-122"/>
                <a:cs typeface="Calibri" pitchFamily="34" charset="-120"/>
              </a:rPr>
              <a:t>Dendrites RECEIVE  ·  the soma DECIDES  ·  the axon DELIVERS  ·  the terminals RELEASE.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Myelin is the </a:t>
            </a:r>
            <a:pPr indent="0" marL="0">
              <a:buNone/>
            </a:pPr>
            <a:r>
              <a:rPr lang="en-US" sz="1500" b="1" dirty="0">
                <a:solidFill>
                  <a:srgbClr val="E0A33E"/>
                </a:solidFill>
                <a:latin typeface="Calibri" pitchFamily="34" charset="0"/>
                <a:ea typeface="Calibri" pitchFamily="34" charset="-122"/>
                <a:cs typeface="Calibri" pitchFamily="34" charset="-120"/>
              </a:rPr>
              <a:t>bubble wrap</a:t>
            </a:r>
            <a:pPr indent="0" marL="0">
              <a:buNone/>
            </a:pPr>
            <a:r>
              <a:rPr lang="en-US" sz="1500" dirty="0">
                <a:solidFill>
                  <a:srgbClr val="33324A"/>
                </a:solidFill>
                <a:latin typeface="Calibri" pitchFamily="34" charset="0"/>
                <a:ea typeface="Calibri" pitchFamily="34" charset="-122"/>
                <a:cs typeface="Calibri" pitchFamily="34" charset="-120"/>
              </a:rPr>
              <a:t> that makes the delivery fast.</a:t>
            </a:r>
            <a:endParaRPr lang="en-US" sz="1700" dirty="0"/>
          </a:p>
        </p:txBody>
      </p:sp>
      <p:sp>
        <p:nvSpPr>
          <p:cNvPr id="6" name="Text 4"/>
          <p:cNvSpPr/>
          <p:nvPr/>
        </p:nvSpPr>
        <p:spPr>
          <a:xfrm>
            <a:off x="502920" y="3566160"/>
            <a:ext cx="8138160" cy="548640"/>
          </a:xfrm>
          <a:prstGeom prst="rect">
            <a:avLst/>
          </a:prstGeom>
          <a:noFill/>
          <a:ln/>
        </p:spPr>
        <p:txBody>
          <a:bodyPr wrap="square" rtlCol="0" anchor="ctr"/>
          <a:lstStyle/>
          <a:p>
            <a:pPr algn="ctr" indent="0" marL="0">
              <a:buNone/>
            </a:pPr>
            <a:r>
              <a:rPr lang="en-US" sz="1400" i="1" dirty="0">
                <a:solidFill>
                  <a:srgbClr val="6B6A86"/>
                </a:solidFill>
                <a:latin typeface="Calibri" pitchFamily="34" charset="0"/>
                <a:ea typeface="Calibri" pitchFamily="34" charset="-122"/>
                <a:cs typeface="Calibri" pitchFamily="34" charset="-120"/>
              </a:rPr>
              <a:t>When the myelin breaks down (as in multiple sclerosis), signals slow or scramble — the clearest proof of what it's for.</a:t>
            </a:r>
            <a:endParaRPr lang="en-US" sz="14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NEURAL IMPULSE  ·  HOW A NEURON FIRES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Resting  →  threshold  →  fire</a:t>
            </a:r>
            <a:endParaRPr lang="en-US" sz="3000" dirty="0"/>
          </a:p>
        </p:txBody>
      </p:sp>
      <p:sp>
        <p:nvSpPr>
          <p:cNvPr id="4" name="Text 2"/>
          <p:cNvSpPr/>
          <p:nvPr/>
        </p:nvSpPr>
        <p:spPr>
          <a:xfrm>
            <a:off x="640080" y="2011680"/>
            <a:ext cx="2743200" cy="365760"/>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RESTING POTENTIAL</a:t>
            </a:r>
            <a:endParaRPr lang="en-US" sz="1450" dirty="0"/>
          </a:p>
        </p:txBody>
      </p:sp>
      <p:sp>
        <p:nvSpPr>
          <p:cNvPr id="5" name="Text 3"/>
          <p:cNvSpPr/>
          <p:nvPr/>
        </p:nvSpPr>
        <p:spPr>
          <a:xfrm>
            <a:off x="3474720" y="2011680"/>
            <a:ext cx="5029200" cy="365760"/>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charged and waiting — like a loaded mousetrap</a:t>
            </a:r>
            <a:endParaRPr lang="en-US" sz="1350" dirty="0"/>
          </a:p>
        </p:txBody>
      </p:sp>
      <p:sp>
        <p:nvSpPr>
          <p:cNvPr id="6" name="Text 4"/>
          <p:cNvSpPr/>
          <p:nvPr/>
        </p:nvSpPr>
        <p:spPr>
          <a:xfrm>
            <a:off x="640080" y="2514600"/>
            <a:ext cx="2743200" cy="365760"/>
          </a:xfrm>
          <a:prstGeom prst="rect">
            <a:avLst/>
          </a:prstGeom>
          <a:noFill/>
          <a:ln/>
        </p:spPr>
        <p:txBody>
          <a:bodyPr wrap="square" rtlCol="0" anchor="ctr"/>
          <a:lstStyle/>
          <a:p>
            <a:pPr indent="0" marL="0">
              <a:buNone/>
            </a:pPr>
            <a:r>
              <a:rPr lang="en-US" sz="1450" b="1" dirty="0">
                <a:solidFill>
                  <a:srgbClr val="5B53A6"/>
                </a:solidFill>
                <a:latin typeface="Calibri" pitchFamily="34" charset="0"/>
                <a:ea typeface="Calibri" pitchFamily="34" charset="-122"/>
                <a:cs typeface="Calibri" pitchFamily="34" charset="-120"/>
              </a:rPr>
              <a:t>THRESHOLD</a:t>
            </a:r>
            <a:endParaRPr lang="en-US" sz="1450" dirty="0"/>
          </a:p>
        </p:txBody>
      </p:sp>
      <p:sp>
        <p:nvSpPr>
          <p:cNvPr id="7" name="Text 5"/>
          <p:cNvSpPr/>
          <p:nvPr/>
        </p:nvSpPr>
        <p:spPr>
          <a:xfrm>
            <a:off x="3474720" y="2514600"/>
            <a:ext cx="5029200" cy="365760"/>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enough incoming signal pushes it past the tipping point</a:t>
            </a:r>
            <a:endParaRPr lang="en-US" sz="1350" dirty="0"/>
          </a:p>
        </p:txBody>
      </p:sp>
      <p:sp>
        <p:nvSpPr>
          <p:cNvPr id="8" name="Text 6"/>
          <p:cNvSpPr/>
          <p:nvPr/>
        </p:nvSpPr>
        <p:spPr>
          <a:xfrm>
            <a:off x="640080" y="3017520"/>
            <a:ext cx="2743200" cy="365760"/>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ACTION POTENTIAL</a:t>
            </a:r>
            <a:endParaRPr lang="en-US" sz="1450" dirty="0"/>
          </a:p>
        </p:txBody>
      </p:sp>
      <p:sp>
        <p:nvSpPr>
          <p:cNvPr id="9" name="Text 7"/>
          <p:cNvSpPr/>
          <p:nvPr/>
        </p:nvSpPr>
        <p:spPr>
          <a:xfrm>
            <a:off x="3474720" y="3017520"/>
            <a:ext cx="5029200" cy="365760"/>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an electrical pulse races down the axon — ALL-OR-NONE</a:t>
            </a:r>
            <a:endParaRPr lang="en-US" sz="1350" dirty="0"/>
          </a:p>
        </p:txBody>
      </p:sp>
      <p:sp>
        <p:nvSpPr>
          <p:cNvPr id="10" name="Text 8"/>
          <p:cNvSpPr/>
          <p:nvPr/>
        </p:nvSpPr>
        <p:spPr>
          <a:xfrm>
            <a:off x="640080" y="3520440"/>
            <a:ext cx="2743200" cy="365760"/>
          </a:xfrm>
          <a:prstGeom prst="rect">
            <a:avLst/>
          </a:prstGeom>
          <a:noFill/>
          <a:ln/>
        </p:spPr>
        <p:txBody>
          <a:bodyPr wrap="square" rtlCol="0" anchor="ctr"/>
          <a:lstStyle/>
          <a:p>
            <a:pPr indent="0" marL="0">
              <a:buNone/>
            </a:pPr>
            <a:r>
              <a:rPr lang="en-US" sz="1450" b="1" dirty="0">
                <a:solidFill>
                  <a:srgbClr val="26235C"/>
                </a:solidFill>
                <a:latin typeface="Calibri" pitchFamily="34" charset="0"/>
                <a:ea typeface="Calibri" pitchFamily="34" charset="-122"/>
                <a:cs typeface="Calibri" pitchFamily="34" charset="-120"/>
              </a:rPr>
              <a:t>REFRACTORY PERIOD</a:t>
            </a:r>
            <a:endParaRPr lang="en-US" sz="1450" dirty="0"/>
          </a:p>
        </p:txBody>
      </p:sp>
      <p:sp>
        <p:nvSpPr>
          <p:cNvPr id="11" name="Text 9"/>
          <p:cNvSpPr/>
          <p:nvPr/>
        </p:nvSpPr>
        <p:spPr>
          <a:xfrm>
            <a:off x="3474720" y="3520440"/>
            <a:ext cx="5029200" cy="365760"/>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a split-second reset before it can fire again</a:t>
            </a:r>
            <a:endParaRPr lang="en-US" sz="1350" dirty="0"/>
          </a:p>
        </p:txBody>
      </p:sp>
      <p:sp>
        <p:nvSpPr>
          <p:cNvPr id="12" name="Text 10"/>
          <p:cNvSpPr/>
          <p:nvPr/>
        </p:nvSpPr>
        <p:spPr>
          <a:xfrm>
            <a:off x="502920" y="416052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A stronger stimulus doesn't make a bigger spike — it makes the neuron fire MORE OFTEN.</a:t>
            </a:r>
            <a:endParaRPr lang="en-US" sz="1400" dirty="0"/>
          </a:p>
        </p:txBody>
      </p:sp>
      <p:sp>
        <p:nvSpPr>
          <p:cNvPr id="13" name="Text 11"/>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64008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THE FIRING RULE</a:t>
            </a:r>
            <a:endParaRPr lang="en-US" sz="1400" dirty="0"/>
          </a:p>
        </p:txBody>
      </p:sp>
      <p:sp>
        <p:nvSpPr>
          <p:cNvPr id="3" name="Text 1"/>
          <p:cNvSpPr/>
          <p:nvPr/>
        </p:nvSpPr>
        <p:spPr>
          <a:xfrm>
            <a:off x="548640" y="1417320"/>
            <a:ext cx="8046720" cy="1371600"/>
          </a:xfrm>
          <a:prstGeom prst="rect">
            <a:avLst/>
          </a:prstGeom>
          <a:noFill/>
          <a:ln/>
        </p:spPr>
        <p:txBody>
          <a:bodyPr wrap="square" rtlCol="0" anchor="ctr"/>
          <a:lstStyle/>
          <a:p>
            <a:pPr algn="ctr" indent="0" marL="0">
              <a:buNone/>
            </a:pPr>
            <a:r>
              <a:rPr lang="en-US" sz="8000" b="1" dirty="0">
                <a:solidFill>
                  <a:srgbClr val="E0A33E"/>
                </a:solidFill>
                <a:latin typeface="Cambria" pitchFamily="34" charset="0"/>
                <a:ea typeface="Cambria" pitchFamily="34" charset="-122"/>
                <a:cs typeface="Cambria" pitchFamily="34" charset="-120"/>
              </a:rPr>
              <a:t>ALL-OR-NONE</a:t>
            </a:r>
            <a:endParaRPr lang="en-US" sz="8000" dirty="0"/>
          </a:p>
        </p:txBody>
      </p:sp>
      <p:sp>
        <p:nvSpPr>
          <p:cNvPr id="4" name="Text 2"/>
          <p:cNvSpPr/>
          <p:nvPr/>
        </p:nvSpPr>
        <p:spPr>
          <a:xfrm>
            <a:off x="548640" y="3063240"/>
            <a:ext cx="8046720" cy="457200"/>
          </a:xfrm>
          <a:prstGeom prst="rect">
            <a:avLst/>
          </a:prstGeom>
          <a:noFill/>
          <a:ln/>
        </p:spPr>
        <p:txBody>
          <a:bodyPr wrap="square" rtlCol="0" anchor="ctr"/>
          <a:lstStyle/>
          <a:p>
            <a:pPr algn="ctr" indent="0" marL="0">
              <a:buNone/>
            </a:pPr>
            <a:r>
              <a:rPr lang="en-US" sz="1900" dirty="0">
                <a:solidFill>
                  <a:srgbClr val="FFFFFF"/>
                </a:solidFill>
                <a:latin typeface="Calibri" pitchFamily="34" charset="0"/>
                <a:ea typeface="Calibri" pitchFamily="34" charset="-122"/>
                <a:cs typeface="Calibri" pitchFamily="34" charset="-120"/>
              </a:rPr>
              <a:t>A neuron fires fully, or not at all — like a gun firing, or a domino tipping.</a:t>
            </a:r>
            <a:endParaRPr lang="en-US" sz="1900" dirty="0"/>
          </a:p>
        </p:txBody>
      </p:sp>
      <p:sp>
        <p:nvSpPr>
          <p:cNvPr id="5" name="Text 3"/>
          <p:cNvSpPr/>
          <p:nvPr/>
        </p:nvSpPr>
        <p:spPr>
          <a:xfrm>
            <a:off x="548640" y="3749040"/>
            <a:ext cx="8046720" cy="365760"/>
          </a:xfrm>
          <a:prstGeom prst="rect">
            <a:avLst/>
          </a:prstGeom>
          <a:noFill/>
          <a:ln/>
        </p:spPr>
        <p:txBody>
          <a:bodyPr wrap="square" rtlCol="0" anchor="ctr"/>
          <a:lstStyle/>
          <a:p>
            <a:pPr algn="ctr" indent="0" marL="0">
              <a:buNone/>
            </a:pPr>
            <a:r>
              <a:rPr lang="en-US" sz="1400" i="1" dirty="0">
                <a:solidFill>
                  <a:srgbClr val="CFCBEC"/>
                </a:solidFill>
                <a:latin typeface="Calibri" pitchFamily="34" charset="0"/>
                <a:ea typeface="Calibri" pitchFamily="34" charset="-122"/>
                <a:cs typeface="Calibri" pitchFamily="34" charset="-120"/>
              </a:rPr>
              <a:t>There is no 'half-fire.' Strength is in how OFTEN it fires, not how big each spike is.</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SYNAPSE  ·  THE PART EVERYONE GETS WRONG</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Neurons never touch — they text</a:t>
            </a:r>
            <a:endParaRPr lang="en-US" sz="3000" dirty="0"/>
          </a:p>
        </p:txBody>
      </p:sp>
      <p:sp>
        <p:nvSpPr>
          <p:cNvPr id="4" name="Shape 2"/>
          <p:cNvSpPr/>
          <p:nvPr/>
        </p:nvSpPr>
        <p:spPr>
          <a:xfrm>
            <a:off x="50292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03120"/>
          </a:xfrm>
          <a:prstGeom prst="rect">
            <a:avLst/>
          </a:prstGeom>
          <a:noFill/>
          <a:ln/>
        </p:spPr>
        <p:txBody>
          <a:bodyPr wrap="square" rtlCol="0" anchor="t"/>
          <a:lstStyle/>
          <a:p>
            <a:pPr indent="0" marL="0">
              <a:buNone/>
            </a:pPr>
            <a:r>
              <a:rPr lang="en-US" sz="1600" b="1" dirty="0">
                <a:solidFill>
                  <a:srgbClr val="5B53A6"/>
                </a:solidFill>
                <a:latin typeface="Calibri" pitchFamily="34" charset="0"/>
                <a:ea typeface="Calibri" pitchFamily="34" charset="-122"/>
                <a:cs typeface="Calibri" pitchFamily="34" charset="-120"/>
              </a:rPr>
              <a:t>THE GAP
</a:t>
            </a:r>
            <a:endParaRPr lang="en-US" sz="1600" dirty="0"/>
          </a:p>
          <a:p>
            <a:pPr indent="0" marL="0">
              <a:buNone/>
            </a:pPr>
            <a:r>
              <a:rPr lang="en-US" sz="1450" dirty="0">
                <a:solidFill>
                  <a:srgbClr val="33324A"/>
                </a:solidFill>
                <a:latin typeface="Calibri" pitchFamily="34" charset="0"/>
                <a:ea typeface="Calibri" pitchFamily="34" charset="-122"/>
                <a:cs typeface="Calibri" pitchFamily="34" charset="-120"/>
              </a:rPr>
              <a:t>Between one neuron's terminal and the next is a microscopic synaptic gap. The signal can't jump it.</a:t>
            </a:r>
            <a:endParaRPr lang="en-US" sz="1600" dirty="0"/>
          </a:p>
        </p:txBody>
      </p:sp>
      <p:sp>
        <p:nvSpPr>
          <p:cNvPr id="7" name="Text 5"/>
          <p:cNvSpPr/>
          <p:nvPr/>
        </p:nvSpPr>
        <p:spPr>
          <a:xfrm>
            <a:off x="4937760" y="2011680"/>
            <a:ext cx="3474720" cy="2103120"/>
          </a:xfrm>
          <a:prstGeom prst="rect">
            <a:avLst/>
          </a:prstGeom>
          <a:noFill/>
          <a:ln/>
        </p:spPr>
        <p:txBody>
          <a:bodyPr wrap="square" rtlCol="0" anchor="t"/>
          <a:lstStyle/>
          <a:p>
            <a:pPr indent="0" marL="0">
              <a:buNone/>
            </a:pPr>
            <a:r>
              <a:rPr lang="en-US" sz="1600" b="1" dirty="0">
                <a:solidFill>
                  <a:srgbClr val="2F8F86"/>
                </a:solidFill>
                <a:latin typeface="Calibri" pitchFamily="34" charset="0"/>
                <a:ea typeface="Calibri" pitchFamily="34" charset="-122"/>
                <a:cs typeface="Calibri" pitchFamily="34" charset="-120"/>
              </a:rPr>
              <a:t>THE HANDOFF
</a:t>
            </a:r>
            <a:endParaRPr lang="en-US" sz="1600" dirty="0"/>
          </a:p>
          <a:p>
            <a:pPr indent="0" marL="0">
              <a:buNone/>
            </a:pPr>
            <a:r>
              <a:rPr lang="en-US" sz="1450" dirty="0">
                <a:solidFill>
                  <a:srgbClr val="33324A"/>
                </a:solidFill>
                <a:latin typeface="Calibri" pitchFamily="34" charset="0"/>
                <a:ea typeface="Calibri" pitchFamily="34" charset="-122"/>
                <a:cs typeface="Calibri" pitchFamily="34" charset="-120"/>
              </a:rPr>
              <a:t>Neurotransmitters cross the gap and bind to receptors like a key in a lock. Leftover is cleared by reuptake.</a:t>
            </a:r>
            <a:endParaRPr lang="en-US" sz="1600" dirty="0"/>
          </a:p>
        </p:txBody>
      </p:sp>
      <p:sp>
        <p:nvSpPr>
          <p:cNvPr id="8" name="Text 6"/>
          <p:cNvSpPr/>
          <p:nvPr/>
        </p:nvSpPr>
        <p:spPr>
          <a:xfrm>
            <a:off x="502920" y="4389120"/>
            <a:ext cx="8138160" cy="365760"/>
          </a:xfrm>
          <a:prstGeom prst="rect">
            <a:avLst/>
          </a:prstGeom>
          <a:noFill/>
          <a:ln/>
        </p:spPr>
        <p:txBody>
          <a:bodyPr wrap="square" rtlCol="0" anchor="ctr"/>
          <a:lstStyle/>
          <a:p>
            <a:pPr algn="ctr" indent="0" marL="0">
              <a:buNone/>
            </a:pPr>
            <a:r>
              <a:rPr lang="en-US" sz="1450" b="1" i="1" dirty="0">
                <a:solidFill>
                  <a:srgbClr val="26235C"/>
                </a:solidFill>
                <a:latin typeface="Calibri" pitchFamily="34" charset="0"/>
                <a:ea typeface="Calibri" pitchFamily="34" charset="-122"/>
                <a:cs typeface="Calibri" pitchFamily="34" charset="-120"/>
              </a:rPr>
              <a:t>Electrical DOWN the axon  ·  chemical ACROSS the gap.</a:t>
            </a:r>
            <a:endParaRPr lang="en-US" sz="145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CHEMICAL MESSENGERS  ·  SAY 'ASSOCIATED WITH,' NOT 'CAUSES'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Six neurotransmitters and their jobs</a:t>
            </a:r>
            <a:endParaRPr lang="en-US" sz="3000" dirty="0"/>
          </a:p>
        </p:txBody>
      </p:sp>
      <p:sp>
        <p:nvSpPr>
          <p:cNvPr id="4" name="Shape 2"/>
          <p:cNvSpPr/>
          <p:nvPr/>
        </p:nvSpPr>
        <p:spPr>
          <a:xfrm>
            <a:off x="5029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667512" y="1938528"/>
            <a:ext cx="2350008" cy="859536"/>
          </a:xfrm>
          <a:prstGeom prst="rect">
            <a:avLst/>
          </a:prstGeom>
          <a:noFill/>
          <a:ln/>
        </p:spPr>
        <p:txBody>
          <a:bodyPr wrap="square" rtlCol="0" anchor="ctr"/>
          <a:lstStyle/>
          <a:p>
            <a:pPr indent="0" marL="0">
              <a:buNone/>
            </a:pPr>
            <a:r>
              <a:rPr lang="en-US" sz="1400" b="1" dirty="0">
                <a:solidFill>
                  <a:srgbClr val="E0A33E"/>
                </a:solidFill>
                <a:latin typeface="Calibri" pitchFamily="34" charset="0"/>
                <a:ea typeface="Calibri" pitchFamily="34" charset="-122"/>
                <a:cs typeface="Calibri" pitchFamily="34" charset="-120"/>
              </a:rPr>
              <a:t>DOPAMINE
</a:t>
            </a:r>
            <a:endParaRPr lang="en-US" sz="1400" dirty="0"/>
          </a:p>
          <a:p>
            <a:pPr indent="0" marL="0">
              <a:buNone/>
            </a:pPr>
            <a:r>
              <a:rPr lang="en-US" sz="1150" dirty="0">
                <a:solidFill>
                  <a:srgbClr val="44435C"/>
                </a:solidFill>
                <a:latin typeface="Calibri" pitchFamily="34" charset="0"/>
                <a:ea typeface="Calibri" pitchFamily="34" charset="-122"/>
                <a:cs typeface="Calibri" pitchFamily="34" charset="-120"/>
              </a:rPr>
              <a:t>reward &amp; movement (low → Parkinson's)</a:t>
            </a:r>
            <a:endParaRPr lang="en-US" sz="1400" dirty="0"/>
          </a:p>
        </p:txBody>
      </p:sp>
      <p:sp>
        <p:nvSpPr>
          <p:cNvPr id="6" name="Shape 4"/>
          <p:cNvSpPr/>
          <p:nvPr/>
        </p:nvSpPr>
        <p:spPr>
          <a:xfrm>
            <a:off x="32461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3410712" y="1938528"/>
            <a:ext cx="2350008" cy="859536"/>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SEROTONIN
</a:t>
            </a:r>
            <a:endParaRPr lang="en-US" sz="1400" dirty="0"/>
          </a:p>
          <a:p>
            <a:pPr indent="0" marL="0">
              <a:buNone/>
            </a:pPr>
            <a:r>
              <a:rPr lang="en-US" sz="1150" dirty="0">
                <a:solidFill>
                  <a:srgbClr val="44435C"/>
                </a:solidFill>
                <a:latin typeface="Calibri" pitchFamily="34" charset="0"/>
                <a:ea typeface="Calibri" pitchFamily="34" charset="-122"/>
                <a:cs typeface="Calibri" pitchFamily="34" charset="-120"/>
              </a:rPr>
              <a:t>mood, sleep, appetite (low → depression)</a:t>
            </a:r>
            <a:endParaRPr lang="en-US" sz="1400" dirty="0"/>
          </a:p>
        </p:txBody>
      </p:sp>
      <p:sp>
        <p:nvSpPr>
          <p:cNvPr id="8" name="Shape 6"/>
          <p:cNvSpPr/>
          <p:nvPr/>
        </p:nvSpPr>
        <p:spPr>
          <a:xfrm>
            <a:off x="59893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6153912" y="1938528"/>
            <a:ext cx="2350008" cy="859536"/>
          </a:xfrm>
          <a:prstGeom prst="rect">
            <a:avLst/>
          </a:prstGeom>
          <a:noFill/>
          <a:ln/>
        </p:spPr>
        <p:txBody>
          <a:bodyPr wrap="square" rtlCol="0" anchor="ctr"/>
          <a:lstStyle/>
          <a:p>
            <a:pPr indent="0" marL="0">
              <a:buNone/>
            </a:pPr>
            <a:r>
              <a:rPr lang="en-US" sz="1400" b="1" dirty="0">
                <a:solidFill>
                  <a:srgbClr val="2F8F86"/>
                </a:solidFill>
                <a:latin typeface="Calibri" pitchFamily="34" charset="0"/>
                <a:ea typeface="Calibri" pitchFamily="34" charset="-122"/>
                <a:cs typeface="Calibri" pitchFamily="34" charset="-120"/>
              </a:rPr>
              <a:t>ACETYLCHOLINE
</a:t>
            </a:r>
            <a:endParaRPr lang="en-US" sz="1400" dirty="0"/>
          </a:p>
          <a:p>
            <a:pPr indent="0" marL="0">
              <a:buNone/>
            </a:pPr>
            <a:r>
              <a:rPr lang="en-US" sz="1150" dirty="0">
                <a:solidFill>
                  <a:srgbClr val="44435C"/>
                </a:solidFill>
                <a:latin typeface="Calibri" pitchFamily="34" charset="0"/>
                <a:ea typeface="Calibri" pitchFamily="34" charset="-122"/>
                <a:cs typeface="Calibri" pitchFamily="34" charset="-120"/>
              </a:rPr>
              <a:t>muscle action &amp; memory</a:t>
            </a:r>
            <a:endParaRPr lang="en-US" sz="1400" dirty="0"/>
          </a:p>
        </p:txBody>
      </p:sp>
      <p:sp>
        <p:nvSpPr>
          <p:cNvPr id="10" name="Shape 8"/>
          <p:cNvSpPr/>
          <p:nvPr/>
        </p:nvSpPr>
        <p:spPr>
          <a:xfrm>
            <a:off x="5029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667512" y="3127248"/>
            <a:ext cx="2350008" cy="859536"/>
          </a:xfrm>
          <a:prstGeom prst="rect">
            <a:avLst/>
          </a:prstGeom>
          <a:noFill/>
          <a:ln/>
        </p:spPr>
        <p:txBody>
          <a:bodyPr wrap="square" rtlCol="0" anchor="ctr"/>
          <a:lstStyle/>
          <a:p>
            <a:pPr indent="0" marL="0">
              <a:buNone/>
            </a:pPr>
            <a:r>
              <a:rPr lang="en-US" sz="1400" b="1" dirty="0">
                <a:solidFill>
                  <a:srgbClr val="26235C"/>
                </a:solidFill>
                <a:latin typeface="Calibri" pitchFamily="34" charset="0"/>
                <a:ea typeface="Calibri" pitchFamily="34" charset="-122"/>
                <a:cs typeface="Calibri" pitchFamily="34" charset="-120"/>
              </a:rPr>
              <a:t>GABA
</a:t>
            </a:r>
            <a:endParaRPr lang="en-US" sz="1400" dirty="0"/>
          </a:p>
          <a:p>
            <a:pPr indent="0" marL="0">
              <a:buNone/>
            </a:pPr>
            <a:r>
              <a:rPr lang="en-US" sz="1150" dirty="0">
                <a:solidFill>
                  <a:srgbClr val="44435C"/>
                </a:solidFill>
                <a:latin typeface="Calibri" pitchFamily="34" charset="0"/>
                <a:ea typeface="Calibri" pitchFamily="34" charset="-122"/>
                <a:cs typeface="Calibri" pitchFamily="34" charset="-120"/>
              </a:rPr>
              <a:t>the main calming 'brake'</a:t>
            </a:r>
            <a:endParaRPr lang="en-US" sz="1400" dirty="0"/>
          </a:p>
        </p:txBody>
      </p:sp>
      <p:sp>
        <p:nvSpPr>
          <p:cNvPr id="12" name="Shape 10"/>
          <p:cNvSpPr/>
          <p:nvPr/>
        </p:nvSpPr>
        <p:spPr>
          <a:xfrm>
            <a:off x="32461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3" name="Text 11"/>
          <p:cNvSpPr/>
          <p:nvPr/>
        </p:nvSpPr>
        <p:spPr>
          <a:xfrm>
            <a:off x="3410712" y="3127248"/>
            <a:ext cx="2350008" cy="859536"/>
          </a:xfrm>
          <a:prstGeom prst="rect">
            <a:avLst/>
          </a:prstGeom>
          <a:noFill/>
          <a:ln/>
        </p:spPr>
        <p:txBody>
          <a:bodyPr wrap="square" rtlCol="0" anchor="ctr"/>
          <a:lstStyle/>
          <a:p>
            <a:pPr indent="0" marL="0">
              <a:buNone/>
            </a:pPr>
            <a:r>
              <a:rPr lang="en-US" sz="1400" b="1" dirty="0">
                <a:solidFill>
                  <a:srgbClr val="E0A33E"/>
                </a:solidFill>
                <a:latin typeface="Calibri" pitchFamily="34" charset="0"/>
                <a:ea typeface="Calibri" pitchFamily="34" charset="-122"/>
                <a:cs typeface="Calibri" pitchFamily="34" charset="-120"/>
              </a:rPr>
              <a:t>GLUTAMATE
</a:t>
            </a:r>
            <a:endParaRPr lang="en-US" sz="1400" dirty="0"/>
          </a:p>
          <a:p>
            <a:pPr indent="0" marL="0">
              <a:buNone/>
            </a:pPr>
            <a:r>
              <a:rPr lang="en-US" sz="1150" dirty="0">
                <a:solidFill>
                  <a:srgbClr val="44435C"/>
                </a:solidFill>
                <a:latin typeface="Calibri" pitchFamily="34" charset="0"/>
                <a:ea typeface="Calibri" pitchFamily="34" charset="-122"/>
                <a:cs typeface="Calibri" pitchFamily="34" charset="-120"/>
              </a:rPr>
              <a:t>the main excitatory 'gas'</a:t>
            </a:r>
            <a:endParaRPr lang="en-US" sz="1400" dirty="0"/>
          </a:p>
        </p:txBody>
      </p:sp>
      <p:sp>
        <p:nvSpPr>
          <p:cNvPr id="14" name="Shape 12"/>
          <p:cNvSpPr/>
          <p:nvPr/>
        </p:nvSpPr>
        <p:spPr>
          <a:xfrm>
            <a:off x="59893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5" name="Text 13"/>
          <p:cNvSpPr/>
          <p:nvPr/>
        </p:nvSpPr>
        <p:spPr>
          <a:xfrm>
            <a:off x="6153912" y="3127248"/>
            <a:ext cx="2350008" cy="859536"/>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ENDORPHINS
</a:t>
            </a:r>
            <a:endParaRPr lang="en-US" sz="1400" dirty="0"/>
          </a:p>
          <a:p>
            <a:pPr indent="0" marL="0">
              <a:buNone/>
            </a:pPr>
            <a:r>
              <a:rPr lang="en-US" sz="1150" dirty="0">
                <a:solidFill>
                  <a:srgbClr val="44435C"/>
                </a:solidFill>
                <a:latin typeface="Calibri" pitchFamily="34" charset="0"/>
                <a:ea typeface="Calibri" pitchFamily="34" charset="-122"/>
                <a:cs typeface="Calibri" pitchFamily="34" charset="-120"/>
              </a:rPr>
              <a:t>natural pain relief</a:t>
            </a:r>
            <a:endParaRPr lang="en-US" sz="1400" dirty="0"/>
          </a:p>
        </p:txBody>
      </p:sp>
      <p:sp>
        <p:nvSpPr>
          <p:cNvPr id="16" name="Text 14"/>
          <p:cNvSpPr/>
          <p:nvPr/>
        </p:nvSpPr>
        <p:spPr>
          <a:xfrm>
            <a:off x="502920" y="4434840"/>
            <a:ext cx="8138160" cy="36576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Careful wording: a chemical is ASSOCIATED WITH a mood or disorder — one rarely tells the whole story.</a:t>
            </a:r>
            <a:endParaRPr lang="en-US" sz="1350" dirty="0"/>
          </a:p>
        </p:txBody>
      </p:sp>
      <p:sp>
        <p:nvSpPr>
          <p:cNvPr id="17" name="Text 1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ZOOM OUT  ·  THE WHOLE NETWORK</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nervous system, branch by branch</a:t>
            </a:r>
            <a:endParaRPr lang="en-US" sz="3000" dirty="0"/>
          </a:p>
        </p:txBody>
      </p:sp>
      <p:sp>
        <p:nvSpPr>
          <p:cNvPr id="4" name="Text 2"/>
          <p:cNvSpPr/>
          <p:nvPr/>
        </p:nvSpPr>
        <p:spPr>
          <a:xfrm>
            <a:off x="685800" y="1874520"/>
            <a:ext cx="7772400" cy="41148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CENTRAL (CNS)  </a:t>
            </a:r>
            <a:pPr indent="0" marL="0">
              <a:buNone/>
            </a:pPr>
            <a:r>
              <a:rPr lang="en-US" sz="1400" dirty="0">
                <a:solidFill>
                  <a:srgbClr val="33324A"/>
                </a:solidFill>
                <a:latin typeface="Calibri" pitchFamily="34" charset="0"/>
                <a:ea typeface="Calibri" pitchFamily="34" charset="-122"/>
                <a:cs typeface="Calibri" pitchFamily="34" charset="-120"/>
              </a:rPr>
              <a:t>— brain + spinal cord  ·  the command center</a:t>
            </a:r>
            <a:endParaRPr lang="en-US" sz="1500" dirty="0"/>
          </a:p>
        </p:txBody>
      </p:sp>
      <p:sp>
        <p:nvSpPr>
          <p:cNvPr id="5" name="Text 3"/>
          <p:cNvSpPr/>
          <p:nvPr/>
        </p:nvSpPr>
        <p:spPr>
          <a:xfrm>
            <a:off x="685800" y="2331720"/>
            <a:ext cx="7772400" cy="41148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PERIPHERAL (PNS)  </a:t>
            </a:r>
            <a:pPr indent="0" marL="0">
              <a:buNone/>
            </a:pPr>
            <a:r>
              <a:rPr lang="en-US" sz="1400" dirty="0">
                <a:solidFill>
                  <a:srgbClr val="33324A"/>
                </a:solidFill>
                <a:latin typeface="Calibri" pitchFamily="34" charset="0"/>
                <a:ea typeface="Calibri" pitchFamily="34" charset="-122"/>
                <a:cs typeface="Calibri" pitchFamily="34" charset="-120"/>
              </a:rPr>
              <a:t>— all the nerves outside  ·  the wiring</a:t>
            </a:r>
            <a:endParaRPr lang="en-US" sz="1500" dirty="0"/>
          </a:p>
        </p:txBody>
      </p:sp>
      <p:sp>
        <p:nvSpPr>
          <p:cNvPr id="6" name="Text 4"/>
          <p:cNvSpPr/>
          <p:nvPr/>
        </p:nvSpPr>
        <p:spPr>
          <a:xfrm>
            <a:off x="868680" y="2788920"/>
            <a:ext cx="7589520" cy="411480"/>
          </a:xfrm>
          <a:prstGeom prst="rect">
            <a:avLst/>
          </a:prstGeom>
          <a:noFill/>
          <a:ln/>
        </p:spPr>
        <p:txBody>
          <a:bodyPr wrap="square" rtlCol="0" anchor="ctr"/>
          <a:lstStyle/>
          <a:p>
            <a:pPr indent="0" marL="0">
              <a:buNone/>
            </a:pPr>
            <a:r>
              <a:rPr lang="en-US" sz="1400" b="1" dirty="0">
                <a:solidFill>
                  <a:srgbClr val="2F8F86"/>
                </a:solidFill>
                <a:latin typeface="Calibri" pitchFamily="34" charset="0"/>
                <a:ea typeface="Calibri" pitchFamily="34" charset="-122"/>
                <a:cs typeface="Calibri" pitchFamily="34" charset="-120"/>
              </a:rPr>
              <a:t>      ↳ SOMATIC  </a:t>
            </a:r>
            <a:pPr indent="0" marL="0">
              <a:buNone/>
            </a:pPr>
            <a:r>
              <a:rPr lang="en-US" sz="1350" dirty="0">
                <a:solidFill>
                  <a:srgbClr val="33324A"/>
                </a:solidFill>
                <a:latin typeface="Calibri" pitchFamily="34" charset="0"/>
                <a:ea typeface="Calibri" pitchFamily="34" charset="-122"/>
                <a:cs typeface="Calibri" pitchFamily="34" charset="-120"/>
              </a:rPr>
              <a:t>voluntary — senses in, deliberate movement out</a:t>
            </a:r>
            <a:endParaRPr lang="en-US" sz="1400" dirty="0"/>
          </a:p>
        </p:txBody>
      </p:sp>
      <p:sp>
        <p:nvSpPr>
          <p:cNvPr id="7" name="Text 5"/>
          <p:cNvSpPr/>
          <p:nvPr/>
        </p:nvSpPr>
        <p:spPr>
          <a:xfrm>
            <a:off x="868680" y="3200400"/>
            <a:ext cx="7589520" cy="411480"/>
          </a:xfrm>
          <a:prstGeom prst="rect">
            <a:avLst/>
          </a:prstGeom>
          <a:noFill/>
          <a:ln/>
        </p:spPr>
        <p:txBody>
          <a:bodyPr wrap="square" rtlCol="0" anchor="ctr"/>
          <a:lstStyle/>
          <a:p>
            <a:pPr indent="0" marL="0">
              <a:buNone/>
            </a:pPr>
            <a:r>
              <a:rPr lang="en-US" sz="1400" b="1" dirty="0">
                <a:solidFill>
                  <a:srgbClr val="2F8F86"/>
                </a:solidFill>
                <a:latin typeface="Calibri" pitchFamily="34" charset="0"/>
                <a:ea typeface="Calibri" pitchFamily="34" charset="-122"/>
                <a:cs typeface="Calibri" pitchFamily="34" charset="-120"/>
              </a:rPr>
              <a:t>      ↳ AUTONOMIC  </a:t>
            </a:r>
            <a:pPr indent="0" marL="0">
              <a:buNone/>
            </a:pPr>
            <a:r>
              <a:rPr lang="en-US" sz="1350" dirty="0">
                <a:solidFill>
                  <a:srgbClr val="33324A"/>
                </a:solidFill>
                <a:latin typeface="Calibri" pitchFamily="34" charset="0"/>
                <a:ea typeface="Calibri" pitchFamily="34" charset="-122"/>
                <a:cs typeface="Calibri" pitchFamily="34" charset="-120"/>
              </a:rPr>
              <a:t>involuntary — heartbeat, digestion (splits: sympathetic / parasympathetic)</a:t>
            </a:r>
            <a:endParaRPr lang="en-US" sz="1400" dirty="0"/>
          </a:p>
        </p:txBody>
      </p:sp>
      <p:sp>
        <p:nvSpPr>
          <p:cNvPr id="8" name="Shape 6"/>
          <p:cNvSpPr/>
          <p:nvPr/>
        </p:nvSpPr>
        <p:spPr>
          <a:xfrm>
            <a:off x="502920" y="3703320"/>
            <a:ext cx="8138160" cy="868680"/>
          </a:xfrm>
          <a:prstGeom prst="roundRect">
            <a:avLst>
              <a:gd name="adj" fmla="val 9474"/>
            </a:avLst>
          </a:prstGeom>
          <a:solidFill>
            <a:srgbClr val="EEF6F4"/>
          </a:solidFill>
          <a:ln/>
          <a:effectLst>
            <a:outerShdw sx="100000" sy="100000" kx="0" ky="0" algn="bl" rotWithShape="0" blurRad="88900" dist="38100" dir="5400000">
              <a:srgbClr val="000000">
                <a:alpha val="10000"/>
              </a:srgbClr>
            </a:outerShdw>
          </a:effectLst>
        </p:spPr>
      </p:sp>
      <p:sp>
        <p:nvSpPr>
          <p:cNvPr id="9" name="Text 7"/>
          <p:cNvSpPr/>
          <p:nvPr/>
        </p:nvSpPr>
        <p:spPr>
          <a:xfrm>
            <a:off x="731520" y="3886200"/>
            <a:ext cx="7680960" cy="548640"/>
          </a:xfrm>
          <a:prstGeom prst="rect">
            <a:avLst/>
          </a:prstGeom>
          <a:noFill/>
          <a:ln/>
        </p:spPr>
        <p:txBody>
          <a:bodyPr wrap="square" rtlCol="0" anchor="ctr"/>
          <a:lstStyle/>
          <a:p>
            <a:pPr indent="0" marL="0">
              <a:buNone/>
            </a:pPr>
            <a:r>
              <a:rPr lang="en-US" sz="1400" b="1" dirty="0">
                <a:solidFill>
                  <a:srgbClr val="2F8F86"/>
                </a:solidFill>
                <a:latin typeface="Calibri" pitchFamily="34" charset="0"/>
                <a:ea typeface="Calibri" pitchFamily="34" charset="-122"/>
                <a:cs typeface="Calibri" pitchFamily="34" charset="-120"/>
              </a:rPr>
              <a:t>SPINAL REFLEX  </a:t>
            </a:r>
            <a:pPr indent="0" marL="0">
              <a:buNone/>
            </a:pPr>
            <a:r>
              <a:rPr lang="en-US" sz="1350" dirty="0">
                <a:solidFill>
                  <a:srgbClr val="33324A"/>
                </a:solidFill>
                <a:latin typeface="Calibri" pitchFamily="34" charset="0"/>
                <a:ea typeface="Calibri" pitchFamily="34" charset="-122"/>
                <a:cs typeface="Calibri" pitchFamily="34" charset="-120"/>
              </a:rPr>
              <a:t>— touch a hot stove and the spinal cord pulls your hand back BEFORE the brain feels pain.</a:t>
            </a:r>
            <a:endParaRPr lang="en-US" sz="1400" dirty="0"/>
          </a:p>
        </p:txBody>
      </p:sp>
      <p:sp>
        <p:nvSpPr>
          <p:cNvPr id="10" name="Text 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Psychology - Week 3</dc:title>
  <dc:subject>PptxGenJS Presentation</dc:subject>
  <dc:creator>Prof. Bennett</dc:creator>
  <cp:lastModifiedBy>Prof. Bennett</cp:lastModifiedBy>
  <cp:revision>1</cp:revision>
  <dcterms:created xsi:type="dcterms:W3CDTF">2026-06-26T16:27:36Z</dcterms:created>
  <dcterms:modified xsi:type="dcterms:W3CDTF">2026-06-26T16:27:36Z</dcterms:modified>
</cp:coreProperties>
</file>